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7" r:id="rId3"/>
    <p:sldId id="303" r:id="rId4"/>
    <p:sldId id="305" r:id="rId5"/>
    <p:sldId id="318" r:id="rId6"/>
    <p:sldId id="319" r:id="rId7"/>
    <p:sldId id="320" r:id="rId8"/>
    <p:sldId id="321" r:id="rId9"/>
    <p:sldId id="322" r:id="rId10"/>
    <p:sldId id="304" r:id="rId11"/>
    <p:sldId id="307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23" r:id="rId21"/>
    <p:sldId id="326" r:id="rId22"/>
    <p:sldId id="324" r:id="rId23"/>
    <p:sldId id="325" r:id="rId24"/>
    <p:sldId id="265" r:id="rId25"/>
  </p:sldIdLst>
  <p:sldSz cx="24382413" cy="13716000"/>
  <p:notesSz cx="6669088" cy="9926638"/>
  <p:defaultTextStyle>
    <a:defPPr>
      <a:defRPr lang="sr-Latn-R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E77"/>
    <a:srgbClr val="B4A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6047" autoAdjust="0"/>
  </p:normalViewPr>
  <p:slideViewPr>
    <p:cSldViewPr snapToGrid="0" snapToObjects="1">
      <p:cViewPr varScale="1">
        <p:scale>
          <a:sx n="42" d="100"/>
          <a:sy n="42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opovac\Desktop\ZOT_ANKETA\ZOT_v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opovac\Desktop\ZOT_ANKETA\ZOT_v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opovac\Desktop\ZOT_ANKETA\ZOT_v4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opovac\Desktop\ZOT_ANKETA\ZOT_v4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opovac\Desktop\ZOT_ANKETA\ZOT_v4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opovac\Desktop\ZOT_ANKETA\ZOT_v4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opovac\Desktop\ZOT_ANKETA\ZOT_v4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opovac\Desktop\ZOT_ANKETA\ZOT_v4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apopovac\Desktop\ZOT_ANKETA\ZOT_v4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opovac\Desktop\ZOT_ANKETA\ZOT_v4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apopovac\Desktop\ZOT_ANKETA\ZOT_v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opovac\Desktop\ZOT_ANKETA\ZOT_v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opovac\Desktop\ZOT_ANKETA\ZOT_v4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opovac\Desktop\ZOT_ANKETA\ZOT_v4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opovac\Desktop\ZOT_ANKETA\ZOT_v4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opovac\Desktop\ZOT_ANKETA\ZOT_v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opovac\Desktop\ZOT_ANKETA\ZOT_v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opovac\Desktop\ZOT_ANKETA\ZOT_v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opovac\Desktop\ZOT_ANKETA\ZOT_v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opovac\Desktop\ZOT_ANKETA\ZOT_v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opovac\Desktop\ZOT_ANKETA\ZOT_v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opovac\Desktop\ZOT_ANKETA\ZOT_v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pivoti!$E$85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pivoti!$D$86:$D$101</c:f>
              <c:strCache>
                <c:ptCount val="16"/>
                <c:pt idx="0">
                  <c:v> Primorsko-goranska županija</c:v>
                </c:pt>
                <c:pt idx="1">
                  <c:v> Splitsko-dalmatinska županija</c:v>
                </c:pt>
                <c:pt idx="2">
                  <c:v> Istarska županija</c:v>
                </c:pt>
                <c:pt idx="3">
                  <c:v> Zadarska županija</c:v>
                </c:pt>
                <c:pt idx="4">
                  <c:v> Šibensko-kninska županija</c:v>
                </c:pt>
                <c:pt idx="5">
                  <c:v> Karlovačka županija</c:v>
                </c:pt>
                <c:pt idx="6">
                  <c:v> Grad Zagreb</c:v>
                </c:pt>
                <c:pt idx="7">
                  <c:v> Varaždinska županija</c:v>
                </c:pt>
                <c:pt idx="8">
                  <c:v> Dubrovačko-neretvanska županija</c:v>
                </c:pt>
                <c:pt idx="9">
                  <c:v> Ličko-senjska županija</c:v>
                </c:pt>
                <c:pt idx="10">
                  <c:v> Osječko-baranjska županija</c:v>
                </c:pt>
                <c:pt idx="11">
                  <c:v> Bjelovarsko-bilogorska županija</c:v>
                </c:pt>
                <c:pt idx="12">
                  <c:v> Vukovarsko-srijemska županija</c:v>
                </c:pt>
                <c:pt idx="13">
                  <c:v> Krapinsko-zagorska županija</c:v>
                </c:pt>
                <c:pt idx="14">
                  <c:v> Međimurska županija</c:v>
                </c:pt>
                <c:pt idx="15">
                  <c:v> Požeško-slavonska županija</c:v>
                </c:pt>
              </c:strCache>
            </c:strRef>
          </c:cat>
          <c:val>
            <c:numRef>
              <c:f>pivoti!$E$86:$E$101</c:f>
              <c:numCache>
                <c:formatCode>0%</c:formatCode>
                <c:ptCount val="16"/>
                <c:pt idx="0">
                  <c:v>0.30897609382047814</c:v>
                </c:pt>
                <c:pt idx="1">
                  <c:v>0.19981957600360847</c:v>
                </c:pt>
                <c:pt idx="2">
                  <c:v>0.16644113667117727</c:v>
                </c:pt>
                <c:pt idx="3">
                  <c:v>0.11456923770861524</c:v>
                </c:pt>
                <c:pt idx="4">
                  <c:v>3.2476319350473612E-2</c:v>
                </c:pt>
                <c:pt idx="5">
                  <c:v>3.1574199368516014E-2</c:v>
                </c:pt>
                <c:pt idx="6">
                  <c:v>2.2552999548940009E-2</c:v>
                </c:pt>
                <c:pt idx="7">
                  <c:v>1.7140279657194408E-2</c:v>
                </c:pt>
                <c:pt idx="8">
                  <c:v>1.6689219666215605E-2</c:v>
                </c:pt>
                <c:pt idx="9">
                  <c:v>1.5336039693279206E-2</c:v>
                </c:pt>
                <c:pt idx="10">
                  <c:v>1.3982859720342805E-2</c:v>
                </c:pt>
                <c:pt idx="11">
                  <c:v>1.1276499774470004E-2</c:v>
                </c:pt>
                <c:pt idx="12">
                  <c:v>9.9233198015336033E-3</c:v>
                </c:pt>
                <c:pt idx="13">
                  <c:v>9.0211998195760031E-3</c:v>
                </c:pt>
                <c:pt idx="14">
                  <c:v>8.5701398285972039E-3</c:v>
                </c:pt>
                <c:pt idx="15">
                  <c:v>6.3148398737032027E-3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F5-46C7-8FFA-6F97B7CA2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07598320"/>
        <c:axId val="1307594576"/>
      </c:barChart>
      <c:catAx>
        <c:axId val="1307598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07594576"/>
        <c:crosses val="autoZero"/>
        <c:auto val="1"/>
        <c:lblAlgn val="ctr"/>
        <c:lblOffset val="100"/>
        <c:noMultiLvlLbl val="0"/>
      </c:catAx>
      <c:valAx>
        <c:axId val="130759457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30759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Imate li popratnu tvrtku ili obrt? (ukupni uzorak, N=2217)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pivoti!$E$191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pivoti!$D$192:$D$193</c:f>
              <c:strCache>
                <c:ptCount val="2"/>
                <c:pt idx="0">
                  <c:v>Ne</c:v>
                </c:pt>
                <c:pt idx="1">
                  <c:v>Da</c:v>
                </c:pt>
              </c:strCache>
            </c:strRef>
          </c:cat>
          <c:val>
            <c:numRef>
              <c:f>pivoti!$E$192:$E$193</c:f>
              <c:numCache>
                <c:formatCode>0%</c:formatCode>
                <c:ptCount val="2"/>
                <c:pt idx="0">
                  <c:v>0.68380694632386108</c:v>
                </c:pt>
                <c:pt idx="1">
                  <c:v>0.31619305367613892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0-4037-81E7-5D666867B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392986351"/>
        <c:axId val="392980527"/>
      </c:barChart>
      <c:catAx>
        <c:axId val="392986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2980527"/>
        <c:crosses val="autoZero"/>
        <c:auto val="1"/>
        <c:lblAlgn val="ctr"/>
        <c:lblOffset val="100"/>
        <c:noMultiLvlLbl val="0"/>
      </c:catAx>
      <c:valAx>
        <c:axId val="3929805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2986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U kolikoj mjeri je oslonjena na rezervacije (turizam)? (</a:t>
            </a:r>
            <a:r>
              <a:rPr lang="hr-HR" dirty="0" smtClean="0"/>
              <a:t>N=256)</a:t>
            </a:r>
            <a:endParaRPr lang="hr-H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pivoti!$E$226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33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pivoti!$D$227:$D$230</c:f>
              <c:strCache>
                <c:ptCount val="4"/>
                <c:pt idx="0">
                  <c:v>isključivo oslonjena</c:v>
                </c:pt>
                <c:pt idx="1">
                  <c:v>u bitnoj je mjeri je oslonjena</c:v>
                </c:pt>
                <c:pt idx="2">
                  <c:v>oslonjena</c:v>
                </c:pt>
                <c:pt idx="3">
                  <c:v>nije oslonjena</c:v>
                </c:pt>
              </c:strCache>
            </c:strRef>
          </c:cat>
          <c:val>
            <c:numRef>
              <c:f>pivoti!$E$227:$E$230</c:f>
              <c:numCache>
                <c:formatCode>0%</c:formatCode>
                <c:ptCount val="4"/>
                <c:pt idx="0">
                  <c:v>0.33203125</c:v>
                </c:pt>
                <c:pt idx="1">
                  <c:v>0.21484375</c:v>
                </c:pt>
                <c:pt idx="2">
                  <c:v>0.1484375</c:v>
                </c:pt>
                <c:pt idx="3">
                  <c:v>0.3046875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0-440E-8B59-51FBEE7CB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392986351"/>
        <c:axId val="392980527"/>
      </c:barChart>
      <c:catAx>
        <c:axId val="392986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2980527"/>
        <c:crosses val="autoZero"/>
        <c:auto val="1"/>
        <c:lblAlgn val="ctr"/>
        <c:lblOffset val="100"/>
        <c:noMultiLvlLbl val="0"/>
      </c:catAx>
      <c:valAx>
        <c:axId val="3929805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2986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400" b="0" i="0" u="none" strike="noStrike" baseline="0" dirty="0" smtClean="0">
                <a:effectLst/>
              </a:rPr>
              <a:t>Jesu li vaši gosti većinom iz neke od slijedećih regija / zemalja? (ukupni uzorak, N=2217)</a:t>
            </a:r>
            <a:endParaRPr lang="hr-H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države!$B$21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države!$A$22:$A$36</c:f>
              <c:strCache>
                <c:ptCount val="15"/>
                <c:pt idx="0">
                  <c:v>Njemačka</c:v>
                </c:pt>
                <c:pt idx="1">
                  <c:v>Austrija</c:v>
                </c:pt>
                <c:pt idx="2">
                  <c:v>Ostale europske zemlje</c:v>
                </c:pt>
                <c:pt idx="3">
                  <c:v>Italija</c:v>
                </c:pt>
                <c:pt idx="4">
                  <c:v>Slovenija</c:v>
                </c:pt>
                <c:pt idx="5">
                  <c:v>Mađarska</c:v>
                </c:pt>
                <c:pt idx="6">
                  <c:v>Velika Britanija</c:v>
                </c:pt>
                <c:pt idx="7">
                  <c:v>BiH</c:v>
                </c:pt>
                <c:pt idx="8">
                  <c:v>SAD, Kanada  </c:v>
                </c:pt>
                <c:pt idx="9">
                  <c:v>Hrvatska</c:v>
                </c:pt>
                <c:pt idx="10">
                  <c:v>Ostale nenavedene zemlje</c:v>
                </c:pt>
                <c:pt idx="11">
                  <c:v>Srbija</c:v>
                </c:pt>
                <c:pt idx="12">
                  <c:v>Australija</c:v>
                </c:pt>
                <c:pt idx="13">
                  <c:v>Kina, Taiwan, Hong Kong</c:v>
                </c:pt>
                <c:pt idx="14">
                  <c:v>Japan, Južna Korea, Singapur</c:v>
                </c:pt>
              </c:strCache>
            </c:strRef>
          </c:cat>
          <c:val>
            <c:numRef>
              <c:f>države!$B$22:$B$36</c:f>
              <c:numCache>
                <c:formatCode>0%</c:formatCode>
                <c:ptCount val="15"/>
                <c:pt idx="0">
                  <c:v>0.73567884528642313</c:v>
                </c:pt>
                <c:pt idx="1">
                  <c:v>0.4596301308073974</c:v>
                </c:pt>
                <c:pt idx="2">
                  <c:v>0.41768155164636894</c:v>
                </c:pt>
                <c:pt idx="3">
                  <c:v>0.37528191249436177</c:v>
                </c:pt>
                <c:pt idx="4">
                  <c:v>0.35002255299954893</c:v>
                </c:pt>
                <c:pt idx="5">
                  <c:v>0.22598105548037889</c:v>
                </c:pt>
                <c:pt idx="6">
                  <c:v>0.14659449706811006</c:v>
                </c:pt>
                <c:pt idx="7">
                  <c:v>7.7582318448353629E-2</c:v>
                </c:pt>
                <c:pt idx="8">
                  <c:v>7.7131258457374827E-2</c:v>
                </c:pt>
                <c:pt idx="9">
                  <c:v>7.6229138475417235E-2</c:v>
                </c:pt>
                <c:pt idx="10">
                  <c:v>3.6535859269282815E-2</c:v>
                </c:pt>
                <c:pt idx="11">
                  <c:v>3.1574199368516014E-2</c:v>
                </c:pt>
                <c:pt idx="12">
                  <c:v>2.8416779431664412E-2</c:v>
                </c:pt>
                <c:pt idx="13">
                  <c:v>2.4808299503834012E-2</c:v>
                </c:pt>
                <c:pt idx="14">
                  <c:v>2.3004059539918808E-2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69-40B7-832A-3EBE1117E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07598320"/>
        <c:axId val="1307594576"/>
      </c:barChart>
      <c:catAx>
        <c:axId val="1307598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07594576"/>
        <c:crosses val="autoZero"/>
        <c:auto val="1"/>
        <c:lblAlgn val="ctr"/>
        <c:lblOffset val="100"/>
        <c:noMultiLvlLbl val="0"/>
      </c:catAx>
      <c:valAx>
        <c:axId val="130759457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30759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Osjećate li posljedice koronavirusa na svoje poslovanje? (ukupni uzorak, N=2217)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2.6960784313725492E-2"/>
          <c:y val="0.10972637723458592"/>
          <c:w val="0.97303921568627449"/>
          <c:h val="0.8305655445021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pivoti!$E$249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pivoti!$D$250:$D$251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pivoti!$E$250:$E$251</c:f>
              <c:numCache>
                <c:formatCode>0%</c:formatCode>
                <c:ptCount val="2"/>
                <c:pt idx="0">
                  <c:v>0.93279206134415882</c:v>
                </c:pt>
                <c:pt idx="1">
                  <c:v>6.7207938655841223E-2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F-44EA-8F88-CC07BFBDF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392986351"/>
        <c:axId val="392980527"/>
      </c:barChart>
      <c:catAx>
        <c:axId val="392986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2980527"/>
        <c:crosses val="autoZero"/>
        <c:auto val="1"/>
        <c:lblAlgn val="ctr"/>
        <c:lblOffset val="100"/>
        <c:noMultiLvlLbl val="0"/>
      </c:catAx>
      <c:valAx>
        <c:axId val="3929805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2986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Jeste li zabilježili smanjen broj rezervacija? (ukupni uzorak, N=2217)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pivoti!$E$270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pivoti!$D$271:$D$272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pivoti!$E$271:$E$272</c:f>
              <c:numCache>
                <c:formatCode>0%</c:formatCode>
                <c:ptCount val="2"/>
                <c:pt idx="0">
                  <c:v>0.93369418132611637</c:v>
                </c:pt>
                <c:pt idx="1">
                  <c:v>6.6305818673883632E-2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2F-4334-B783-412CEECE2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392986351"/>
        <c:axId val="392980527"/>
      </c:barChart>
      <c:catAx>
        <c:axId val="392986351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2980527"/>
        <c:crosses val="autoZero"/>
        <c:auto val="1"/>
        <c:lblAlgn val="ctr"/>
        <c:lblOffset val="100"/>
        <c:noMultiLvlLbl val="0"/>
      </c:catAx>
      <c:valAx>
        <c:axId val="392980527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392986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Koliko? (oni sa smanjenim brojem rezervacija, N=2067)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pivoti!$E$275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33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pivoti!$D$276:$D$281</c:f>
              <c:strCache>
                <c:ptCount val="6"/>
                <c:pt idx="0">
                  <c:v>Nedostaje 10% rezervacija koje bi inače pristigle</c:v>
                </c:pt>
                <c:pt idx="1">
                  <c:v>Nedostaje 20% rezervacija koje bi inače pristigle</c:v>
                </c:pt>
                <c:pt idx="2">
                  <c:v>Nedostaje 30% rezervacija koje bi inače pristigle</c:v>
                </c:pt>
                <c:pt idx="3">
                  <c:v>Nedostaje 40% rezervacija koje bi inače pristigle</c:v>
                </c:pt>
                <c:pt idx="4">
                  <c:v>Nedostaje 50% rezervacija koje bi inače pristigle</c:v>
                </c:pt>
                <c:pt idx="5">
                  <c:v>Nedostaje više od 50% rezervacija koje bi inače pristigle</c:v>
                </c:pt>
              </c:strCache>
            </c:strRef>
          </c:cat>
          <c:val>
            <c:numRef>
              <c:f>pivoti!$E$276:$E$281</c:f>
              <c:numCache>
                <c:formatCode>0%</c:formatCode>
                <c:ptCount val="6"/>
                <c:pt idx="0">
                  <c:v>4.4992743105950653E-2</c:v>
                </c:pt>
                <c:pt idx="1">
                  <c:v>0.10014513788098693</c:v>
                </c:pt>
                <c:pt idx="2">
                  <c:v>0.16013546202225448</c:v>
                </c:pt>
                <c:pt idx="3">
                  <c:v>0.12433478471214321</c:v>
                </c:pt>
                <c:pt idx="4">
                  <c:v>0.13884857281083696</c:v>
                </c:pt>
                <c:pt idx="5">
                  <c:v>0.38896952104499272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2-404E-B8A4-6B473A635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392986351"/>
        <c:axId val="392980527"/>
      </c:barChart>
      <c:catAx>
        <c:axId val="392986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2980527"/>
        <c:crosses val="autoZero"/>
        <c:auto val="1"/>
        <c:lblAlgn val="ctr"/>
        <c:lblOffset val="100"/>
        <c:noMultiLvlLbl val="0"/>
      </c:catAx>
      <c:valAx>
        <c:axId val="3929805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2986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Jeste li zabilježili otkazivanje rezervacija? (ukupni uzorak, N=2217)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pivoti!$E$301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pivoti!$D$302:$D$303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pivoti!$E$302:$E$303</c:f>
              <c:numCache>
                <c:formatCode>0%</c:formatCode>
                <c:ptCount val="2"/>
                <c:pt idx="0">
                  <c:v>0.66396030672079387</c:v>
                </c:pt>
                <c:pt idx="1">
                  <c:v>0.33603969327920613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E4-44E6-8D84-BD113AE56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392986351"/>
        <c:axId val="392980527"/>
      </c:barChart>
      <c:catAx>
        <c:axId val="392986351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2980527"/>
        <c:crosses val="autoZero"/>
        <c:auto val="1"/>
        <c:lblAlgn val="ctr"/>
        <c:lblOffset val="100"/>
        <c:noMultiLvlLbl val="0"/>
      </c:catAx>
      <c:valAx>
        <c:axId val="392980527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392986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Koliko? (oni sa otkazanim rezervacijama)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pivoti!$D$309</c:f>
              <c:strCache>
                <c:ptCount val="1"/>
                <c:pt idx="0">
                  <c:v>&lt;  30%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33993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pivoti!$E$308:$H$308</c:f>
              <c:strCache>
                <c:ptCount val="4"/>
                <c:pt idx="0">
                  <c:v>Ožujak (N=1014)</c:v>
                </c:pt>
                <c:pt idx="1">
                  <c:v>Travanj (N=1049)</c:v>
                </c:pt>
                <c:pt idx="2">
                  <c:v>Svibanj (N=1098)</c:v>
                </c:pt>
                <c:pt idx="3">
                  <c:v>Lipanj (N1225)</c:v>
                </c:pt>
              </c:strCache>
            </c:strRef>
          </c:cat>
          <c:val>
            <c:numRef>
              <c:f>pivoti!$E$309:$H$309</c:f>
              <c:numCache>
                <c:formatCode>0%</c:formatCode>
                <c:ptCount val="4"/>
                <c:pt idx="0">
                  <c:v>0.35207100591715978</c:v>
                </c:pt>
                <c:pt idx="1">
                  <c:v>0.26024785510009535</c:v>
                </c:pt>
                <c:pt idx="2">
                  <c:v>0.28415300546448086</c:v>
                </c:pt>
                <c:pt idx="3">
                  <c:v>0.30530612244897959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AE-44A7-82E9-484009310CBF}"/>
            </c:ext>
          </c:extLst>
        </c:ser>
        <c:ser>
          <c:idx val="1"/>
          <c:order val="1"/>
          <c:tx>
            <c:strRef>
              <c:f>pivoti!$D$310</c:f>
              <c:strCache>
                <c:ptCount val="1"/>
                <c:pt idx="0">
                  <c:v>30% - 60%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33993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pivoti!$E$308:$H$308</c:f>
              <c:strCache>
                <c:ptCount val="4"/>
                <c:pt idx="0">
                  <c:v>Ožujak (N=1014)</c:v>
                </c:pt>
                <c:pt idx="1">
                  <c:v>Travanj (N=1049)</c:v>
                </c:pt>
                <c:pt idx="2">
                  <c:v>Svibanj (N=1098)</c:v>
                </c:pt>
                <c:pt idx="3">
                  <c:v>Lipanj (N1225)</c:v>
                </c:pt>
              </c:strCache>
            </c:strRef>
          </c:cat>
          <c:val>
            <c:numRef>
              <c:f>pivoti!$E$310:$H$310</c:f>
              <c:numCache>
                <c:formatCode>0%</c:formatCode>
                <c:ptCount val="4"/>
                <c:pt idx="0">
                  <c:v>0.10946745562130178</c:v>
                </c:pt>
                <c:pt idx="1">
                  <c:v>0.11534795042897998</c:v>
                </c:pt>
                <c:pt idx="2">
                  <c:v>0.15755919854280509</c:v>
                </c:pt>
                <c:pt idx="3">
                  <c:v>0.22612244897959183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AE-44A7-82E9-484009310CBF}"/>
            </c:ext>
          </c:extLst>
        </c:ser>
        <c:ser>
          <c:idx val="2"/>
          <c:order val="2"/>
          <c:tx>
            <c:strRef>
              <c:f>pivoti!$D$311</c:f>
              <c:strCache>
                <c:ptCount val="1"/>
                <c:pt idx="0">
                  <c:v>60% - 90%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33993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pivoti!$E$308:$H$308</c:f>
              <c:strCache>
                <c:ptCount val="4"/>
                <c:pt idx="0">
                  <c:v>Ožujak (N=1014)</c:v>
                </c:pt>
                <c:pt idx="1">
                  <c:v>Travanj (N=1049)</c:v>
                </c:pt>
                <c:pt idx="2">
                  <c:v>Svibanj (N=1098)</c:v>
                </c:pt>
                <c:pt idx="3">
                  <c:v>Lipanj (N1225)</c:v>
                </c:pt>
              </c:strCache>
            </c:strRef>
          </c:cat>
          <c:val>
            <c:numRef>
              <c:f>pivoti!$E$311:$H$311</c:f>
              <c:numCache>
                <c:formatCode>0%</c:formatCode>
                <c:ptCount val="4"/>
                <c:pt idx="0">
                  <c:v>8.5798816568047331E-2</c:v>
                </c:pt>
                <c:pt idx="1">
                  <c:v>0.11534795042897998</c:v>
                </c:pt>
                <c:pt idx="2">
                  <c:v>0.15664845173041894</c:v>
                </c:pt>
                <c:pt idx="3">
                  <c:v>0.18775510204081633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AE-44A7-82E9-484009310CBF}"/>
            </c:ext>
          </c:extLst>
        </c:ser>
        <c:ser>
          <c:idx val="3"/>
          <c:order val="3"/>
          <c:tx>
            <c:strRef>
              <c:f>pivoti!$D$312</c:f>
              <c:strCache>
                <c:ptCount val="1"/>
                <c:pt idx="0">
                  <c:v>&gt; 90%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rgbClr val="33993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pivoti!$E$308:$H$308</c:f>
              <c:strCache>
                <c:ptCount val="4"/>
                <c:pt idx="0">
                  <c:v>Ožujak (N=1014)</c:v>
                </c:pt>
                <c:pt idx="1">
                  <c:v>Travanj (N=1049)</c:v>
                </c:pt>
                <c:pt idx="2">
                  <c:v>Svibanj (N=1098)</c:v>
                </c:pt>
                <c:pt idx="3">
                  <c:v>Lipanj (N1225)</c:v>
                </c:pt>
              </c:strCache>
            </c:strRef>
          </c:cat>
          <c:val>
            <c:numRef>
              <c:f>pivoti!$E$312:$H$312</c:f>
              <c:numCache>
                <c:formatCode>0%</c:formatCode>
                <c:ptCount val="4"/>
                <c:pt idx="0">
                  <c:v>0.4526627218934911</c:v>
                </c:pt>
                <c:pt idx="1">
                  <c:v>0.50905624404194472</c:v>
                </c:pt>
                <c:pt idx="2">
                  <c:v>0.40163934426229508</c:v>
                </c:pt>
                <c:pt idx="3">
                  <c:v>0.28081632653061223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AE-44A7-82E9-484009310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392986351"/>
        <c:axId val="392980527"/>
      </c:barChart>
      <c:catAx>
        <c:axId val="392986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2980527"/>
        <c:crosses val="autoZero"/>
        <c:auto val="1"/>
        <c:lblAlgn val="ctr"/>
        <c:lblOffset val="100"/>
        <c:noMultiLvlLbl val="0"/>
      </c:catAx>
      <c:valAx>
        <c:axId val="3929805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2986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Jeste li zabilježili otkazivanje rezervacija? (ukupni uzorak, N=2217)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pivoti!$E$301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pivoti!$D$302:$D$303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pivoti!$E$302:$E$303</c:f>
              <c:numCache>
                <c:formatCode>0%</c:formatCode>
                <c:ptCount val="2"/>
                <c:pt idx="0">
                  <c:v>0.66396030672079387</c:v>
                </c:pt>
                <c:pt idx="1">
                  <c:v>0.33603969327920613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E4-44E6-8D84-BD113AE56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392986351"/>
        <c:axId val="392980527"/>
      </c:barChart>
      <c:catAx>
        <c:axId val="392986351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2980527"/>
        <c:crosses val="autoZero"/>
        <c:auto val="1"/>
        <c:lblAlgn val="ctr"/>
        <c:lblOffset val="100"/>
        <c:noMultiLvlLbl val="0"/>
      </c:catAx>
      <c:valAx>
        <c:axId val="392980527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392986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 smtClean="0"/>
              <a:t>Otkazivanje rezervacija </a:t>
            </a:r>
            <a:r>
              <a:rPr lang="hr-HR" dirty="0"/>
              <a:t>(oni sa otkazanim rezervacijama)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pivoti!$D$337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rgbClr val="33993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pivoti!$E$336:$H$336</c:f>
              <c:strCache>
                <c:ptCount val="4"/>
                <c:pt idx="0">
                  <c:v>Srpanj (N=1276)</c:v>
                </c:pt>
                <c:pt idx="1">
                  <c:v>Kolovoz (N=1257)</c:v>
                </c:pt>
                <c:pt idx="2">
                  <c:v>Rujan (N=1137)</c:v>
                </c:pt>
                <c:pt idx="3">
                  <c:v>Listopad do prosinac (N=1032)</c:v>
                </c:pt>
              </c:strCache>
            </c:strRef>
          </c:cat>
          <c:val>
            <c:numRef>
              <c:f>pivoti!$E$337:$H$337</c:f>
              <c:numCache>
                <c:formatCode>0%</c:formatCode>
                <c:ptCount val="4"/>
                <c:pt idx="0">
                  <c:v>0.64028213166144199</c:v>
                </c:pt>
                <c:pt idx="1">
                  <c:v>0.5417661097852029</c:v>
                </c:pt>
                <c:pt idx="2">
                  <c:v>0.36411609498680741</c:v>
                </c:pt>
                <c:pt idx="3">
                  <c:v>0.21414728682170542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24-449C-80E4-4D13641C52C9}"/>
            </c:ext>
          </c:extLst>
        </c:ser>
        <c:ser>
          <c:idx val="1"/>
          <c:order val="1"/>
          <c:tx>
            <c:strRef>
              <c:f>pivoti!$D$338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pivoti!$E$336:$H$336</c:f>
              <c:strCache>
                <c:ptCount val="4"/>
                <c:pt idx="0">
                  <c:v>Srpanj (N=1276)</c:v>
                </c:pt>
                <c:pt idx="1">
                  <c:v>Kolovoz (N=1257)</c:v>
                </c:pt>
                <c:pt idx="2">
                  <c:v>Rujan (N=1137)</c:v>
                </c:pt>
                <c:pt idx="3">
                  <c:v>Listopad do prosinac (N=1032)</c:v>
                </c:pt>
              </c:strCache>
            </c:strRef>
          </c:cat>
          <c:val>
            <c:numRef>
              <c:f>pivoti!$E$338:$H$338</c:f>
              <c:numCache>
                <c:formatCode>0%</c:formatCode>
                <c:ptCount val="4"/>
                <c:pt idx="0">
                  <c:v>0.35971786833855801</c:v>
                </c:pt>
                <c:pt idx="1">
                  <c:v>0.45823389021479716</c:v>
                </c:pt>
                <c:pt idx="2">
                  <c:v>0.63588390501319259</c:v>
                </c:pt>
                <c:pt idx="3">
                  <c:v>0.78585271317829453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24-449C-80E4-4D13641C5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392986351"/>
        <c:axId val="392980527"/>
      </c:barChart>
      <c:catAx>
        <c:axId val="392986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2980527"/>
        <c:crosses val="autoZero"/>
        <c:auto val="1"/>
        <c:lblAlgn val="ctr"/>
        <c:lblOffset val="100"/>
        <c:noMultiLvlLbl val="0"/>
      </c:catAx>
      <c:valAx>
        <c:axId val="3929805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2986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Oblik pružanja usluga (ukupni uzorak, N=2217)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pivoti!$E$109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pivoti!$D$110:$D$113</c:f>
              <c:strCache>
                <c:ptCount val="4"/>
                <c:pt idx="0">
                  <c:v>Samo pružanje usluga smještaja</c:v>
                </c:pt>
                <c:pt idx="1">
                  <c:v>Noćenje s doručkom</c:v>
                </c:pt>
                <c:pt idx="2">
                  <c:v>Seoski turizam</c:v>
                </c:pt>
                <c:pt idx="3">
                  <c:v>kamp ili drugi oblik</c:v>
                </c:pt>
              </c:strCache>
            </c:strRef>
          </c:cat>
          <c:val>
            <c:numRef>
              <c:f>pivoti!$E$110:$E$113</c:f>
              <c:numCache>
                <c:formatCode>0%</c:formatCode>
                <c:ptCount val="4"/>
                <c:pt idx="0">
                  <c:v>0.94181326116373476</c:v>
                </c:pt>
                <c:pt idx="1">
                  <c:v>3.0672079386558412E-2</c:v>
                </c:pt>
                <c:pt idx="2">
                  <c:v>2.165087956698241E-2</c:v>
                </c:pt>
                <c:pt idx="3">
                  <c:v>5.8637798827244026E-3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9-46E5-A4C5-89F83C52A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392986351"/>
        <c:axId val="392980527"/>
      </c:barChart>
      <c:catAx>
        <c:axId val="392986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2980527"/>
        <c:crosses val="autoZero"/>
        <c:auto val="1"/>
        <c:lblAlgn val="ctr"/>
        <c:lblOffset val="100"/>
        <c:noMultiLvlLbl val="0"/>
      </c:catAx>
      <c:valAx>
        <c:axId val="3929805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2986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Procijenjena financijska šteta (ukupni uzorak, N=2217)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pivoti!$K$356</c:f>
              <c:strCache>
                <c:ptCount val="1"/>
                <c:pt idx="0">
                  <c:v>trenutno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pivoti!$J$357:$J$364</c:f>
              <c:strCache>
                <c:ptCount val="8"/>
                <c:pt idx="0">
                  <c:v>do 5 000 kn</c:v>
                </c:pt>
                <c:pt idx="1">
                  <c:v>5 000 kn - 10 000 kn</c:v>
                </c:pt>
                <c:pt idx="2">
                  <c:v>10 000 kn - 50 000 kn</c:v>
                </c:pt>
                <c:pt idx="3">
                  <c:v>50 000 kn - 100 000 kn</c:v>
                </c:pt>
                <c:pt idx="4">
                  <c:v>više od 100 000 kn</c:v>
                </c:pt>
                <c:pt idx="5">
                  <c:v>morat ću zatvoriti smještaj</c:v>
                </c:pt>
                <c:pt idx="6">
                  <c:v>morat ću zatvoriti popratni obrt ili tvrtku</c:v>
                </c:pt>
                <c:pt idx="7">
                  <c:v>nemam / neću imati štetu</c:v>
                </c:pt>
              </c:strCache>
            </c:strRef>
          </c:cat>
          <c:val>
            <c:numRef>
              <c:f>pivoti!$K$357:$K$364</c:f>
              <c:numCache>
                <c:formatCode>0%</c:formatCode>
                <c:ptCount val="8"/>
                <c:pt idx="0">
                  <c:v>0.17997293640054127</c:v>
                </c:pt>
                <c:pt idx="1">
                  <c:v>0.19440685611186287</c:v>
                </c:pt>
                <c:pt idx="2">
                  <c:v>0.2318448353631033</c:v>
                </c:pt>
                <c:pt idx="3">
                  <c:v>5.367613892647722E-2</c:v>
                </c:pt>
                <c:pt idx="4">
                  <c:v>3.337843933243121E-2</c:v>
                </c:pt>
                <c:pt idx="5">
                  <c:v>7.7131258457374827E-2</c:v>
                </c:pt>
                <c:pt idx="6">
                  <c:v>1.0374379792512404E-2</c:v>
                </c:pt>
                <c:pt idx="7">
                  <c:v>0.2183130356337393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3-4E1D-96CB-4A6EB5A09A85}"/>
            </c:ext>
          </c:extLst>
        </c:ser>
        <c:ser>
          <c:idx val="1"/>
          <c:order val="1"/>
          <c:tx>
            <c:strRef>
              <c:f>pivoti!$L$356</c:f>
              <c:strCache>
                <c:ptCount val="1"/>
                <c:pt idx="0">
                  <c:v>za mjesec dana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pivoti!$J$357:$J$364</c:f>
              <c:strCache>
                <c:ptCount val="8"/>
                <c:pt idx="0">
                  <c:v>do 5 000 kn</c:v>
                </c:pt>
                <c:pt idx="1">
                  <c:v>5 000 kn - 10 000 kn</c:v>
                </c:pt>
                <c:pt idx="2">
                  <c:v>10 000 kn - 50 000 kn</c:v>
                </c:pt>
                <c:pt idx="3">
                  <c:v>50 000 kn - 100 000 kn</c:v>
                </c:pt>
                <c:pt idx="4">
                  <c:v>više od 100 000 kn</c:v>
                </c:pt>
                <c:pt idx="5">
                  <c:v>morat ću zatvoriti smještaj</c:v>
                </c:pt>
                <c:pt idx="6">
                  <c:v>morat ću zatvoriti popratni obrt ili tvrtku</c:v>
                </c:pt>
                <c:pt idx="7">
                  <c:v>nemam / neću imati štetu</c:v>
                </c:pt>
              </c:strCache>
            </c:strRef>
          </c:cat>
          <c:val>
            <c:numRef>
              <c:f>pivoti!$L$357:$L$364</c:f>
              <c:numCache>
                <c:formatCode>0%</c:formatCode>
                <c:ptCount val="8"/>
                <c:pt idx="0">
                  <c:v>0.12133513757329725</c:v>
                </c:pt>
                <c:pt idx="1">
                  <c:v>0.2083897158322057</c:v>
                </c:pt>
                <c:pt idx="2">
                  <c:v>0.29995489400090214</c:v>
                </c:pt>
                <c:pt idx="3">
                  <c:v>9.8331078033378441E-2</c:v>
                </c:pt>
                <c:pt idx="4">
                  <c:v>5.8637798827244021E-2</c:v>
                </c:pt>
                <c:pt idx="5">
                  <c:v>6.6756878664862421E-2</c:v>
                </c:pt>
                <c:pt idx="6">
                  <c:v>9.0211998195760031E-3</c:v>
                </c:pt>
                <c:pt idx="7">
                  <c:v>0.13667117726657646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33-4E1D-96CB-4A6EB5A09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2786368"/>
        <c:axId val="272788448"/>
      </c:barChart>
      <c:catAx>
        <c:axId val="27278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2788448"/>
        <c:crosses val="autoZero"/>
        <c:auto val="1"/>
        <c:lblAlgn val="ctr"/>
        <c:lblOffset val="100"/>
        <c:noMultiLvlLbl val="0"/>
      </c:catAx>
      <c:valAx>
        <c:axId val="2727884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278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Imate li radnike koji su u samoizolaciji ili ste u samoizolaciji ili ste ograničili dolaske ljudi na posao kao mjeru zaštite od koronavirusa? (ukupni uzorak, N=2217)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pivoti!$D$383:$D$385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rad od kuće nije moguć</c:v>
                </c:pt>
              </c:strCache>
            </c:strRef>
          </c:cat>
          <c:val>
            <c:numRef>
              <c:f>pivoti!$E$383:$E$385</c:f>
              <c:numCache>
                <c:formatCode>0%</c:formatCode>
                <c:ptCount val="3"/>
                <c:pt idx="0">
                  <c:v>6.4952638700947224E-2</c:v>
                </c:pt>
                <c:pt idx="1">
                  <c:v>0.8371673432566531</c:v>
                </c:pt>
                <c:pt idx="2">
                  <c:v>9.7880018042399639E-2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CE-48AA-BE9E-93AF96E59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392986351"/>
        <c:axId val="392980527"/>
      </c:barChart>
      <c:catAx>
        <c:axId val="392986351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2980527"/>
        <c:crosses val="autoZero"/>
        <c:auto val="1"/>
        <c:lblAlgn val="ctr"/>
        <c:lblOffset val="100"/>
        <c:noMultiLvlLbl val="0"/>
      </c:catAx>
      <c:valAx>
        <c:axId val="392980527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392986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Tko je u samoizolaciji? (N=144)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3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pivoti!$D$389:$D$391</c:f>
              <c:strCache>
                <c:ptCount val="3"/>
                <c:pt idx="0">
                  <c:v>ja</c:v>
                </c:pt>
                <c:pt idx="1">
                  <c:v>ja i radnik(ci)</c:v>
                </c:pt>
                <c:pt idx="2">
                  <c:v>radnik(ci)</c:v>
                </c:pt>
              </c:strCache>
            </c:strRef>
          </c:cat>
          <c:val>
            <c:numRef>
              <c:f>pivoti!$E$389:$E$391</c:f>
              <c:numCache>
                <c:formatCode>0%</c:formatCode>
                <c:ptCount val="3"/>
                <c:pt idx="0">
                  <c:v>0.70138888888888884</c:v>
                </c:pt>
                <c:pt idx="1">
                  <c:v>0.18055555555555555</c:v>
                </c:pt>
                <c:pt idx="2">
                  <c:v>0.11805555555555555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F-4212-B6EA-43D04FB73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392986351"/>
        <c:axId val="392980527"/>
      </c:barChart>
      <c:catAx>
        <c:axId val="392986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2980527"/>
        <c:crosses val="autoZero"/>
        <c:auto val="1"/>
        <c:lblAlgn val="ctr"/>
        <c:lblOffset val="100"/>
        <c:noMultiLvlLbl val="0"/>
      </c:catAx>
      <c:valAx>
        <c:axId val="3929805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2986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Broj smještajnih jedinica (ukupni uzorak, N=2217)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pivoti!$D$4:$D$13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pivoti!$F$4:$F$13</c:f>
              <c:numCache>
                <c:formatCode>0%</c:formatCode>
                <c:ptCount val="10"/>
                <c:pt idx="0">
                  <c:v>0.41903473161930538</c:v>
                </c:pt>
                <c:pt idx="1">
                  <c:v>0.23004059539918809</c:v>
                </c:pt>
                <c:pt idx="2">
                  <c:v>0.13847541723049164</c:v>
                </c:pt>
                <c:pt idx="3">
                  <c:v>9.0663058186738837E-2</c:v>
                </c:pt>
                <c:pt idx="4">
                  <c:v>4.0595399188092018E-2</c:v>
                </c:pt>
                <c:pt idx="5">
                  <c:v>3.2476319350473612E-2</c:v>
                </c:pt>
                <c:pt idx="6">
                  <c:v>1.2629679747406405E-2</c:v>
                </c:pt>
                <c:pt idx="7">
                  <c:v>1.6238159675236806E-2</c:v>
                </c:pt>
                <c:pt idx="8">
                  <c:v>7.2169598556608029E-3</c:v>
                </c:pt>
                <c:pt idx="9">
                  <c:v>1.2629679747406405E-2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2-4306-B691-16005A7C5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392986351"/>
        <c:axId val="392980527"/>
      </c:barChart>
      <c:catAx>
        <c:axId val="392986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2980527"/>
        <c:crosses val="autoZero"/>
        <c:auto val="1"/>
        <c:lblAlgn val="ctr"/>
        <c:lblOffset val="100"/>
        <c:noMultiLvlLbl val="0"/>
      </c:catAx>
      <c:valAx>
        <c:axId val="3929805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2986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Koliko stalnih kreveta imaju vaši smještajni kapaciteti? (ukupni uzorak, N=2217)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pivoti!$E$18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33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pivoti!$D$19:$D$38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pivoti!$E$19:$E$38</c:f>
              <c:numCache>
                <c:formatCode>0%</c:formatCode>
                <c:ptCount val="20"/>
                <c:pt idx="0">
                  <c:v>2.3004059539918808E-2</c:v>
                </c:pt>
                <c:pt idx="1">
                  <c:v>0.10419485791610285</c:v>
                </c:pt>
                <c:pt idx="2">
                  <c:v>3.8340099233198012E-2</c:v>
                </c:pt>
                <c:pt idx="3">
                  <c:v>0.20207487595850249</c:v>
                </c:pt>
                <c:pt idx="4">
                  <c:v>3.5633739287325217E-2</c:v>
                </c:pt>
                <c:pt idx="5">
                  <c:v>0.15200721695985567</c:v>
                </c:pt>
                <c:pt idx="6">
                  <c:v>3.2025259359494816E-2</c:v>
                </c:pt>
                <c:pt idx="7">
                  <c:v>0.11366711772665765</c:v>
                </c:pt>
                <c:pt idx="8">
                  <c:v>2.6161479476770409E-2</c:v>
                </c:pt>
                <c:pt idx="9">
                  <c:v>7.307171853856563E-2</c:v>
                </c:pt>
                <c:pt idx="10">
                  <c:v>1.7140279657194408E-2</c:v>
                </c:pt>
                <c:pt idx="11">
                  <c:v>4.9165539016689221E-2</c:v>
                </c:pt>
                <c:pt idx="12">
                  <c:v>9.4722598105548041E-3</c:v>
                </c:pt>
                <c:pt idx="13">
                  <c:v>2.8867839422643211E-2</c:v>
                </c:pt>
                <c:pt idx="14">
                  <c:v>1.0374379792512404E-2</c:v>
                </c:pt>
                <c:pt idx="15">
                  <c:v>2.9318899413622011E-2</c:v>
                </c:pt>
                <c:pt idx="16">
                  <c:v>3.6084799278304014E-3</c:v>
                </c:pt>
                <c:pt idx="17">
                  <c:v>1.4433919711321606E-2</c:v>
                </c:pt>
                <c:pt idx="18">
                  <c:v>5.8637798827244026E-3</c:v>
                </c:pt>
                <c:pt idx="19">
                  <c:v>3.1574199368516014E-2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4C-40E7-B20A-58D96D659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392986351"/>
        <c:axId val="392980527"/>
      </c:barChart>
      <c:catAx>
        <c:axId val="392986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2980527"/>
        <c:crosses val="autoZero"/>
        <c:auto val="1"/>
        <c:lblAlgn val="ctr"/>
        <c:lblOffset val="100"/>
        <c:noMultiLvlLbl val="0"/>
      </c:catAx>
      <c:valAx>
        <c:axId val="3929805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2986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U kojem periodu radite? (ukupni uzorak, N=2217)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pivoti!$E$133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pivoti!$D$134:$D$135</c:f>
              <c:strCache>
                <c:ptCount val="2"/>
                <c:pt idx="0">
                  <c:v>cijele godine</c:v>
                </c:pt>
                <c:pt idx="1">
                  <c:v>sezonski</c:v>
                </c:pt>
              </c:strCache>
            </c:strRef>
          </c:cat>
          <c:val>
            <c:numRef>
              <c:f>pivoti!$E$134:$E$135</c:f>
              <c:numCache>
                <c:formatCode>0%</c:formatCode>
                <c:ptCount val="2"/>
                <c:pt idx="0">
                  <c:v>0.41136671177266576</c:v>
                </c:pt>
                <c:pt idx="1">
                  <c:v>0.58863328822733418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8D-4218-AF5E-B48AD6DE0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392986351"/>
        <c:axId val="392980527"/>
      </c:barChart>
      <c:catAx>
        <c:axId val="392986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2980527"/>
        <c:crosses val="autoZero"/>
        <c:auto val="1"/>
        <c:lblAlgn val="ctr"/>
        <c:lblOffset val="100"/>
        <c:noMultiLvlLbl val="0"/>
      </c:catAx>
      <c:valAx>
        <c:axId val="3929805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2986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Sezonski rad po mjesecima (ukupni uzorak, N=2217)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3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1750" cap="rnd">
                <a:solidFill>
                  <a:schemeClr val="accent1"/>
                </a:solidFill>
                <a:prstDash val="solid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mjeseci_Sezonalnost!$J$3:$J$14</c:f>
              <c:strCache>
                <c:ptCount val="12"/>
                <c:pt idx="0">
                  <c:v>siječanj</c:v>
                </c:pt>
                <c:pt idx="1">
                  <c:v>veljača</c:v>
                </c:pt>
                <c:pt idx="2">
                  <c:v>ožujak</c:v>
                </c:pt>
                <c:pt idx="3">
                  <c:v>travanj</c:v>
                </c:pt>
                <c:pt idx="4">
                  <c:v>svibanj</c:v>
                </c:pt>
                <c:pt idx="5">
                  <c:v>lipanj</c:v>
                </c:pt>
                <c:pt idx="6">
                  <c:v>srpanj</c:v>
                </c:pt>
                <c:pt idx="7">
                  <c:v>kolovoz</c:v>
                </c:pt>
                <c:pt idx="8">
                  <c:v>rujan</c:v>
                </c:pt>
                <c:pt idx="9">
                  <c:v>listopad</c:v>
                </c:pt>
                <c:pt idx="10">
                  <c:v>studeni</c:v>
                </c:pt>
                <c:pt idx="11">
                  <c:v>prosinac</c:v>
                </c:pt>
              </c:strCache>
            </c:strRef>
          </c:cat>
          <c:val>
            <c:numRef>
              <c:f>mjeseci_Sezonalnost!$K$3:$K$14</c:f>
              <c:numCache>
                <c:formatCode>0.0%</c:formatCode>
                <c:ptCount val="12"/>
                <c:pt idx="0">
                  <c:v>2.7063599458728013E-3</c:v>
                </c:pt>
                <c:pt idx="1">
                  <c:v>2.7063599458728013E-3</c:v>
                </c:pt>
                <c:pt idx="2" formatCode="0%">
                  <c:v>1.8944519621109608E-2</c:v>
                </c:pt>
                <c:pt idx="3" formatCode="0%">
                  <c:v>0.13712223725755526</c:v>
                </c:pt>
                <c:pt idx="4" formatCode="0%">
                  <c:v>0.33288227334235454</c:v>
                </c:pt>
                <c:pt idx="5" formatCode="0%">
                  <c:v>0.54578258908434818</c:v>
                </c:pt>
                <c:pt idx="6" formatCode="0%">
                  <c:v>0.58051420838971579</c:v>
                </c:pt>
                <c:pt idx="7" formatCode="0%">
                  <c:v>0.58096526838069462</c:v>
                </c:pt>
                <c:pt idx="8" formatCode="0%">
                  <c:v>0.52097428958051417</c:v>
                </c:pt>
                <c:pt idx="9" formatCode="0%">
                  <c:v>0.20117275597654488</c:v>
                </c:pt>
                <c:pt idx="10" formatCode="0%">
                  <c:v>1.0374379792512404E-2</c:v>
                </c:pt>
                <c:pt idx="11">
                  <c:v>4.5105999097880016E-3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0-45F7-829A-E61355629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392986351"/>
        <c:axId val="392980527"/>
      </c:barChart>
      <c:catAx>
        <c:axId val="392986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2980527"/>
        <c:crosses val="autoZero"/>
        <c:auto val="1"/>
        <c:lblAlgn val="ctr"/>
        <c:lblOffset val="100"/>
        <c:noMultiLvlLbl val="0"/>
      </c:catAx>
      <c:valAx>
        <c:axId val="392980527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92986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Rezervacije za vaš objekt najviše primate... (ukupni uzorak, N=2217)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pivoti!$E$158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pivoti!$D$159:$D$161</c:f>
              <c:strCache>
                <c:ptCount val="3"/>
                <c:pt idx="0">
                  <c:v>Online - strana turistička agencija</c:v>
                </c:pt>
                <c:pt idx="1">
                  <c:v>Direktno bez posrednika</c:v>
                </c:pt>
                <c:pt idx="2">
                  <c:v>Domaća turistička agencija</c:v>
                </c:pt>
              </c:strCache>
            </c:strRef>
          </c:cat>
          <c:val>
            <c:numRef>
              <c:f>pivoti!$E$159:$E$161</c:f>
              <c:numCache>
                <c:formatCode>0%</c:formatCode>
                <c:ptCount val="3"/>
                <c:pt idx="0">
                  <c:v>0.52728912945421746</c:v>
                </c:pt>
                <c:pt idx="1">
                  <c:v>0.31980153360396935</c:v>
                </c:pt>
                <c:pt idx="2">
                  <c:v>0.15290933694181327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A-48AD-99CE-3CEAD9D82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392986351"/>
        <c:axId val="392980527"/>
      </c:barChart>
      <c:catAx>
        <c:axId val="392986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2980527"/>
        <c:crosses val="autoZero"/>
        <c:auto val="1"/>
        <c:lblAlgn val="ctr"/>
        <c:lblOffset val="100"/>
        <c:noMultiLvlLbl val="0"/>
      </c:catAx>
      <c:valAx>
        <c:axId val="3929805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2986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Jeste li u mirovini? (ukupni uzorak, N=2217)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pivoti!$E$191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pivoti!$D$192:$D$193</c:f>
              <c:strCache>
                <c:ptCount val="2"/>
                <c:pt idx="0">
                  <c:v>Ne</c:v>
                </c:pt>
                <c:pt idx="1">
                  <c:v>Da</c:v>
                </c:pt>
              </c:strCache>
            </c:strRef>
          </c:cat>
          <c:val>
            <c:numRef>
              <c:f>pivoti!$E$192:$E$193</c:f>
              <c:numCache>
                <c:formatCode>0%</c:formatCode>
                <c:ptCount val="2"/>
                <c:pt idx="0">
                  <c:v>0.68380694632386108</c:v>
                </c:pt>
                <c:pt idx="1">
                  <c:v>0.31619305367613892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2-4C41-9EAE-6F434B105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392986351"/>
        <c:axId val="392980527"/>
      </c:barChart>
      <c:catAx>
        <c:axId val="392986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2980527"/>
        <c:crosses val="autoZero"/>
        <c:auto val="1"/>
        <c:lblAlgn val="ctr"/>
        <c:lblOffset val="100"/>
        <c:noMultiLvlLbl val="0"/>
      </c:catAx>
      <c:valAx>
        <c:axId val="3929805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2986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Koliko vam je bitan prihod od smještaja? (umirovljenici, N=700)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pivoti!$E$196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33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pivoti!$D$197:$D$200</c:f>
              <c:strCache>
                <c:ptCount val="4"/>
                <c:pt idx="0">
                  <c:v>bez tih prihoda ne mogu sastaviti kraj s krajem</c:v>
                </c:pt>
                <c:pt idx="1">
                  <c:v>značajno će me opteretiti</c:v>
                </c:pt>
                <c:pt idx="2">
                  <c:v>izostanak prihoda manje će utjecati</c:v>
                </c:pt>
                <c:pt idx="3">
                  <c:v>izostanak prihoda neće utjecat</c:v>
                </c:pt>
              </c:strCache>
            </c:strRef>
          </c:cat>
          <c:val>
            <c:numRef>
              <c:f>pivoti!$E$197:$E$200</c:f>
              <c:numCache>
                <c:formatCode>0%</c:formatCode>
                <c:ptCount val="4"/>
                <c:pt idx="0">
                  <c:v>0.39857142857142858</c:v>
                </c:pt>
                <c:pt idx="1">
                  <c:v>0.46857142857142858</c:v>
                </c:pt>
                <c:pt idx="2">
                  <c:v>0.12857142857142856</c:v>
                </c:pt>
                <c:pt idx="3">
                  <c:v>4.2857142857142859E-3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9-4324-8263-E08852AD0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392986351"/>
        <c:axId val="392980527"/>
      </c:barChart>
      <c:catAx>
        <c:axId val="392986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2980527"/>
        <c:crosses val="autoZero"/>
        <c:auto val="1"/>
        <c:lblAlgn val="ctr"/>
        <c:lblOffset val="100"/>
        <c:noMultiLvlLbl val="0"/>
      </c:catAx>
      <c:valAx>
        <c:axId val="3929805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2986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318C8-4E1B-4F73-AF49-EAFA514F38F1}" type="datetimeFigureOut">
              <a:rPr lang="hr-HR" smtClean="0"/>
              <a:t>29.03.2020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CAA66-9AFA-4C36-A45F-B5925F4277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6713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EFF97-690D-4AB3-836B-2BF9D18A1F30}" type="datetimeFigureOut">
              <a:rPr lang="hr-HR" smtClean="0"/>
              <a:t>29.03.2020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1241425"/>
            <a:ext cx="59515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F0649-9047-4AB6-A40F-73404CB80D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79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F0649-9047-4AB6-A40F-73404CB80D6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80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F0649-9047-4AB6-A40F-73404CB80D6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2572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F0649-9047-4AB6-A40F-73404CB80D67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254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F0649-9047-4AB6-A40F-73404CB80D67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805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F0649-9047-4AB6-A40F-73404CB80D6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9406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F0649-9047-4AB6-A40F-73404CB80D67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2523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F0649-9047-4AB6-A40F-73404CB80D67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471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(null)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718DB0-36E9-904E-B592-D28E5D66B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1E6582-6F4F-8D4F-A9F2-91D873CF6C16}"/>
              </a:ext>
            </a:extLst>
          </p:cNvPr>
          <p:cNvSpPr/>
          <p:nvPr userDrawn="1"/>
        </p:nvSpPr>
        <p:spPr>
          <a:xfrm>
            <a:off x="-1" y="10461580"/>
            <a:ext cx="24382413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r-HR" sz="1800" b="1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SEKTOR</a:t>
            </a:r>
            <a:r>
              <a:rPr lang="en-GB" sz="1800" b="1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ZA KOMUNIKACIJE</a:t>
            </a:r>
            <a:endParaRPr lang="en-GB" sz="18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GB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COMMUNICATIONS </a:t>
            </a:r>
            <a:r>
              <a:rPr lang="hr-HR" sz="18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SECTOR</a:t>
            </a:r>
            <a:endParaRPr lang="en-GB" sz="18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99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8152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0813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107" y="1277937"/>
            <a:ext cx="21029831" cy="2124075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7988" y="3654425"/>
            <a:ext cx="21015435" cy="7812088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4031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554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1277937"/>
            <a:ext cx="21029831" cy="20843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654424"/>
            <a:ext cx="10314903" cy="135572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302247"/>
            <a:ext cx="10314903" cy="61642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654424"/>
            <a:ext cx="10365701" cy="135572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302247"/>
            <a:ext cx="10365701" cy="61642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7459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0117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659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1277938"/>
            <a:ext cx="7863962" cy="2124075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2525" y="1277938"/>
            <a:ext cx="12343597" cy="9747250"/>
          </a:xfrm>
        </p:spPr>
        <p:txBody>
          <a:bodyPr/>
          <a:lstStyle>
            <a:lvl1pPr>
              <a:defRPr sz="4800"/>
            </a:lvl1pPr>
            <a:lvl2pPr>
              <a:defRPr sz="4400"/>
            </a:lvl2pPr>
            <a:lvl3pPr>
              <a:defRPr sz="4000"/>
            </a:lvl3pPr>
            <a:lvl4pPr>
              <a:defRPr sz="3800"/>
            </a:lvl4pPr>
            <a:lvl5pPr>
              <a:defRPr sz="38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3654426"/>
            <a:ext cx="7863962" cy="7812088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3904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1277938"/>
            <a:ext cx="7863962" cy="2124075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277938"/>
            <a:ext cx="12343597" cy="10444163"/>
          </a:xfrm>
        </p:spPr>
        <p:txBody>
          <a:bodyPr anchor="t">
            <a:normAutofit/>
          </a:bodyPr>
          <a:lstStyle>
            <a:lvl1pPr marL="0" indent="0">
              <a:buNone/>
              <a:defRPr sz="48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3654425"/>
            <a:ext cx="7863962" cy="7812088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849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(null)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817352-1EE8-0D4D-B6F1-55B62D4C0A8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210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777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1750292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DCD44-7982-B548-83C6-63346C60C554}" type="slidenum">
              <a:rPr lang="sr-Latn-RS" smtClean="0"/>
              <a:t>‹#›</a:t>
            </a:fld>
            <a:endParaRPr lang="sr-Latn-R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496A5E-5532-5640-B96F-D7E6B791E400}"/>
              </a:ext>
            </a:extLst>
          </p:cNvPr>
          <p:cNvSpPr/>
          <p:nvPr userDrawn="1"/>
        </p:nvSpPr>
        <p:spPr>
          <a:xfrm>
            <a:off x="0" y="12892274"/>
            <a:ext cx="24382413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r-HR" sz="1800" b="1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SEKTOR</a:t>
            </a:r>
            <a:r>
              <a:rPr lang="en-GB" sz="1800" b="1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ZA KOMUNIKACIJE</a:t>
            </a:r>
            <a:endParaRPr lang="en-GB" sz="18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GB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COMMUNICATIONS </a:t>
            </a:r>
            <a:r>
              <a:rPr lang="hr-HR" sz="18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SECTOR</a:t>
            </a:r>
            <a:endParaRPr lang="en-GB" sz="18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8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1828709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3" userDrawn="1">
          <p15:clr>
            <a:srgbClr val="F26B43"/>
          </p15:clr>
        </p15:guide>
        <p15:guide id="2" pos="1057" userDrawn="1">
          <p15:clr>
            <a:srgbClr val="F26B43"/>
          </p15:clr>
        </p15:guide>
        <p15:guide id="3" pos="14325" userDrawn="1">
          <p15:clr>
            <a:srgbClr val="F26B43"/>
          </p15:clr>
        </p15:guide>
        <p15:guide id="4" orient="horz" pos="2302" userDrawn="1">
          <p15:clr>
            <a:srgbClr val="F26B43"/>
          </p15:clr>
        </p15:guide>
        <p15:guide id="5" orient="horz" pos="7382" userDrawn="1">
          <p15:clr>
            <a:srgbClr val="F26B43"/>
          </p15:clr>
        </p15:guide>
        <p15:guide id="6" orient="horz" pos="7223" userDrawn="1">
          <p15:clr>
            <a:srgbClr val="F26B43"/>
          </p15:clr>
        </p15:guide>
        <p15:guide id="7" orient="horz" pos="7881" userDrawn="1">
          <p15:clr>
            <a:srgbClr val="F26B43"/>
          </p15:clr>
        </p15:guide>
        <p15:guide id="8" orient="horz" pos="8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21E3FF-41DE-2B45-AB2F-52CA6AB008EF}"/>
              </a:ext>
            </a:extLst>
          </p:cNvPr>
          <p:cNvSpPr txBox="1"/>
          <p:nvPr/>
        </p:nvSpPr>
        <p:spPr>
          <a:xfrm>
            <a:off x="0" y="11576650"/>
            <a:ext cx="2438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Koronavirus i poteškoće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poslovanju  - Zajednica obiteljskog turizma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3E006-3A41-764D-A134-086237813FAA}"/>
              </a:ext>
            </a:extLst>
          </p:cNvPr>
          <p:cNvSpPr txBox="1"/>
          <p:nvPr/>
        </p:nvSpPr>
        <p:spPr>
          <a:xfrm>
            <a:off x="0" y="13157646"/>
            <a:ext cx="243824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Zagreb, </a:t>
            </a:r>
            <a:r>
              <a:rPr lang="hr-HR" sz="25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 </a:t>
            </a:r>
            <a:r>
              <a:rPr lang="hr-HR" sz="25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03. 2020.</a:t>
            </a:r>
            <a:endParaRPr lang="hr-HR" sz="2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0E956-C4E6-CA4C-B7F6-C9E92011F9B6}"/>
              </a:ext>
            </a:extLst>
          </p:cNvPr>
          <p:cNvSpPr txBox="1"/>
          <p:nvPr/>
        </p:nvSpPr>
        <p:spPr>
          <a:xfrm>
            <a:off x="0" y="12367148"/>
            <a:ext cx="2438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Analiza ankete provedene na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pružateljima obiteljskog smještaja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53548129"/>
              </p:ext>
            </p:extLst>
          </p:nvPr>
        </p:nvGraphicFramePr>
        <p:xfrm>
          <a:off x="1676400" y="3622675"/>
          <a:ext cx="10363200" cy="870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81837305"/>
              </p:ext>
            </p:extLst>
          </p:nvPr>
        </p:nvGraphicFramePr>
        <p:xfrm>
          <a:off x="12342813" y="3622675"/>
          <a:ext cx="10363200" cy="870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210838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hr-HR" sz="3200" b="0" dirty="0" smtClean="0">
                <a:latin typeface="+mn-lt"/>
              </a:rPr>
              <a:t>Većina anketiranih pružatelja usluga radi sezonski (60%)</a:t>
            </a:r>
            <a:br>
              <a:rPr lang="hr-HR" sz="3200" b="0" dirty="0" smtClean="0">
                <a:latin typeface="+mn-lt"/>
              </a:rPr>
            </a:br>
            <a:r>
              <a:rPr lang="hr-HR" sz="3200" b="0" dirty="0" smtClean="0">
                <a:latin typeface="+mn-lt"/>
              </a:rPr>
              <a:t>Sezonalnost je pomaknuta prema drugoj polovini godine, s najvećim udjelom onih koji rade u srpnju i kolovozu (po 58%), zatim lipnju (55%) i rujnu (52%)</a:t>
            </a:r>
            <a:endParaRPr lang="hr-HR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18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3347034"/>
              </p:ext>
            </p:extLst>
          </p:nvPr>
        </p:nvGraphicFramePr>
        <p:xfrm>
          <a:off x="7009606" y="3651250"/>
          <a:ext cx="10363200" cy="870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210838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hr-HR" sz="3200" b="0" dirty="0" smtClean="0">
                <a:latin typeface="+mn-lt"/>
              </a:rPr>
              <a:t>Najveći udio anketiranih rezervacije zaprima online, putem strane turističke agencije</a:t>
            </a:r>
            <a:endParaRPr lang="hr-HR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78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40073976"/>
              </p:ext>
            </p:extLst>
          </p:nvPr>
        </p:nvGraphicFramePr>
        <p:xfrm>
          <a:off x="1676400" y="3651250"/>
          <a:ext cx="10363200" cy="870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9216010"/>
              </p:ext>
            </p:extLst>
          </p:nvPr>
        </p:nvGraphicFramePr>
        <p:xfrm>
          <a:off x="12350750" y="3651250"/>
          <a:ext cx="10361613" cy="870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hevron 9"/>
          <p:cNvSpPr/>
          <p:nvPr/>
        </p:nvSpPr>
        <p:spPr>
          <a:xfrm>
            <a:off x="11315700" y="8892540"/>
            <a:ext cx="1211580" cy="205740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210838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hr-HR" sz="3200" b="0" dirty="0" smtClean="0">
                <a:latin typeface="+mn-lt"/>
              </a:rPr>
              <a:t>Među anketiranim pružateljima usluga, trećina su umirovljenici, među kojima je 87% onih koji bez tih prihoda ne mogu sastaviti kraj s krajem (40%) ili su znatno opterećeni (47%)</a:t>
            </a:r>
            <a:endParaRPr lang="hr-HR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57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8350907"/>
              </p:ext>
            </p:extLst>
          </p:nvPr>
        </p:nvGraphicFramePr>
        <p:xfrm>
          <a:off x="1676400" y="3651250"/>
          <a:ext cx="10363200" cy="870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80754234"/>
              </p:ext>
            </p:extLst>
          </p:nvPr>
        </p:nvGraphicFramePr>
        <p:xfrm>
          <a:off x="12342813" y="3651250"/>
          <a:ext cx="10363200" cy="870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hevron 12"/>
          <p:cNvSpPr/>
          <p:nvPr/>
        </p:nvSpPr>
        <p:spPr>
          <a:xfrm>
            <a:off x="11315700" y="8892540"/>
            <a:ext cx="1211580" cy="205740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210838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hr-HR" sz="3200" b="0" dirty="0" smtClean="0">
                <a:latin typeface="+mn-lt"/>
              </a:rPr>
              <a:t>Trećina anketiranih ima popratnu tvrtku ili obrt, među kojima je više od polovine onih kod kojih su te tvrtke ili obrti isključivo (33%) ili u znatnoj mjeri (21%) oslonjene na uslugu pružanja smještaja</a:t>
            </a:r>
            <a:endParaRPr lang="hr-HR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3446573"/>
              </p:ext>
            </p:extLst>
          </p:nvPr>
        </p:nvGraphicFramePr>
        <p:xfrm>
          <a:off x="1829593" y="3381375"/>
          <a:ext cx="10361613" cy="870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78460421"/>
              </p:ext>
            </p:extLst>
          </p:nvPr>
        </p:nvGraphicFramePr>
        <p:xfrm>
          <a:off x="12900660" y="3381376"/>
          <a:ext cx="10363200" cy="870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210838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hr-HR" sz="3200" b="0" dirty="0" smtClean="0">
                <a:latin typeface="+mn-lt"/>
              </a:rPr>
              <a:t>Njemačka je ključno emitivno tržište za tri četvrtine anketiranih; slijede Austrija, ostale europske zemlje, Italija i Slovenija</a:t>
            </a:r>
            <a:br>
              <a:rPr lang="hr-HR" sz="3200" b="0" dirty="0" smtClean="0">
                <a:latin typeface="+mn-lt"/>
              </a:rPr>
            </a:br>
            <a:r>
              <a:rPr lang="hr-HR" sz="3200" b="0" dirty="0" smtClean="0">
                <a:latin typeface="+mn-lt"/>
              </a:rPr>
              <a:t>Gotovo svi anketirani pružatelji usluga osjećaju posljedice koronavirusa na poslovanje (93%)</a:t>
            </a:r>
            <a:endParaRPr lang="hr-HR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12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2515144"/>
              </p:ext>
            </p:extLst>
          </p:nvPr>
        </p:nvGraphicFramePr>
        <p:xfrm>
          <a:off x="1676400" y="3651250"/>
          <a:ext cx="10363200" cy="870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6393085"/>
              </p:ext>
            </p:extLst>
          </p:nvPr>
        </p:nvGraphicFramePr>
        <p:xfrm>
          <a:off x="12342813" y="3651250"/>
          <a:ext cx="10363200" cy="870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hevron 12"/>
          <p:cNvSpPr/>
          <p:nvPr/>
        </p:nvSpPr>
        <p:spPr>
          <a:xfrm>
            <a:off x="11315700" y="7475220"/>
            <a:ext cx="1211580" cy="205740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210838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hr-HR" sz="3200" b="0" dirty="0" smtClean="0">
                <a:latin typeface="+mn-lt"/>
              </a:rPr>
              <a:t>93% anketiranih bilježi smanjen broj rezervacija, pri čemu najveći dio onih sa padom rezervacija (39%) izjavljuje kako im nedostaje više od 50% rezervacija koje bi inače pristigle</a:t>
            </a:r>
            <a:endParaRPr lang="hr-HR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45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vron 12"/>
          <p:cNvSpPr/>
          <p:nvPr/>
        </p:nvSpPr>
        <p:spPr>
          <a:xfrm>
            <a:off x="10752535" y="7475220"/>
            <a:ext cx="1211580" cy="205740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3358970"/>
              </p:ext>
            </p:extLst>
          </p:nvPr>
        </p:nvGraphicFramePr>
        <p:xfrm>
          <a:off x="1222216" y="3651250"/>
          <a:ext cx="10363200" cy="870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4525083"/>
              </p:ext>
            </p:extLst>
          </p:nvPr>
        </p:nvGraphicFramePr>
        <p:xfrm>
          <a:off x="12342813" y="3651250"/>
          <a:ext cx="10363200" cy="870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210838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hr-HR" sz="3200" b="0" dirty="0" smtClean="0">
                <a:latin typeface="+mn-lt"/>
              </a:rPr>
              <a:t>Dvije trećine bilježi otkaz rezervacija; najveći udio otkazanih rezervacija je u travnju (polovina pružatelja usluga ima otkazano 90% travanjskih rezervacija)</a:t>
            </a:r>
            <a:br>
              <a:rPr lang="hr-HR" sz="3200" b="0" dirty="0" smtClean="0">
                <a:latin typeface="+mn-lt"/>
              </a:rPr>
            </a:br>
            <a:r>
              <a:rPr lang="hr-HR" sz="3200" b="0" dirty="0" smtClean="0">
                <a:latin typeface="+mn-lt"/>
              </a:rPr>
              <a:t>Među onima koji imaju otkazane rezervacije u svibnju, 40% ima otkazano preko 90% rezervacija</a:t>
            </a:r>
            <a:endParaRPr lang="hr-HR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42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vron 12"/>
          <p:cNvSpPr/>
          <p:nvPr/>
        </p:nvSpPr>
        <p:spPr>
          <a:xfrm>
            <a:off x="10752535" y="7475220"/>
            <a:ext cx="1211580" cy="205740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248120"/>
              </p:ext>
            </p:extLst>
          </p:nvPr>
        </p:nvGraphicFramePr>
        <p:xfrm>
          <a:off x="1222216" y="3651250"/>
          <a:ext cx="10363200" cy="870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02550852"/>
              </p:ext>
            </p:extLst>
          </p:nvPr>
        </p:nvGraphicFramePr>
        <p:xfrm>
          <a:off x="12603163" y="3651250"/>
          <a:ext cx="10363200" cy="870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210838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hr-HR" sz="3200" b="0" dirty="0" smtClean="0">
                <a:latin typeface="+mn-lt"/>
              </a:rPr>
              <a:t>U drugom dijelu godine (srpanj-prosinac) udio otkazanih rezervacija sve je manji prema kraju godine (dok je u srpnju otkazano visokih 64% rezervacija, u rujnu je to „tek” 36%, a u periodu listopad-prosinac jedna petina)</a:t>
            </a:r>
            <a:endParaRPr lang="hr-HR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13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3356635"/>
              </p:ext>
            </p:extLst>
          </p:nvPr>
        </p:nvGraphicFramePr>
        <p:xfrm>
          <a:off x="2697163" y="3381375"/>
          <a:ext cx="19362737" cy="870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210838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hr-HR" sz="3200" b="0" dirty="0" smtClean="0">
                <a:latin typeface="+mn-lt"/>
              </a:rPr>
              <a:t>60% pružatelja usluga procjenjuje trenutnu financijsku štetu u iznosima do 50.000Kn</a:t>
            </a:r>
            <a:br>
              <a:rPr lang="hr-HR" sz="3200" b="0" dirty="0" smtClean="0">
                <a:latin typeface="+mn-lt"/>
              </a:rPr>
            </a:br>
            <a:r>
              <a:rPr lang="hr-HR" sz="3200" b="0" dirty="0" smtClean="0">
                <a:latin typeface="+mn-lt"/>
              </a:rPr>
              <a:t>Ukoliko situacija potraje, iznosi procijenjene štete rastu, a udio onih koji smatraju kako neće imati štete znatno pada</a:t>
            </a:r>
            <a:endParaRPr lang="hr-HR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53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5102118"/>
              </p:ext>
            </p:extLst>
          </p:nvPr>
        </p:nvGraphicFramePr>
        <p:xfrm>
          <a:off x="1402080" y="3651250"/>
          <a:ext cx="10363200" cy="870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6112158"/>
              </p:ext>
            </p:extLst>
          </p:nvPr>
        </p:nvGraphicFramePr>
        <p:xfrm>
          <a:off x="12801600" y="3651250"/>
          <a:ext cx="10363200" cy="870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hevron 7"/>
          <p:cNvSpPr/>
          <p:nvPr/>
        </p:nvSpPr>
        <p:spPr>
          <a:xfrm>
            <a:off x="11765280" y="9761220"/>
            <a:ext cx="1211580" cy="205740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210838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hr-HR" sz="3200" b="0" dirty="0" smtClean="0">
                <a:latin typeface="+mn-lt"/>
              </a:rPr>
              <a:t>Svega 6% anektiranih ima radnike u samoizolaciji, pri čemu su to najvećim dijelom oni sami</a:t>
            </a:r>
            <a:endParaRPr lang="hr-HR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39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Sadržaj</a:t>
            </a:r>
            <a:endParaRPr lang="hr-HR" i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76291" y="3381376"/>
            <a:ext cx="21526608" cy="8117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dirty="0" smtClean="0"/>
              <a:t>Uzorak</a:t>
            </a:r>
            <a:endParaRPr lang="hr-HR" sz="4000" dirty="0" smtClean="0"/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b="0" dirty="0" smtClean="0"/>
              <a:t>Pregled pitanja</a:t>
            </a:r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b="0" dirty="0" smtClean="0"/>
              <a:t>Ključni nalazi</a:t>
            </a:r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b="0" dirty="0" smtClean="0"/>
              <a:t>Pregled </a:t>
            </a:r>
            <a:r>
              <a:rPr lang="hr-HR" sz="4000" b="0" dirty="0" smtClean="0"/>
              <a:t>rezultata</a:t>
            </a:r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b="0" dirty="0" smtClean="0"/>
              <a:t>Dodatak</a:t>
            </a:r>
            <a:endParaRPr lang="hr-HR" sz="4000" dirty="0" smtClean="0"/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endParaRPr lang="hr-HR" sz="4000" dirty="0" smtClean="0"/>
          </a:p>
        </p:txBody>
      </p:sp>
    </p:spTree>
    <p:extLst>
      <p:ext uri="{BB962C8B-B14F-4D97-AF65-F5344CB8AC3E}">
        <p14:creationId xmlns:p14="http://schemas.microsoft.com/office/powerpoint/2010/main" val="14357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Sadržaj</a:t>
            </a:r>
            <a:endParaRPr lang="hr-HR" i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76291" y="3381376"/>
            <a:ext cx="21526608" cy="8117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b="0" dirty="0" smtClean="0"/>
              <a:t>Uzorak i metodologija</a:t>
            </a:r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b="0" dirty="0" smtClean="0"/>
              <a:t>Pregled pitanja</a:t>
            </a:r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b="0" dirty="0" smtClean="0"/>
              <a:t>Ključni nalazi</a:t>
            </a:r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b="0" dirty="0" smtClean="0"/>
              <a:t>Pregled </a:t>
            </a:r>
            <a:r>
              <a:rPr lang="hr-HR" sz="4000" b="0" dirty="0" smtClean="0"/>
              <a:t>rezultata</a:t>
            </a:r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dirty="0" smtClean="0"/>
              <a:t>Dodatak</a:t>
            </a:r>
            <a:endParaRPr lang="hr-HR" sz="4000" dirty="0" smtClean="0"/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endParaRPr lang="hr-HR" sz="4000" dirty="0" smtClean="0"/>
          </a:p>
        </p:txBody>
      </p:sp>
    </p:spTree>
    <p:extLst>
      <p:ext uri="{BB962C8B-B14F-4D97-AF65-F5344CB8AC3E}">
        <p14:creationId xmlns:p14="http://schemas.microsoft.com/office/powerpoint/2010/main" val="6081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dirty="0" smtClean="0">
                <a:latin typeface="+mn-lt"/>
              </a:rPr>
              <a:t>Broj kategoriziranih smještajnih jedinica ovisno o županiji</a:t>
            </a:r>
            <a:endParaRPr lang="hr-HR" sz="3200" dirty="0">
              <a:latin typeface="+mn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556841"/>
              </p:ext>
            </p:extLst>
          </p:nvPr>
        </p:nvGraphicFramePr>
        <p:xfrm>
          <a:off x="5704789" y="3655694"/>
          <a:ext cx="12972833" cy="821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Worksheet" r:id="rId3" imgW="8448583" imgH="5352886" progId="Excel.Sheet.12">
                  <p:embed/>
                </p:oleObj>
              </mc:Choice>
              <mc:Fallback>
                <p:oleObj name="Worksheet" r:id="rId3" imgW="8448583" imgH="53528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4789" y="3655694"/>
                        <a:ext cx="12972833" cy="8219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9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dirty="0" smtClean="0">
                <a:latin typeface="+mn-lt"/>
              </a:rPr>
              <a:t>Oblik pružanja usluga ovisno o županiji</a:t>
            </a:r>
            <a:endParaRPr lang="hr-HR" sz="3200" dirty="0">
              <a:latin typeface="+mn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832848"/>
              </p:ext>
            </p:extLst>
          </p:nvPr>
        </p:nvGraphicFramePr>
        <p:xfrm>
          <a:off x="5698966" y="3381376"/>
          <a:ext cx="12984480" cy="9067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Worksheet" r:id="rId3" imgW="7515441" imgH="5248439" progId="Excel.Sheet.12">
                  <p:embed/>
                </p:oleObj>
              </mc:Choice>
              <mc:Fallback>
                <p:oleObj name="Worksheet" r:id="rId3" imgW="7515441" imgH="52484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8966" y="3381376"/>
                        <a:ext cx="12984480" cy="9067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3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dirty="0" smtClean="0">
                <a:latin typeface="+mn-lt"/>
              </a:rPr>
              <a:t>Sezonalnost  i otkazane rezervacije ovisno o županiji</a:t>
            </a:r>
            <a:endParaRPr lang="hr-HR" sz="3200" dirty="0">
              <a:latin typeface="+mn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458268"/>
              </p:ext>
            </p:extLst>
          </p:nvPr>
        </p:nvGraphicFramePr>
        <p:xfrm>
          <a:off x="13681075" y="2967985"/>
          <a:ext cx="8767445" cy="9632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Worksheet" r:id="rId3" imgW="5019829" imgH="5514975" progId="Excel.Sheet.12">
                  <p:embed/>
                </p:oleObj>
              </mc:Choice>
              <mc:Fallback>
                <p:oleObj name="Worksheet" r:id="rId3" imgW="5019829" imgH="55149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81075" y="2967985"/>
                        <a:ext cx="8767445" cy="9632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352683"/>
              </p:ext>
            </p:extLst>
          </p:nvPr>
        </p:nvGraphicFramePr>
        <p:xfrm>
          <a:off x="1676291" y="2967985"/>
          <a:ext cx="11153473" cy="963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Worksheet" r:id="rId5" imgW="5867647" imgH="5067136" progId="Excel.Sheet.12">
                  <p:embed/>
                </p:oleObj>
              </mc:Choice>
              <mc:Fallback>
                <p:oleObj name="Worksheet" r:id="rId5" imgW="5867647" imgH="50671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291" y="2967985"/>
                        <a:ext cx="11153473" cy="9632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9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7988" y="11245670"/>
            <a:ext cx="21015435" cy="100383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r-HR" sz="3600" b="1" dirty="0" smtClean="0">
                <a:solidFill>
                  <a:schemeClr val="tx1"/>
                </a:solidFill>
              </a:rPr>
              <a:t>KRAJ</a:t>
            </a:r>
            <a:endParaRPr lang="hr-H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hr-HR" sz="3200" b="0" dirty="0" smtClean="0">
                <a:latin typeface="+mn-lt"/>
              </a:rPr>
              <a:t>Odaziv na anketu najviši je u Primorsko-goranskoj županiji; slijede Splitsko-dalmatinska i Istarska županija</a:t>
            </a:r>
            <a:br>
              <a:rPr lang="hr-HR" sz="3200" b="0" dirty="0" smtClean="0">
                <a:latin typeface="+mn-lt"/>
              </a:rPr>
            </a:br>
            <a:r>
              <a:rPr lang="hr-HR" sz="3200" b="0" dirty="0" smtClean="0">
                <a:latin typeface="+mn-lt"/>
              </a:rPr>
              <a:t>Među anketiranim pružateljima usluga, 94% nude samo uslugu smještaja</a:t>
            </a:r>
            <a:endParaRPr lang="hr-HR" sz="3200" b="0" dirty="0">
              <a:latin typeface="+mn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93137120"/>
              </p:ext>
            </p:extLst>
          </p:nvPr>
        </p:nvGraphicFramePr>
        <p:xfrm>
          <a:off x="1676400" y="3651250"/>
          <a:ext cx="10363200" cy="870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9994042"/>
              </p:ext>
            </p:extLst>
          </p:nvPr>
        </p:nvGraphicFramePr>
        <p:xfrm>
          <a:off x="12573000" y="3651250"/>
          <a:ext cx="10363200" cy="870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08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11277019"/>
              </p:ext>
            </p:extLst>
          </p:nvPr>
        </p:nvGraphicFramePr>
        <p:xfrm>
          <a:off x="1676400" y="3651250"/>
          <a:ext cx="10363200" cy="870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7071541"/>
              </p:ext>
            </p:extLst>
          </p:nvPr>
        </p:nvGraphicFramePr>
        <p:xfrm>
          <a:off x="12534900" y="3651250"/>
          <a:ext cx="10363200" cy="870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210838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hr-HR" sz="3200" b="0" dirty="0" smtClean="0">
                <a:latin typeface="+mn-lt"/>
              </a:rPr>
              <a:t>Najveći udio anketiranih pružatelja usluga ima kategoriziranu samo jednu smještajnu jedinicu (42%) i četiri stalna kreveta (20%)</a:t>
            </a:r>
            <a:endParaRPr lang="hr-HR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83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Sadržaj</a:t>
            </a:r>
            <a:endParaRPr lang="hr-HR" i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76291" y="3381376"/>
            <a:ext cx="21526608" cy="8117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b="0" dirty="0" smtClean="0"/>
              <a:t>Uzorak i metodologija</a:t>
            </a:r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dirty="0" smtClean="0"/>
              <a:t>Pregled pitanja</a:t>
            </a:r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b="0" dirty="0" smtClean="0"/>
              <a:t>Ključni nalazi</a:t>
            </a:r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b="0" dirty="0" smtClean="0"/>
              <a:t>Pregled </a:t>
            </a:r>
            <a:r>
              <a:rPr lang="hr-HR" sz="4000" b="0" dirty="0" smtClean="0"/>
              <a:t>rezultata</a:t>
            </a:r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b="0" dirty="0" smtClean="0"/>
              <a:t>Dodatak</a:t>
            </a:r>
            <a:endParaRPr lang="hr-HR" sz="4000" dirty="0" smtClean="0"/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endParaRPr lang="hr-HR" sz="4000" dirty="0" smtClean="0"/>
          </a:p>
        </p:txBody>
      </p:sp>
    </p:spTree>
    <p:extLst>
      <p:ext uri="{BB962C8B-B14F-4D97-AF65-F5344CB8AC3E}">
        <p14:creationId xmlns:p14="http://schemas.microsoft.com/office/powerpoint/2010/main" val="7674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050" y="1272988"/>
            <a:ext cx="5478889" cy="210838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hr-HR" sz="3200" dirty="0" smtClean="0">
                <a:latin typeface="+mn-lt"/>
              </a:rPr>
              <a:t>Pregled pitanja</a:t>
            </a:r>
            <a:endParaRPr lang="hr-HR" sz="3200" i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050" y="4133998"/>
            <a:ext cx="7908192" cy="8307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190" y="2354434"/>
            <a:ext cx="7908192" cy="10086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3689" y="2082196"/>
            <a:ext cx="7908192" cy="511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Sadržaj</a:t>
            </a:r>
            <a:endParaRPr lang="hr-HR" i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76291" y="3381376"/>
            <a:ext cx="21526608" cy="8117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b="0" dirty="0" smtClean="0"/>
              <a:t>Uzorak i metodologija</a:t>
            </a:r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b="0" dirty="0" smtClean="0"/>
              <a:t>Pregled pitanja</a:t>
            </a:r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dirty="0" smtClean="0"/>
              <a:t>Ključni nalazi</a:t>
            </a:r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b="0" dirty="0" smtClean="0"/>
              <a:t>Pregled </a:t>
            </a:r>
            <a:r>
              <a:rPr lang="hr-HR" sz="4000" b="0" dirty="0" smtClean="0"/>
              <a:t>rezultata</a:t>
            </a:r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b="0" dirty="0" smtClean="0"/>
              <a:t>Dodatak</a:t>
            </a:r>
            <a:endParaRPr lang="hr-HR" sz="4000" dirty="0" smtClean="0"/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endParaRPr lang="hr-HR" sz="4000" dirty="0" smtClean="0"/>
          </a:p>
        </p:txBody>
      </p:sp>
    </p:spTree>
    <p:extLst>
      <p:ext uri="{BB962C8B-B14F-4D97-AF65-F5344CB8AC3E}">
        <p14:creationId xmlns:p14="http://schemas.microsoft.com/office/powerpoint/2010/main" val="40814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211303" cy="210838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hr-HR" sz="3200" dirty="0" smtClean="0">
                <a:latin typeface="+mn-lt"/>
              </a:rPr>
              <a:t>Ključni nalazi</a:t>
            </a:r>
            <a:endParaRPr lang="hr-HR" sz="3200" i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291" y="3381376"/>
            <a:ext cx="21211304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3200" b="1" dirty="0"/>
              <a:t>Većina</a:t>
            </a:r>
            <a:r>
              <a:rPr lang="hr-HR" sz="3200" dirty="0"/>
              <a:t> anketiranih pružatelja usluga </a:t>
            </a:r>
            <a:r>
              <a:rPr lang="hr-HR" sz="3200" b="1" dirty="0"/>
              <a:t>radi sezonski </a:t>
            </a:r>
            <a:r>
              <a:rPr lang="hr-HR" sz="3200" dirty="0"/>
              <a:t>(60</a:t>
            </a:r>
            <a:r>
              <a:rPr lang="hr-HR" sz="3200" dirty="0" smtClean="0"/>
              <a:t>%), a sezonalnost </a:t>
            </a:r>
            <a:r>
              <a:rPr lang="hr-HR" sz="3200" dirty="0"/>
              <a:t>je pomaknuta prema drugoj polovini </a:t>
            </a:r>
            <a:r>
              <a:rPr lang="hr-HR" sz="3200" dirty="0" smtClean="0"/>
              <a:t>godine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3200" b="1" dirty="0" smtClean="0"/>
              <a:t>Trećina </a:t>
            </a:r>
            <a:r>
              <a:rPr lang="hr-HR" sz="3200" b="1" dirty="0"/>
              <a:t>su umirovljenici</a:t>
            </a:r>
            <a:r>
              <a:rPr lang="hr-HR" sz="3200" dirty="0"/>
              <a:t>, među kojima je 87% onih koji </a:t>
            </a:r>
            <a:r>
              <a:rPr lang="hr-HR" sz="3200" b="1" dirty="0"/>
              <a:t>bez tih prihoda ne mogu sastaviti kraj s krajem </a:t>
            </a:r>
            <a:r>
              <a:rPr lang="hr-HR" sz="3200" dirty="0" smtClean="0"/>
              <a:t>ili </a:t>
            </a:r>
            <a:r>
              <a:rPr lang="hr-HR" sz="3200" dirty="0"/>
              <a:t>su znatno </a:t>
            </a:r>
            <a:r>
              <a:rPr lang="hr-HR" sz="3200" dirty="0" smtClean="0"/>
              <a:t>opterećeni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3200" b="1" dirty="0"/>
              <a:t>Trećina</a:t>
            </a:r>
            <a:r>
              <a:rPr lang="hr-HR" sz="3200" dirty="0"/>
              <a:t> </a:t>
            </a:r>
            <a:r>
              <a:rPr lang="hr-HR" sz="3200" dirty="0" smtClean="0"/>
              <a:t>također </a:t>
            </a:r>
            <a:r>
              <a:rPr lang="hr-HR" sz="3200" b="1" dirty="0" smtClean="0"/>
              <a:t>ima </a:t>
            </a:r>
            <a:r>
              <a:rPr lang="hr-HR" sz="3200" b="1" dirty="0"/>
              <a:t>popratnu tvrtku ili obrt</a:t>
            </a:r>
            <a:r>
              <a:rPr lang="hr-HR" sz="3200" dirty="0"/>
              <a:t>, </a:t>
            </a:r>
            <a:r>
              <a:rPr lang="hr-HR" sz="3200" dirty="0" smtClean="0"/>
              <a:t>a među njima  </a:t>
            </a:r>
            <a:r>
              <a:rPr lang="hr-HR" sz="3200" dirty="0"/>
              <a:t>je više od polovine onih kod kojih su </a:t>
            </a:r>
            <a:r>
              <a:rPr lang="hr-HR" sz="3200" b="1" dirty="0"/>
              <a:t>te tvrtke ili obrti </a:t>
            </a:r>
            <a:r>
              <a:rPr lang="hr-HR" sz="3200" dirty="0"/>
              <a:t>isključivo </a:t>
            </a:r>
            <a:r>
              <a:rPr lang="hr-HR" sz="3200" dirty="0" smtClean="0"/>
              <a:t>ili </a:t>
            </a:r>
            <a:r>
              <a:rPr lang="hr-HR" sz="3200" dirty="0"/>
              <a:t>u znatnoj mjeri </a:t>
            </a:r>
            <a:r>
              <a:rPr lang="hr-HR" sz="3200" b="1" dirty="0" smtClean="0"/>
              <a:t>oslonjene </a:t>
            </a:r>
            <a:r>
              <a:rPr lang="hr-HR" sz="3200" b="1" dirty="0"/>
              <a:t>na uslugu pružanja </a:t>
            </a:r>
            <a:r>
              <a:rPr lang="hr-HR" sz="3200" b="1" dirty="0" smtClean="0"/>
              <a:t>smještaja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3200" b="1" dirty="0" smtClean="0"/>
              <a:t>93% osjeća posljedice koronavirusa </a:t>
            </a:r>
            <a:r>
              <a:rPr lang="hr-HR" sz="3200" dirty="0" smtClean="0"/>
              <a:t>na poslovanje te bilježi smanjen broj rezervacija</a:t>
            </a:r>
            <a:r>
              <a:rPr lang="hr-HR" sz="3200" b="1" dirty="0" smtClean="0"/>
              <a:t>, većini nedostaje preko 50% rezervacija koje bi pristigle u tom periodu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3200" b="1" dirty="0"/>
              <a:t>Dvije trećine bilježi otkaz </a:t>
            </a:r>
            <a:r>
              <a:rPr lang="hr-HR" sz="3200" b="1" dirty="0" smtClean="0"/>
              <a:t>rezervacija</a:t>
            </a:r>
            <a:r>
              <a:rPr lang="hr-HR" sz="3200" dirty="0" smtClean="0"/>
              <a:t>, a </a:t>
            </a:r>
            <a:r>
              <a:rPr lang="hr-HR" sz="3200" b="1" dirty="0"/>
              <a:t>najveći udio </a:t>
            </a:r>
            <a:r>
              <a:rPr lang="hr-HR" sz="3200" dirty="0"/>
              <a:t>otkazanih rezervacija je </a:t>
            </a:r>
            <a:r>
              <a:rPr lang="hr-HR" sz="3200" b="1" dirty="0"/>
              <a:t>u </a:t>
            </a:r>
            <a:r>
              <a:rPr lang="hr-HR" sz="3200" b="1" dirty="0" smtClean="0"/>
              <a:t>travnju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3200" b="1" dirty="0" smtClean="0"/>
              <a:t>Udio </a:t>
            </a:r>
            <a:r>
              <a:rPr lang="pl-PL" sz="3200" b="1" dirty="0"/>
              <a:t>otkazanih rezervacija </a:t>
            </a:r>
            <a:r>
              <a:rPr lang="pl-PL" sz="3200" dirty="0"/>
              <a:t>sve je </a:t>
            </a:r>
            <a:r>
              <a:rPr lang="pl-PL" sz="3200" b="1" dirty="0"/>
              <a:t>manji </a:t>
            </a:r>
            <a:r>
              <a:rPr lang="pl-PL" sz="3200" b="1" dirty="0" smtClean="0"/>
              <a:t>što je bliži kraj </a:t>
            </a:r>
            <a:r>
              <a:rPr lang="pl-PL" sz="3200" b="1" dirty="0"/>
              <a:t>godine </a:t>
            </a:r>
            <a:r>
              <a:rPr lang="hr-HR" sz="3200" b="1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3200" dirty="0"/>
              <a:t>60% pružatelja usluga procjenjuje </a:t>
            </a:r>
            <a:r>
              <a:rPr lang="hr-HR" sz="3200" b="1" dirty="0"/>
              <a:t>trenutnu financijsku štetu u iznosima do </a:t>
            </a:r>
            <a:r>
              <a:rPr lang="hr-HR" sz="3200" b="1" dirty="0" smtClean="0"/>
              <a:t>50.000Kn</a:t>
            </a:r>
            <a:endParaRPr lang="hr-HR" sz="32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3200" b="1" dirty="0" smtClean="0"/>
              <a:t>6% anektiranih </a:t>
            </a:r>
            <a:r>
              <a:rPr lang="hr-HR" sz="3200" dirty="0" smtClean="0"/>
              <a:t>ima radnike </a:t>
            </a:r>
            <a:r>
              <a:rPr lang="hr-HR" sz="3200" b="1" dirty="0" smtClean="0"/>
              <a:t>u samoizolaciji</a:t>
            </a:r>
            <a:r>
              <a:rPr lang="hr-HR" sz="3200" dirty="0" smtClean="0"/>
              <a:t>, pri čemu su to najvećim dijelom oni sami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6250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Sadržaj</a:t>
            </a:r>
            <a:endParaRPr lang="hr-HR" i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76291" y="3381376"/>
            <a:ext cx="21526608" cy="8117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b="0" dirty="0" smtClean="0"/>
              <a:t>Uzorak i metodologija</a:t>
            </a:r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b="0" dirty="0" smtClean="0"/>
              <a:t>Pregled pitanja</a:t>
            </a:r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b="0" dirty="0" smtClean="0"/>
              <a:t>Ključni nalazi</a:t>
            </a:r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dirty="0" smtClean="0"/>
              <a:t>Pregled </a:t>
            </a:r>
            <a:r>
              <a:rPr lang="hr-HR" sz="4000" dirty="0" smtClean="0"/>
              <a:t>rezultata</a:t>
            </a:r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r>
              <a:rPr lang="hr-HR" sz="4000" b="0" dirty="0" smtClean="0"/>
              <a:t>Dodatak</a:t>
            </a:r>
            <a:endParaRPr lang="hr-HR" sz="4000" dirty="0" smtClean="0"/>
          </a:p>
          <a:p>
            <a:pPr marL="857250" indent="-857250" algn="l">
              <a:lnSpc>
                <a:spcPct val="150000"/>
              </a:lnSpc>
              <a:buFont typeface="+mj-lt"/>
              <a:buAutoNum type="romanUcPeriod"/>
            </a:pPr>
            <a:endParaRPr lang="hr-HR" sz="4000" dirty="0" smtClean="0"/>
          </a:p>
        </p:txBody>
      </p:sp>
    </p:spTree>
    <p:extLst>
      <p:ext uri="{BB962C8B-B14F-4D97-AF65-F5344CB8AC3E}">
        <p14:creationId xmlns:p14="http://schemas.microsoft.com/office/powerpoint/2010/main" val="12116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1901</TotalTime>
  <Words>797</Words>
  <Application>Microsoft Office PowerPoint</Application>
  <PresentationFormat>Custom</PresentationFormat>
  <Paragraphs>87</Paragraphs>
  <Slides>24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Microsoft Excel Worksheet</vt:lpstr>
      <vt:lpstr>PowerPoint Presentation</vt:lpstr>
      <vt:lpstr>Sadržaj</vt:lpstr>
      <vt:lpstr>Odaziv na anketu najviši je u Primorsko-goranskoj županiji; slijede Splitsko-dalmatinska i Istarska županija Među anketiranim pružateljima usluga, 94% nude samo uslugu smještaja</vt:lpstr>
      <vt:lpstr>Najveći udio anketiranih pružatelja usluga ima kategoriziranu samo jednu smještajnu jedinicu (42%) i četiri stalna kreveta (20%)</vt:lpstr>
      <vt:lpstr>Sadržaj</vt:lpstr>
      <vt:lpstr>Pregled pitanja</vt:lpstr>
      <vt:lpstr>Sadržaj</vt:lpstr>
      <vt:lpstr>Ključni nalazi</vt:lpstr>
      <vt:lpstr>Sadržaj</vt:lpstr>
      <vt:lpstr>Većina anketiranih pružatelja usluga radi sezonski (60%) Sezonalnost je pomaknuta prema drugoj polovini godine, s najvećim udjelom onih koji rade u srpnju i kolovozu (po 58%), zatim lipnju (55%) i rujnu (52%)</vt:lpstr>
      <vt:lpstr>Najveći udio anketiranih rezervacije zaprima online, putem strane turističke agencije</vt:lpstr>
      <vt:lpstr>Među anketiranim pružateljima usluga, trećina su umirovljenici, među kojima je 87% onih koji bez tih prihoda ne mogu sastaviti kraj s krajem (40%) ili su znatno opterećeni (47%)</vt:lpstr>
      <vt:lpstr>Trećina anketiranih ima popratnu tvrtku ili obrt, među kojima je više od polovine onih kod kojih su te tvrtke ili obrti isključivo (33%) ili u znatnoj mjeri (21%) oslonjene na uslugu pružanja smještaja</vt:lpstr>
      <vt:lpstr>Njemačka je ključno emitivno tržište za tri četvrtine anketiranih; slijede Austrija, ostale europske zemlje, Italija i Slovenija Gotovo svi anketirani pružatelji usluga osjećaju posljedice koronavirusa na poslovanje (93%)</vt:lpstr>
      <vt:lpstr>93% anketiranih bilježi smanjen broj rezervacija, pri čemu najveći dio onih sa padom rezervacija (39%) izjavljuje kako im nedostaje više od 50% rezervacija koje bi inače pristigle</vt:lpstr>
      <vt:lpstr>Dvije trećine bilježi otkaz rezervacija; najveći udio otkazanih rezervacija je u travnju (polovina pružatelja usluga ima otkazano 90% travanjskih rezervacija) Među onima koji imaju otkazane rezervacije u svibnju, 40% ima otkazano preko 90% rezervacija</vt:lpstr>
      <vt:lpstr>U drugom dijelu godine (srpanj-prosinac) udio otkazanih rezervacija sve je manji prema kraju godine (dok je u srpnju otkazano visokih 64% rezervacija, u rujnu je to „tek” 36%, a u periodu listopad-prosinac jedna petina)</vt:lpstr>
      <vt:lpstr>60% pružatelja usluga procjenjuje trenutnu financijsku štetu u iznosima do 50.000Kn Ukoliko situacija potraje, iznosi procijenjene štete rastu, a udio onih koji smatraju kako neće imati štete znatno pada</vt:lpstr>
      <vt:lpstr>Svega 6% anektiranih ima radnike u samoizolaciji, pri čemu su to najvećim dijelom oni sami</vt:lpstr>
      <vt:lpstr>Sadržaj</vt:lpstr>
      <vt:lpstr>Broj kategoriziranih smještajnih jedinica ovisno o županiji</vt:lpstr>
      <vt:lpstr>Oblik pružanja usluga ovisno o županiji</vt:lpstr>
      <vt:lpstr>Sezonalnost  i otkazane rezervacije ovisno o županiji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dsaSDdssadsad</dc:title>
  <dc:creator>Microsoft Office User</dc:creator>
  <cp:lastModifiedBy>Ana Popovac</cp:lastModifiedBy>
  <cp:revision>440</cp:revision>
  <cp:lastPrinted>2020-03-11T14:45:06Z</cp:lastPrinted>
  <dcterms:created xsi:type="dcterms:W3CDTF">2018-04-24T11:36:54Z</dcterms:created>
  <dcterms:modified xsi:type="dcterms:W3CDTF">2020-03-29T17:34:59Z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