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309" r:id="rId18"/>
    <p:sldId id="31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452ECE07-AF47-4BF5-87AB-2A36CB5956E5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309"/>
            <p14:sldId id="310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0" autoAdjust="0"/>
    <p:restoredTop sz="94660"/>
  </p:normalViewPr>
  <p:slideViewPr>
    <p:cSldViewPr snapToGrid="0">
      <p:cViewPr varScale="1">
        <p:scale>
          <a:sx n="48" d="100"/>
          <a:sy n="48" d="100"/>
        </p:scale>
        <p:origin x="3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ACE6-7D85-4C1A-9E1D-ED9176F281A5}" type="datetimeFigureOut">
              <a:rPr lang="hr-HR" smtClean="0"/>
              <a:t>5.2.2018.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8A5C-36F6-4610-A420-EF41C7E2D2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29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379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0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0305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11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868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88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478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80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3625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431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9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71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160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8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266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680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501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887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585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790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643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9379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136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990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75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17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690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36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23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2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8A5C-36F6-4610-A420-EF41C7E2D282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75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BD9A-8AEC-4AF5-AF3C-B53EA4E968B1}" type="datetime1">
              <a:rPr lang="hr-HR" smtClean="0"/>
              <a:t>5.2.2018.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6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FBA7-7094-4A8E-8D0C-2BD9AD03E1E0}" type="datetime1">
              <a:rPr lang="hr-HR" smtClean="0"/>
              <a:t>5.2.2018.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76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57D1-B32A-4BFC-976B-3B0CB917B30B}" type="datetime1">
              <a:rPr lang="hr-HR" smtClean="0"/>
              <a:t>5.2.2018.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21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764-0010-405D-AE4B-A75AABF15412}" type="datetime1">
              <a:rPr lang="hr-HR" smtClean="0"/>
              <a:t>5.2.2018.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81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5D8A-7ACF-443C-931B-F6AE63C8B18C}" type="datetime1">
              <a:rPr lang="hr-HR" smtClean="0"/>
              <a:t>5.2.2018.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67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05DF-3DA5-435D-B40E-921560B48B56}" type="datetime1">
              <a:rPr lang="hr-HR" smtClean="0"/>
              <a:t>5.2.2018.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36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55DD-0811-468C-9466-B43683B8F844}" type="datetime1">
              <a:rPr lang="hr-HR" smtClean="0"/>
              <a:t>5.2.2018.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55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ECFF-59E1-4DBE-B046-B1FD58357017}" type="datetime1">
              <a:rPr lang="hr-HR" smtClean="0"/>
              <a:t>5.2.2018.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29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65EA-618A-42EF-A8E5-D56A5160751B}" type="datetime1">
              <a:rPr lang="hr-HR" smtClean="0"/>
              <a:t>5.2.2018.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75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F22C-92CD-4FF6-A309-3C5E86A8E9E5}" type="datetime1">
              <a:rPr lang="hr-HR" smtClean="0"/>
              <a:t>5.2.2018.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47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EC9F-98A7-40A9-97F4-DC415E2018ED}" type="datetime1">
              <a:rPr lang="hr-HR" smtClean="0"/>
              <a:t>5.2.2018.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83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909C-2FA4-41E2-8AAB-17DCF40AABCB}" type="datetime1">
              <a:rPr lang="hr-HR" smtClean="0"/>
              <a:t>5.2.2018.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6485-9E35-477B-8623-51F8C68B48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2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ittee.iso.org/tc176sc2" TargetMode="External"/><Relationship Id="rId4" Type="http://schemas.openxmlformats.org/officeDocument/2006/relationships/hyperlink" Target="http://www.iso.org/tc176/ISO9001AuditingPracticesGrou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ectropedia.org/" TargetMode="External"/><Relationship Id="rId4" Type="http://schemas.openxmlformats.org/officeDocument/2006/relationships/hyperlink" Target="http://www.iso.org/ob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8623C24D-5745-4327-A350-F3056C75226C" descr="088FF08B-5962-425E-B3AB-4B0397711D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553104" y="2392791"/>
            <a:ext cx="94870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400" b="1" dirty="0">
                <a:solidFill>
                  <a:schemeClr val="bg1">
                    <a:lumMod val="85000"/>
                  </a:schemeClr>
                </a:solidFill>
              </a:rPr>
              <a:t>ISO/TS </a:t>
            </a:r>
            <a:r>
              <a:rPr lang="hr-HR" sz="4400" b="1" dirty="0" smtClean="0">
                <a:solidFill>
                  <a:schemeClr val="bg1">
                    <a:lumMod val="85000"/>
                  </a:schemeClr>
                </a:solidFill>
              </a:rPr>
              <a:t>9002:2016</a:t>
            </a:r>
          </a:p>
          <a:p>
            <a:pPr algn="ctr"/>
            <a:r>
              <a:rPr lang="hr-HR" sz="4400" dirty="0" smtClean="0">
                <a:solidFill>
                  <a:schemeClr val="bg1">
                    <a:lumMod val="85000"/>
                  </a:schemeClr>
                </a:solidFill>
              </a:rPr>
              <a:t>SMJERNICE </a:t>
            </a:r>
            <a:r>
              <a:rPr lang="hr-HR" sz="4400" dirty="0">
                <a:solidFill>
                  <a:schemeClr val="bg1">
                    <a:lumMod val="85000"/>
                  </a:schemeClr>
                </a:solidFill>
              </a:rPr>
              <a:t>ZA PRIMJENU ISO </a:t>
            </a:r>
            <a:r>
              <a:rPr lang="hr-HR" sz="4400" dirty="0" smtClean="0">
                <a:solidFill>
                  <a:schemeClr val="bg1">
                    <a:lumMod val="85000"/>
                  </a:schemeClr>
                </a:solidFill>
              </a:rPr>
              <a:t>9001:2015</a:t>
            </a:r>
            <a:endParaRPr lang="hr-HR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406828" y="1452857"/>
            <a:ext cx="3453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chemeClr val="bg1">
                    <a:lumMod val="85000"/>
                  </a:schemeClr>
                </a:solidFill>
              </a:rPr>
              <a:t>ISO  FORUM  CROATICUM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406828" y="4317610"/>
            <a:ext cx="3823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85000"/>
                  </a:schemeClr>
                </a:solidFill>
              </a:rPr>
              <a:t>izv.prof.dr.sc. Krešimir Buntak</a:t>
            </a:r>
            <a:endParaRPr lang="hr-HR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10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884"/>
              </p:ext>
            </p:extLst>
          </p:nvPr>
        </p:nvGraphicFramePr>
        <p:xfrm>
          <a:off x="0" y="0"/>
          <a:ext cx="12192000" cy="637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1886"/>
                <a:gridCol w="11800114"/>
              </a:tblGrid>
              <a:tr h="43200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0" dirty="0" smtClean="0">
                          <a:solidFill>
                            <a:schemeClr val="bg1"/>
                          </a:solidFill>
                        </a:rPr>
                        <a:t>TEME TOČAKA TIJELA</a:t>
                      </a:r>
                      <a:r>
                        <a:rPr lang="hr-HR" sz="2400" b="0" baseline="0" dirty="0" smtClean="0">
                          <a:solidFill>
                            <a:schemeClr val="bg1"/>
                          </a:solidFill>
                        </a:rPr>
                        <a:t> NORME ISO 9001:2015</a:t>
                      </a:r>
                      <a:endParaRPr lang="hr-HR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hr-HR" sz="2000" b="0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r-HR" sz="20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0" i="1" dirty="0" smtClean="0">
                          <a:solidFill>
                            <a:schemeClr val="bg1"/>
                          </a:solidFill>
                        </a:rPr>
                        <a:t>Zahtjev - razlika</a:t>
                      </a:r>
                      <a:endParaRPr lang="hr-HR" sz="20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4</a:t>
                      </a:r>
                      <a:endParaRPr lang="hr-HR" sz="1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/>
                        <a:t>KONTEKST ORGANIZACIJE</a:t>
                      </a:r>
                    </a:p>
                    <a:p>
                      <a:pPr algn="l"/>
                      <a:r>
                        <a:rPr lang="hr-HR" sz="1600" dirty="0" smtClean="0"/>
                        <a:t>Uvodi</a:t>
                      </a:r>
                      <a:r>
                        <a:rPr lang="hr-HR" sz="1600" baseline="0" dirty="0" smtClean="0"/>
                        <a:t> se zahtjev za razumijevanjem „konteksta organizacije” i „granica i primjenjivost sustava upravljanja kvalitetom” što je u direktnoj vezi s očekivanjima zainteresiranih strana i njihovog potencijalnog utjecaja na ciljeve sustava čije ostvarenje je direktno povezano sa zadovoljstvom kupca.</a:t>
                      </a:r>
                      <a:endParaRPr lang="hr-HR" sz="1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/>
                        <a:t>VODSTVO</a:t>
                      </a:r>
                    </a:p>
                    <a:p>
                      <a:pPr algn="l"/>
                      <a:r>
                        <a:rPr lang="hr-HR" sz="1600" dirty="0" smtClean="0"/>
                        <a:t>Sadrži</a:t>
                      </a:r>
                      <a:r>
                        <a:rPr lang="hr-HR" sz="1600" baseline="0" dirty="0" smtClean="0"/>
                        <a:t> većinu zahtjeva  iz točke </a:t>
                      </a:r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„5. Odgovornost uprave (</a:t>
                      </a:r>
                      <a:r>
                        <a:rPr lang="hr-HR" sz="1600" b="1" baseline="0" dirty="0" err="1" smtClean="0">
                          <a:solidFill>
                            <a:srgbClr val="FF0000"/>
                          </a:solidFill>
                        </a:rPr>
                        <a:t>rev</a:t>
                      </a:r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. 2008.)” 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</a:rPr>
                        <a:t>i odnosi se primarno na menadžment, a ne na </a:t>
                      </a:r>
                      <a:r>
                        <a:rPr lang="hr-HR" sz="1600" baseline="0" dirty="0" err="1" smtClean="0">
                          <a:solidFill>
                            <a:schemeClr val="tx1"/>
                          </a:solidFill>
                        </a:rPr>
                        <a:t>leadership</a:t>
                      </a:r>
                      <a:r>
                        <a:rPr lang="hr-HR" sz="1600" baseline="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6</a:t>
                      </a:r>
                      <a:endParaRPr lang="hr-HR" sz="1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/>
                        <a:t>PLANIRANJE</a:t>
                      </a:r>
                    </a:p>
                    <a:p>
                      <a:pPr algn="l"/>
                      <a:r>
                        <a:rPr lang="hr-HR" sz="1600" dirty="0" smtClean="0"/>
                        <a:t>Naglaskom na planiranje povećava se značaj menadžerskog pristupa uz posebnu usredotočenost na identifikaciju rizika i prilika budući utječu</a:t>
                      </a:r>
                      <a:r>
                        <a:rPr lang="hr-HR" sz="1600" baseline="0" dirty="0" smtClean="0"/>
                        <a:t> na područje primjene sustava. Težištem na upravljanju rizicima prestaje potreba za preventivnim akcijama (</a:t>
                      </a:r>
                      <a:r>
                        <a:rPr lang="hr-HR" sz="1600" baseline="0" dirty="0" err="1" smtClean="0"/>
                        <a:t>rev</a:t>
                      </a:r>
                      <a:r>
                        <a:rPr lang="hr-HR" sz="1600" baseline="0" dirty="0" smtClean="0"/>
                        <a:t>. 2008.) koje se isključuju, a uključuje se i pojačava potreba za zahtjevima vezanim uz upravljanje promjenama i upravljanje rizicima s ciljem preventivnog upravljanja.</a:t>
                      </a:r>
                      <a:endParaRPr lang="hr-HR" sz="1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7</a:t>
                      </a:r>
                      <a:endParaRPr lang="hr-H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/>
                        <a:t>PODRŠKA</a:t>
                      </a:r>
                    </a:p>
                    <a:p>
                      <a:pPr algn="l"/>
                      <a:r>
                        <a:rPr lang="hr-HR" sz="1600" dirty="0" smtClean="0"/>
                        <a:t>Podrška uključuje većinu zahtjeva iz točke </a:t>
                      </a:r>
                      <a:r>
                        <a:rPr lang="hr-HR" sz="1600" b="1" dirty="0" smtClean="0">
                          <a:solidFill>
                            <a:srgbClr val="FF0000"/>
                          </a:solidFill>
                        </a:rPr>
                        <a:t>„6. Upravljanje resursima (rev.2008.)” </a:t>
                      </a:r>
                      <a:r>
                        <a:rPr lang="hr-HR" sz="1600" dirty="0" smtClean="0"/>
                        <a:t>uz novi</a:t>
                      </a:r>
                      <a:r>
                        <a:rPr lang="hr-HR" sz="1600" baseline="0" dirty="0" smtClean="0"/>
                        <a:t> zahtjev upravljanja organizacijskim znanjem</a:t>
                      </a:r>
                      <a:endParaRPr lang="hr-H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</a:t>
                      </a:r>
                      <a:endParaRPr lang="hr-H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/>
                        <a:t>RADNI PROCES</a:t>
                      </a:r>
                    </a:p>
                    <a:p>
                      <a:pPr algn="l"/>
                      <a:r>
                        <a:rPr lang="hr-HR" sz="1600" dirty="0" smtClean="0"/>
                        <a:t>„Točke</a:t>
                      </a:r>
                      <a:r>
                        <a:rPr lang="hr-HR" sz="1600" baseline="0" dirty="0" smtClean="0"/>
                        <a:t> </a:t>
                      </a:r>
                      <a:r>
                        <a:rPr lang="hr-HR" sz="1600" baseline="0" dirty="0" err="1" smtClean="0"/>
                        <a:t>podprocesa</a:t>
                      </a:r>
                      <a:r>
                        <a:rPr lang="hr-HR" sz="1600" dirty="0" smtClean="0"/>
                        <a:t>” zamjenjuju</a:t>
                      </a:r>
                      <a:r>
                        <a:rPr lang="hr-HR" sz="1600" baseline="0" dirty="0" smtClean="0"/>
                        <a:t> i uključuju većinu zahtjeva iz </a:t>
                      </a:r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„7. Realizacija proizvoda (rev.2008.)” </a:t>
                      </a:r>
                      <a:r>
                        <a:rPr lang="hr-HR" sz="1600" baseline="0" dirty="0" smtClean="0"/>
                        <a:t>uz napomenu relevantnosti za proizvodne i uslužne procese.</a:t>
                      </a:r>
                      <a:endParaRPr lang="hr-H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9</a:t>
                      </a:r>
                      <a:endParaRPr lang="hr-H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VREDNOVANJE MJERLJIVIH REZULTATA</a:t>
                      </a:r>
                    </a:p>
                    <a:p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“Ocjena uspješnosti” zamjenjuje iz prethodne revizije točku </a:t>
                      </a:r>
                      <a:r>
                        <a:rPr lang="hr-HR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hr-HR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 Mjerenje, analiza, poboljšanje (rev.2008.)”</a:t>
                      </a:r>
                      <a:r>
                        <a:rPr lang="hr-H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iz koje je </a:t>
                      </a: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izbačen zahtjev za preventivnim akcijama u skladu s točkom 6 Planiranje.</a:t>
                      </a:r>
                      <a:endParaRPr lang="hr-HR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</a:t>
                      </a:r>
                      <a:endParaRPr lang="hr-H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POBOLJŠAVANJE</a:t>
                      </a:r>
                    </a:p>
                    <a:p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Povećan je fokus na „Poboljšavanje” a uključuje nesukladnosti i korektivne akcije iz točke </a:t>
                      </a:r>
                      <a:r>
                        <a:rPr lang="hr-HR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hr-HR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 Mjerenje, analiza, poboljšavanje (rev.2008.)”.</a:t>
                      </a:r>
                      <a:endParaRPr lang="hr-HR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2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11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60036"/>
              </p:ext>
            </p:extLst>
          </p:nvPr>
        </p:nvGraphicFramePr>
        <p:xfrm>
          <a:off x="130626" y="111965"/>
          <a:ext cx="11905866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38"/>
                <a:gridCol w="1700838"/>
                <a:gridCol w="1700838"/>
                <a:gridCol w="1596868"/>
                <a:gridCol w="1804808"/>
                <a:gridCol w="1572874"/>
                <a:gridCol w="1828802"/>
              </a:tblGrid>
              <a:tr h="360000">
                <a:tc gridSpan="7">
                  <a:txBody>
                    <a:bodyPr/>
                    <a:lstStyle/>
                    <a:p>
                      <a:pPr algn="ctr"/>
                      <a:r>
                        <a:rPr lang="hr-HR" sz="2000" b="1" dirty="0" smtClean="0">
                          <a:solidFill>
                            <a:schemeClr val="tx1"/>
                          </a:solidFill>
                        </a:rPr>
                        <a:t>ISO 9001: 2015 ZAHTJEVI U PDCA  KRUGU</a:t>
                      </a:r>
                      <a:endParaRPr lang="hr-H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24000">
                <a:tc gridSpan="4"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PLAN</a:t>
                      </a:r>
                      <a:endParaRPr lang="hr-HR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/>
                        <a:t>DO</a:t>
                      </a:r>
                      <a:endParaRPr lang="hr-HR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CHECK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solidFill>
                            <a:schemeClr val="bg1"/>
                          </a:solidFill>
                        </a:rPr>
                        <a:t>ACT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458254"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4. Kontekst organizacije</a:t>
                      </a:r>
                      <a:endParaRPr lang="hr-HR" sz="13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5. Vodstvo</a:t>
                      </a:r>
                      <a:endParaRPr lang="hr-HR" sz="13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6. Planiranje za SUK</a:t>
                      </a:r>
                      <a:endParaRPr lang="hr-HR" sz="13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7. Podrška</a:t>
                      </a:r>
                      <a:endParaRPr lang="hr-HR" sz="13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8. Radni proces</a:t>
                      </a:r>
                      <a:endParaRPr lang="hr-HR" sz="13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>
                          <a:solidFill>
                            <a:schemeClr val="bg1"/>
                          </a:solidFill>
                        </a:rPr>
                        <a:t>9. Vrednovanje mjerljivih rezultata</a:t>
                      </a:r>
                      <a:endParaRPr lang="hr-HR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>
                          <a:solidFill>
                            <a:schemeClr val="bg1"/>
                          </a:solidFill>
                        </a:rPr>
                        <a:t>10. Poboljšavanje</a:t>
                      </a:r>
                      <a:endParaRPr lang="hr-HR" sz="1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825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4.1 Razumijevanje organizacije i njezina konteksta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5.1 Vodstvo i opredijeljenost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6.1 Mjere za poduzimanje koraka povezanih s rizicima i prilikama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7.1 Resursi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8.1 Operativno planiranje i nadzor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>
                          <a:solidFill>
                            <a:schemeClr val="bg1"/>
                          </a:solidFill>
                        </a:rPr>
                        <a:t>9.1 Praćenje, mjerenje,</a:t>
                      </a:r>
                      <a:r>
                        <a:rPr lang="hr-HR" sz="1300" baseline="0" dirty="0" smtClean="0">
                          <a:solidFill>
                            <a:schemeClr val="bg1"/>
                          </a:solidFill>
                        </a:rPr>
                        <a:t> analiza i vrednovanje</a:t>
                      </a:r>
                      <a:endParaRPr lang="hr-HR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>
                          <a:solidFill>
                            <a:schemeClr val="bg1"/>
                          </a:solidFill>
                        </a:rPr>
                        <a:t>10.1 Općenito</a:t>
                      </a:r>
                      <a:endParaRPr lang="hr-HR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825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4.2 Razumijevanje potreba i očekivanja zainteresiranih strana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5.2 Politika kvalitete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6.2 Ciljevi kvalitete i planiranje njihova postizanja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7.2 Osposobljenost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8.2 Zahtjevi za proizvode i usluge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>
                          <a:solidFill>
                            <a:schemeClr val="bg1"/>
                          </a:solidFill>
                        </a:rPr>
                        <a:t>9.2 Interni audit</a:t>
                      </a:r>
                      <a:endParaRPr lang="hr-HR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>
                          <a:solidFill>
                            <a:schemeClr val="bg1"/>
                          </a:solidFill>
                        </a:rPr>
                        <a:t>10.2 Nesukladnost i popravna radnja</a:t>
                      </a:r>
                      <a:endParaRPr lang="hr-HR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825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4.3 Određivanje područja primjene sustava upravljanja kvalitetom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5.3 Uloge, odgovornosti</a:t>
                      </a:r>
                      <a:r>
                        <a:rPr lang="hr-HR" sz="1300" baseline="0" dirty="0" smtClean="0"/>
                        <a:t> i ovlaštenja u organizaciji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6.3 Planiranje promjena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7.3 Svjesnost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8.3 Projektiranje i razvoj proizvoda i usluga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>
                          <a:solidFill>
                            <a:schemeClr val="bg1"/>
                          </a:solidFill>
                        </a:rPr>
                        <a:t>9.3 Preispitivanje od strane rukovodstva</a:t>
                      </a:r>
                      <a:endParaRPr lang="hr-HR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>
                          <a:solidFill>
                            <a:schemeClr val="bg1"/>
                          </a:solidFill>
                        </a:rPr>
                        <a:t>10.3 Trajno poboljšavanje</a:t>
                      </a:r>
                      <a:endParaRPr lang="hr-HR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825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4.4 Sustav upravljanja kvalitetom i njegovi procesi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7.4 Komunikacija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8.4 Nadzor nad procesima, proizvodima i uslugama pribavljenim od vanjskih dobavljača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8254"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7.5 Dokumentirane informacije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8.5 Proizvodnja i pružanje usluga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8254"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8.6 Puštanje proizvoda i usluga u promet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8254"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8.7 Nadzor nad nesukladnim izlazima</a:t>
                      </a:r>
                      <a:endParaRPr lang="hr-HR" sz="13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3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12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42238"/>
              </p:ext>
            </p:extLst>
          </p:nvPr>
        </p:nvGraphicFramePr>
        <p:xfrm>
          <a:off x="79512" y="39756"/>
          <a:ext cx="12052853" cy="63142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69884"/>
                <a:gridCol w="671793"/>
                <a:gridCol w="692150"/>
                <a:gridCol w="631078"/>
                <a:gridCol w="590364"/>
                <a:gridCol w="692149"/>
                <a:gridCol w="631079"/>
                <a:gridCol w="574356"/>
              </a:tblGrid>
              <a:tr h="265099">
                <a:tc gridSpan="8"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solidFill>
                            <a:schemeClr val="bg1"/>
                          </a:solidFill>
                        </a:rPr>
                        <a:t>ODNOS IZMEĐU</a:t>
                      </a:r>
                      <a:r>
                        <a:rPr lang="hr-HR" sz="1200" baseline="0" dirty="0" smtClean="0">
                          <a:solidFill>
                            <a:schemeClr val="bg1"/>
                          </a:solidFill>
                        </a:rPr>
                        <a:t> ZAHTJEVA NORME ISO 9001:2015 I OSTALIH NORMI RAZREDA 9 I 10</a:t>
                      </a:r>
                      <a:endParaRPr lang="hr-HR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Druge međunarodne norme</a:t>
                      </a:r>
                    </a:p>
                    <a:p>
                      <a:pPr algn="ctr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„SVE" ukazuje na to da se sve </a:t>
                      </a:r>
                      <a:r>
                        <a:rPr lang="hr-H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podtočke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 određenom zahtjevu odnose se na drugu međunarodnu normu</a:t>
                      </a:r>
                      <a:endParaRPr lang="hr-HR" sz="1000" b="1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Zahtjevi u ISO 9001:2015</a:t>
                      </a:r>
                      <a:endParaRPr lang="hr-H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4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5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6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7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8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9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10</a:t>
                      </a:r>
                      <a:endParaRPr lang="hr-HR" sz="1100" b="1" dirty="0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9000 Quality management systems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SVE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ISO 900</a:t>
                      </a: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Quality management systems </a:t>
                      </a: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hr-HR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Guidelines</a:t>
                      </a: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kumimoji="0" lang="hr-HR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hr-H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ISO 9001:2015</a:t>
                      </a:r>
                      <a:endParaRPr kumimoji="0" lang="hr-H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SVE</a:t>
                      </a:r>
                      <a:endParaRPr lang="hr-HR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9004 Managing for the sustained success of an organization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SVE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10001 Guidelines for codes of conduct for organizations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8.2.2</a:t>
                      </a:r>
                    </a:p>
                    <a:p>
                      <a:pPr algn="ctr"/>
                      <a:r>
                        <a:rPr lang="hr-HR" sz="1100" b="1" dirty="0" smtClean="0"/>
                        <a:t>8.5.1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9.1.2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10002 Guidelines for complaints handling in organizations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8.2.1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9.1.2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10.2.1</a:t>
                      </a:r>
                      <a:endParaRPr lang="hr-HR" sz="1100" b="1" dirty="0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10003 Guidelines for dispute resolution external to organizations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9.1.2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10004 Guidelines for monitoring and measuring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9.1.2</a:t>
                      </a:r>
                    </a:p>
                    <a:p>
                      <a:pPr algn="ctr"/>
                      <a:r>
                        <a:rPr lang="hr-HR" sz="1100" b="1" dirty="0" smtClean="0"/>
                        <a:t>9.1.3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10005 Guidelines for quality plans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5.3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0,1</a:t>
                      </a:r>
                    </a:p>
                    <a:p>
                      <a:pPr algn="ctr"/>
                      <a:r>
                        <a:rPr lang="hr-HR" sz="1100" b="1" dirty="0" smtClean="0"/>
                        <a:t>0.2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SVE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9.1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10.2</a:t>
                      </a:r>
                      <a:endParaRPr lang="hr-HR" sz="1100" b="1" dirty="0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10006 Guidelines for quality management in projects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SVE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10007 Guidelines for configuration management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8.5.2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10008 Guidelines for business-to-consumer electronic commerce transactions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SVE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10012 Requirements for measurement processes and measuring equipment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7.1.5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ISO/TR 10013 Guidelines for quality management system documentation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7.5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10014 Guidelines for realizing financial and economic benefits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SVE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hr-H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10015 </a:t>
                      </a:r>
                      <a:r>
                        <a:rPr lang="hr-HR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Guidelines</a:t>
                      </a:r>
                      <a:r>
                        <a:rPr lang="hr-H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hr-HR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r>
                        <a:rPr lang="hr-H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7.2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10017 Guidance on statistical techniques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0.1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7.1.5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9.1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10018 Guidelines on people involvement and competence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SVE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dirty="0" smtClean="0"/>
                        <a:t>SVE</a:t>
                      </a:r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10019 Guidelines for the selection of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QMSconsultants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use of their services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8.4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</a:tr>
              <a:tr h="26509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19011 Guidelines for auditing management systems </a:t>
                      </a:r>
                      <a:endParaRPr lang="hr-H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 smtClean="0"/>
                        <a:t>9.2</a:t>
                      </a:r>
                      <a:endParaRPr lang="hr-H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1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13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72978" y="2500804"/>
            <a:ext cx="10635412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ISO/TS 9002:2016</a:t>
            </a:r>
          </a:p>
          <a:p>
            <a:pPr algn="ctr"/>
            <a:r>
              <a:rPr lang="nn-NO" sz="2800" b="1" dirty="0">
                <a:solidFill>
                  <a:schemeClr val="bg1">
                    <a:lumMod val="50000"/>
                  </a:schemeClr>
                </a:solidFill>
              </a:rPr>
              <a:t>Sustavi upravljanja kvalitetom – Smjernice za primjenu ISO 9001:2015</a:t>
            </a:r>
            <a:r>
              <a:rPr lang="hr-HR" sz="28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hr-HR" sz="28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11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14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9" y="42378"/>
            <a:ext cx="10755729" cy="6296193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8868091" y="3275636"/>
            <a:ext cx="2647949" cy="5243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2016.</a:t>
            </a: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9260273" y="3446617"/>
            <a:ext cx="190988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1400" b="1" cap="none" spc="0" dirty="0" err="1" smtClean="0">
                <a:ln/>
                <a:solidFill>
                  <a:schemeClr val="bg1"/>
                </a:solidFill>
                <a:effectLst/>
              </a:rPr>
              <a:t>Annex</a:t>
            </a:r>
            <a:r>
              <a:rPr lang="hr-HR" sz="1400" b="1" cap="none" spc="0" dirty="0" smtClean="0">
                <a:ln/>
                <a:solidFill>
                  <a:schemeClr val="bg1"/>
                </a:solidFill>
                <a:effectLst/>
              </a:rPr>
              <a:t> SL (2012) - Okvir</a:t>
            </a:r>
            <a:endParaRPr lang="hr-HR" sz="14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08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15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65211"/>
              </p:ext>
            </p:extLst>
          </p:nvPr>
        </p:nvGraphicFramePr>
        <p:xfrm>
          <a:off x="784228" y="205309"/>
          <a:ext cx="10721970" cy="600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5022"/>
                <a:gridCol w="5029200"/>
                <a:gridCol w="4857748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hr-HR" sz="2800" b="0" dirty="0" smtClean="0">
                          <a:solidFill>
                            <a:schemeClr val="bg1"/>
                          </a:solidFill>
                        </a:rPr>
                        <a:t>STRUKTURNE RAZLIČITOSTI</a:t>
                      </a:r>
                      <a:endParaRPr lang="hr-HR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ISO/TS 9002:2016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ISO 9001:2015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0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Uvod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Uvod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Područje primjene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Područje primjene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Upućivanje na druge norme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Upućivanje na druge norme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3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Nazivi</a:t>
                      </a:r>
                      <a:r>
                        <a:rPr lang="hr-HR" sz="2400" baseline="0" dirty="0" smtClean="0"/>
                        <a:t> i definicije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Nazivi</a:t>
                      </a:r>
                      <a:r>
                        <a:rPr lang="hr-HR" sz="2400" baseline="0" dirty="0" smtClean="0"/>
                        <a:t> i definicije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4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Kontekst organizacije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Kontekst organizacije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Vodstvo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Vodstvo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6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Planiranje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Planiranje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7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Podrška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Podrška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8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Radni</a:t>
                      </a:r>
                      <a:r>
                        <a:rPr lang="hr-HR" sz="2400" baseline="0" dirty="0" smtClean="0"/>
                        <a:t> proces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Radni</a:t>
                      </a:r>
                      <a:r>
                        <a:rPr lang="hr-HR" sz="2400" baseline="0" dirty="0" smtClean="0"/>
                        <a:t> proces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9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Vrednovanje mjerljivih rezultata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Vrednovanje mjerljivih rezultata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10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Poboljšavanje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Poboljšavanje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16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69088" y="604637"/>
            <a:ext cx="10970871" cy="561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ISO/TS 9002:2016 objavljena kao </a:t>
            </a:r>
            <a:r>
              <a:rPr lang="hr-HR" sz="2000" b="1" dirty="0" smtClean="0">
                <a:solidFill>
                  <a:srgbClr val="FF0000"/>
                </a:solidFill>
              </a:rPr>
              <a:t>pomoć za primjenu i implementaciju zahtjeva </a:t>
            </a:r>
            <a:r>
              <a:rPr lang="hr-HR" sz="2000" dirty="0" smtClean="0">
                <a:solidFill>
                  <a:schemeClr val="tx1"/>
                </a:solidFill>
              </a:rPr>
              <a:t>ISO 9001:2015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Dane su smjernice vezano uz </a:t>
            </a:r>
            <a:r>
              <a:rPr lang="hr-HR" sz="2000" b="1" dirty="0" smtClean="0">
                <a:solidFill>
                  <a:srgbClr val="FF0000"/>
                </a:solidFill>
              </a:rPr>
              <a:t>točke 4 do 10 (tijelo norme) </a:t>
            </a:r>
            <a:r>
              <a:rPr lang="hr-HR" sz="2000" dirty="0" smtClean="0">
                <a:solidFill>
                  <a:schemeClr val="tx1"/>
                </a:solidFill>
              </a:rPr>
              <a:t>ISO 9001:2015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FF0000"/>
                </a:solidFill>
              </a:rPr>
              <a:t>Nisu dane smjernice </a:t>
            </a:r>
            <a:r>
              <a:rPr lang="hr-HR" sz="2000" dirty="0" smtClean="0">
                <a:solidFill>
                  <a:schemeClr val="tx1"/>
                </a:solidFill>
              </a:rPr>
              <a:t>za dodatak A i dodatak B norme ISO 9001:2015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FF0000"/>
                </a:solidFill>
              </a:rPr>
              <a:t>Postoji direktna korelacija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između stavki zahtjeva (nabrajanja) u normama ISO/TS 9002 i ISO 9001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FF0000"/>
                </a:solidFill>
              </a:rPr>
              <a:t>Primjeri dani u normi ISO/TS 9002 smjernice su u smislu implementacije zahtjeva norme ISO 9001 i time se isključuje njihovo prepoznavanje kao novih zahtjeva</a:t>
            </a:r>
            <a:endParaRPr lang="hr-HR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Primjeri dani u ISO/TS 9002 nisu konačni i jednoznačni</a:t>
            </a:r>
            <a:r>
              <a:rPr lang="hr-HR" sz="2000" dirty="0" smtClean="0">
                <a:solidFill>
                  <a:srgbClr val="FF0000"/>
                </a:solidFill>
              </a:rPr>
              <a:t>, </a:t>
            </a:r>
            <a:r>
              <a:rPr lang="hr-HR" sz="2000" b="1" dirty="0" smtClean="0">
                <a:solidFill>
                  <a:srgbClr val="FF0000"/>
                </a:solidFill>
              </a:rPr>
              <a:t>te predstavljaju mogućnosti koje nisu pogodne za svaku organizaciju</a:t>
            </a:r>
            <a:endParaRPr lang="hr-HR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Osim funkcije </a:t>
            </a:r>
            <a:r>
              <a:rPr lang="hr-HR" sz="2000" b="1" dirty="0" smtClean="0">
                <a:solidFill>
                  <a:srgbClr val="FF0000"/>
                </a:solidFill>
              </a:rPr>
              <a:t>pomoći pri implementaciji</a:t>
            </a:r>
            <a:r>
              <a:rPr lang="hr-HR" sz="2000" dirty="0" smtClean="0">
                <a:solidFill>
                  <a:schemeClr val="tx1"/>
                </a:solidFill>
              </a:rPr>
              <a:t> norme ISO 9001 cilj norme ISO/TS 9002 je i </a:t>
            </a:r>
            <a:r>
              <a:rPr lang="hr-HR" sz="2000" b="1" dirty="0" smtClean="0">
                <a:solidFill>
                  <a:srgbClr val="FF0000"/>
                </a:solidFill>
              </a:rPr>
              <a:t>jačanje odnosa SUK-a s menadžmentom </a:t>
            </a:r>
            <a:r>
              <a:rPr lang="hr-HR" sz="2000" dirty="0" smtClean="0">
                <a:solidFill>
                  <a:schemeClr val="tx1"/>
                </a:solidFill>
              </a:rPr>
              <a:t>organizacije na svim razinama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Bez obzira na </a:t>
            </a:r>
            <a:r>
              <a:rPr lang="hr-HR" sz="2000" b="1" dirty="0" smtClean="0">
                <a:solidFill>
                  <a:srgbClr val="FF0000"/>
                </a:solidFill>
              </a:rPr>
              <a:t>konzistentnost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smjernice ISO/TS 9002 </a:t>
            </a:r>
            <a:r>
              <a:rPr lang="hr-HR" sz="2000" b="1" dirty="0" smtClean="0">
                <a:solidFill>
                  <a:srgbClr val="FF0000"/>
                </a:solidFill>
              </a:rPr>
              <a:t>nisu predviđene za tumačenje </a:t>
            </a:r>
            <a:r>
              <a:rPr lang="hr-HR" sz="2000" dirty="0" smtClean="0">
                <a:solidFill>
                  <a:schemeClr val="tx1"/>
                </a:solidFill>
              </a:rPr>
              <a:t>zahtjeva ISO 9001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Bez obzira na karakteristiku </a:t>
            </a:r>
            <a:r>
              <a:rPr lang="hr-HR" sz="2000" dirty="0" err="1" smtClean="0">
                <a:solidFill>
                  <a:schemeClr val="tx1"/>
                </a:solidFill>
              </a:rPr>
              <a:t>generičnosti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primjena smjernica norme ISO/TS 9002 mora se uskladiti s čimbenicima koji okružuju organizaciju</a:t>
            </a:r>
            <a:r>
              <a:rPr lang="hr-HR" sz="2000" dirty="0" smtClean="0">
                <a:solidFill>
                  <a:schemeClr val="tx1"/>
                </a:solidFill>
              </a:rPr>
              <a:t> (veličina, složenost organizacije, model menadžmenta, opseg organizacije, tipovi rizika i sl.)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FF0000"/>
                </a:solidFill>
              </a:rPr>
              <a:t>U normi ISO/TS 9002 ne dodaju se niti oduzimaju ili se nabilo koji način modificiraju postavljeni zahtjevi u normi ISO 9001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FF0000"/>
                </a:solidFill>
              </a:rPr>
              <a:t>Norma ISO/TS 9002 ne propisuje obavezu njenog pristupa u primjeni niti preferira neku od danih i objašnjenih metoda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569088" y="147438"/>
            <a:ext cx="10970871" cy="4571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KLJUČNE ZNAČAJKE NORME ISO/TS 9002:2016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17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78904" y="604637"/>
            <a:ext cx="11827566" cy="5613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Uz opće, već definirane značajke norme ISO/TS 9002 u uvodnom dijelu posebna pažnja pridaje se rizicima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Rizik se promatra</a:t>
            </a: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integrativno  i promovira se „razmišljanje temeljeno na rizicima” </a:t>
            </a:r>
            <a:r>
              <a:rPr lang="hr-HR" sz="2000" dirty="0" smtClean="0">
                <a:solidFill>
                  <a:schemeClr val="tx1"/>
                </a:solidFill>
              </a:rPr>
              <a:t>što utječe na </a:t>
            </a:r>
            <a:r>
              <a:rPr lang="hr-HR" sz="2000" b="1" dirty="0" err="1" smtClean="0">
                <a:solidFill>
                  <a:srgbClr val="FF0000"/>
                </a:solidFill>
              </a:rPr>
              <a:t>proaktivno</a:t>
            </a:r>
            <a:r>
              <a:rPr lang="hr-HR" sz="2000" b="1" dirty="0" smtClean="0">
                <a:solidFill>
                  <a:srgbClr val="FF0000"/>
                </a:solidFill>
              </a:rPr>
              <a:t> djelovanje </a:t>
            </a:r>
            <a:r>
              <a:rPr lang="hr-HR" sz="2000" dirty="0" smtClean="0">
                <a:solidFill>
                  <a:schemeClr val="tx1"/>
                </a:solidFill>
              </a:rPr>
              <a:t>u smislu sprječavanja ili smanjenja neželjenih efekata djelujući </a:t>
            </a:r>
            <a:r>
              <a:rPr lang="hr-HR" sz="2000" b="1" dirty="0" smtClean="0">
                <a:solidFill>
                  <a:srgbClr val="FF0000"/>
                </a:solidFill>
              </a:rPr>
              <a:t>preventivno ranom identifikacijom i mjerama za poboljšanje.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Zbog uspostavljenog sustava upravljanja rizicima što u sebi sadrži preventivno i </a:t>
            </a:r>
            <a:r>
              <a:rPr lang="hr-HR" sz="2000" dirty="0" err="1" smtClean="0">
                <a:solidFill>
                  <a:schemeClr val="tx1"/>
                </a:solidFill>
              </a:rPr>
              <a:t>proaktivno</a:t>
            </a:r>
            <a:r>
              <a:rPr lang="hr-HR" sz="2000" dirty="0" smtClean="0">
                <a:solidFill>
                  <a:schemeClr val="tx1"/>
                </a:solidFill>
              </a:rPr>
              <a:t> upravljanje u novoj reviziji norme</a:t>
            </a:r>
            <a:r>
              <a:rPr lang="hr-HR" sz="2000" b="1" dirty="0" smtClean="0">
                <a:solidFill>
                  <a:srgbClr val="FF0000"/>
                </a:solidFill>
              </a:rPr>
              <a:t> izostavljen je zahtjev za upravljanjem preventivnim mjerama </a:t>
            </a:r>
            <a:r>
              <a:rPr lang="hr-HR" sz="2000" dirty="0" smtClean="0">
                <a:solidFill>
                  <a:schemeClr val="tx1"/>
                </a:solidFill>
              </a:rPr>
              <a:t>budući su preventivne mjere već ugrađene u sustav upravljanja kada se SUK temelji na razmišljanju temeljenom na rizicima.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FF0000"/>
                </a:solidFill>
              </a:rPr>
              <a:t>Različiti procesi SUK-a imaju različitu razinu rizika i zahtjeva za njihovim upravljanjem</a:t>
            </a:r>
            <a:r>
              <a:rPr lang="hr-HR" sz="2000" dirty="0" smtClean="0">
                <a:solidFill>
                  <a:schemeClr val="tx1"/>
                </a:solidFill>
              </a:rPr>
              <a:t>, sukladno tome ne definira se formalizirani zahtjev za upravljanje rizicima već se prepušta organizaciji da sama izabere metode koje odgovaraju njenim potrebama u utvrđivanju i bavljenju rizicima i prilikama.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 Upućuje se na normu IEC 31010 s listom </a:t>
            </a:r>
            <a:r>
              <a:rPr lang="hr-HR" sz="2000" b="1" dirty="0" smtClean="0">
                <a:solidFill>
                  <a:srgbClr val="FF0000"/>
                </a:solidFill>
              </a:rPr>
              <a:t>alata i tehnika za ocjenjivanje rizika sukladno kontekstu organizacije </a:t>
            </a:r>
            <a:r>
              <a:rPr lang="hr-HR" sz="2000" dirty="0" smtClean="0">
                <a:solidFill>
                  <a:schemeClr val="tx1"/>
                </a:solidFill>
              </a:rPr>
              <a:t>uz izbor mogućnosti </a:t>
            </a:r>
            <a:r>
              <a:rPr lang="hr-HR" sz="2000" b="1" dirty="0" err="1" smtClean="0">
                <a:solidFill>
                  <a:srgbClr val="FF0000"/>
                </a:solidFill>
              </a:rPr>
              <a:t>formalizacije</a:t>
            </a:r>
            <a:r>
              <a:rPr lang="hr-HR" sz="2000" b="1" dirty="0" smtClean="0">
                <a:solidFill>
                  <a:srgbClr val="FF0000"/>
                </a:solidFill>
              </a:rPr>
              <a:t> primjene sustava upravljanja rizicima</a:t>
            </a:r>
            <a:r>
              <a:rPr lang="hr-H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Upućuje se i na druge norme i publikacije kao dodatnu pomoć u primjeni i implementaciji zahtjeva norme ISO 9001:2015 (</a:t>
            </a:r>
            <a:r>
              <a:rPr lang="hr-HR" sz="2000" dirty="0" err="1" smtClean="0">
                <a:solidFill>
                  <a:schemeClr val="tx1"/>
                </a:solidFill>
              </a:rPr>
              <a:t>The</a:t>
            </a:r>
            <a:r>
              <a:rPr lang="hr-HR" sz="2000" dirty="0" smtClean="0">
                <a:solidFill>
                  <a:schemeClr val="tx1"/>
                </a:solidFill>
              </a:rPr>
              <a:t> ISO </a:t>
            </a:r>
            <a:r>
              <a:rPr lang="hr-HR" sz="2000" dirty="0" err="1" smtClean="0">
                <a:solidFill>
                  <a:schemeClr val="tx1"/>
                </a:solidFill>
              </a:rPr>
              <a:t>handbook</a:t>
            </a:r>
            <a:r>
              <a:rPr lang="hr-HR" sz="2000" dirty="0" smtClean="0">
                <a:solidFill>
                  <a:schemeClr val="tx1"/>
                </a:solidFill>
              </a:rPr>
              <a:t>: ISO 9001:2015 for </a:t>
            </a:r>
            <a:r>
              <a:rPr lang="hr-HR" sz="2000" dirty="0" err="1" smtClean="0">
                <a:solidFill>
                  <a:schemeClr val="tx1"/>
                </a:solidFill>
              </a:rPr>
              <a:t>Small</a:t>
            </a:r>
            <a:r>
              <a:rPr lang="hr-HR" sz="2000" dirty="0" smtClean="0">
                <a:solidFill>
                  <a:schemeClr val="tx1"/>
                </a:solidFill>
              </a:rPr>
              <a:t> Enterprises – </a:t>
            </a:r>
            <a:r>
              <a:rPr lang="hr-HR" sz="2000" dirty="0" err="1" smtClean="0">
                <a:solidFill>
                  <a:schemeClr val="tx1"/>
                </a:solidFill>
              </a:rPr>
              <a:t>What</a:t>
            </a:r>
            <a:r>
              <a:rPr lang="hr-HR" sz="2000" dirty="0" smtClean="0">
                <a:solidFill>
                  <a:schemeClr val="tx1"/>
                </a:solidFill>
              </a:rPr>
              <a:t> to do?; </a:t>
            </a:r>
            <a:r>
              <a:rPr lang="hr-HR" sz="2000" dirty="0" err="1" smtClean="0">
                <a:solidFill>
                  <a:schemeClr val="tx1"/>
                </a:solidFill>
              </a:rPr>
              <a:t>Advance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</a:rPr>
              <a:t>from</a:t>
            </a:r>
            <a:r>
              <a:rPr lang="hr-HR" sz="2000" dirty="0">
                <a:solidFill>
                  <a:schemeClr val="tx1"/>
                </a:solidFill>
              </a:rPr>
              <a:t> ISO/TC </a:t>
            </a:r>
            <a:r>
              <a:rPr lang="hr-HR" sz="2000" dirty="0" smtClean="0">
                <a:solidFill>
                  <a:schemeClr val="tx1"/>
                </a:solidFill>
              </a:rPr>
              <a:t>176; </a:t>
            </a:r>
            <a:r>
              <a:rPr lang="hr-HR" sz="2000" dirty="0" err="1" smtClean="0">
                <a:solidFill>
                  <a:schemeClr val="tx1"/>
                </a:solidFill>
              </a:rPr>
              <a:t>The</a:t>
            </a:r>
            <a:r>
              <a:rPr lang="hr-HR" sz="2000" dirty="0" smtClean="0">
                <a:solidFill>
                  <a:schemeClr val="tx1"/>
                </a:solidFill>
              </a:rPr>
              <a:t> ISO 9001 </a:t>
            </a:r>
            <a:r>
              <a:rPr lang="hr-HR" sz="2000" dirty="0" err="1" smtClean="0">
                <a:solidFill>
                  <a:schemeClr val="tx1"/>
                </a:solidFill>
              </a:rPr>
              <a:t>Auditing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</a:rPr>
              <a:t>Practices</a:t>
            </a:r>
            <a:r>
              <a:rPr lang="hr-HR" sz="2000" dirty="0" smtClean="0">
                <a:solidFill>
                  <a:schemeClr val="tx1"/>
                </a:solidFill>
              </a:rPr>
              <a:t> Group (APG) </a:t>
            </a:r>
            <a:r>
              <a:rPr lang="hr-HR" sz="2000" dirty="0" err="1" smtClean="0">
                <a:solidFill>
                  <a:schemeClr val="tx1"/>
                </a:solidFill>
              </a:rPr>
              <a:t>papers</a:t>
            </a:r>
            <a:r>
              <a:rPr lang="hr-HR" sz="2000" dirty="0" smtClean="0">
                <a:solidFill>
                  <a:schemeClr val="tx1"/>
                </a:solidFill>
              </a:rPr>
              <a:t>: </a:t>
            </a:r>
            <a:r>
              <a:rPr lang="hr-HR" sz="20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hr-HR" sz="2000" dirty="0" smtClean="0">
                <a:solidFill>
                  <a:schemeClr val="tx1"/>
                </a:solidFill>
                <a:hlinkClick r:id="rId4"/>
              </a:rPr>
              <a:t>www.iso.org/tc176/ISO9001AuditingPracticesGroup</a:t>
            </a:r>
            <a:r>
              <a:rPr lang="hr-HR" sz="2000" dirty="0" smtClean="0">
                <a:solidFill>
                  <a:schemeClr val="tx1"/>
                </a:solidFill>
              </a:rPr>
              <a:t>; </a:t>
            </a:r>
            <a:r>
              <a:rPr lang="hr-HR" sz="2000" dirty="0" err="1" smtClean="0">
                <a:solidFill>
                  <a:schemeClr val="tx1"/>
                </a:solidFill>
              </a:rPr>
              <a:t>public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</a:rPr>
              <a:t>information</a:t>
            </a:r>
            <a:r>
              <a:rPr lang="hr-HR" sz="2000" dirty="0" smtClean="0">
                <a:solidFill>
                  <a:schemeClr val="tx1"/>
                </a:solidFill>
              </a:rPr>
              <a:t> on </a:t>
            </a:r>
            <a:r>
              <a:rPr lang="hr-HR" sz="2000" dirty="0" err="1" smtClean="0">
                <a:solidFill>
                  <a:schemeClr val="tx1"/>
                </a:solidFill>
              </a:rPr>
              <a:t>the</a:t>
            </a:r>
            <a:r>
              <a:rPr lang="hr-HR" sz="2000" dirty="0" smtClean="0">
                <a:solidFill>
                  <a:schemeClr val="tx1"/>
                </a:solidFill>
              </a:rPr>
              <a:t> ISO/TC 176/SC2 </a:t>
            </a:r>
            <a:r>
              <a:rPr lang="hr-HR" sz="2000" dirty="0" err="1" smtClean="0">
                <a:solidFill>
                  <a:schemeClr val="tx1"/>
                </a:solidFill>
              </a:rPr>
              <a:t>website</a:t>
            </a:r>
            <a:r>
              <a:rPr lang="hr-HR" sz="2000" dirty="0" smtClean="0">
                <a:solidFill>
                  <a:schemeClr val="tx1"/>
                </a:solidFill>
              </a:rPr>
              <a:t>: </a:t>
            </a:r>
            <a:r>
              <a:rPr lang="hr-HR" sz="20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hr-HR" sz="2000" dirty="0" smtClean="0">
                <a:solidFill>
                  <a:schemeClr val="tx1"/>
                </a:solidFill>
                <a:hlinkClick r:id="rId5"/>
              </a:rPr>
              <a:t>committee.iso.org/tc176sc2</a:t>
            </a:r>
            <a:r>
              <a:rPr lang="hr-HR" sz="2000" dirty="0" smtClean="0">
                <a:solidFill>
                  <a:schemeClr val="tx1"/>
                </a:solidFill>
              </a:rPr>
              <a:t>; </a:t>
            </a:r>
            <a:r>
              <a:rPr lang="hr-HR" sz="2000" dirty="0" err="1" smtClean="0">
                <a:solidFill>
                  <a:schemeClr val="tx1"/>
                </a:solidFill>
              </a:rPr>
              <a:t>The</a:t>
            </a:r>
            <a:r>
              <a:rPr lang="hr-HR" sz="2000" dirty="0" smtClean="0">
                <a:solidFill>
                  <a:schemeClr val="tx1"/>
                </a:solidFill>
              </a:rPr>
              <a:t> ISO </a:t>
            </a:r>
            <a:r>
              <a:rPr lang="hr-HR" sz="2000" dirty="0" err="1" smtClean="0">
                <a:solidFill>
                  <a:schemeClr val="tx1"/>
                </a:solidFill>
              </a:rPr>
              <a:t>handbook</a:t>
            </a:r>
            <a:r>
              <a:rPr lang="hr-HR" sz="2000" dirty="0" smtClean="0">
                <a:solidFill>
                  <a:schemeClr val="tx1"/>
                </a:solidFill>
              </a:rPr>
              <a:t>: </a:t>
            </a:r>
            <a:r>
              <a:rPr lang="hr-HR" sz="2000" dirty="0" err="1" smtClean="0">
                <a:solidFill>
                  <a:schemeClr val="tx1"/>
                </a:solidFill>
              </a:rPr>
              <a:t>The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</a:rPr>
              <a:t>Integrated</a:t>
            </a:r>
            <a:r>
              <a:rPr lang="hr-HR" sz="2000" dirty="0" smtClean="0">
                <a:solidFill>
                  <a:schemeClr val="tx1"/>
                </a:solidFill>
              </a:rPr>
              <a:t> Use </a:t>
            </a:r>
            <a:r>
              <a:rPr lang="hr-HR" sz="2000" dirty="0" err="1" smtClean="0">
                <a:solidFill>
                  <a:schemeClr val="tx1"/>
                </a:solidFill>
              </a:rPr>
              <a:t>of</a:t>
            </a:r>
            <a:r>
              <a:rPr lang="hr-HR" sz="2000" dirty="0" smtClean="0">
                <a:solidFill>
                  <a:schemeClr val="tx1"/>
                </a:solidFill>
              </a:rPr>
              <a:t> Management System </a:t>
            </a:r>
            <a:r>
              <a:rPr lang="hr-HR" sz="2000" dirty="0" err="1" smtClean="0">
                <a:solidFill>
                  <a:schemeClr val="tx1"/>
                </a:solidFill>
              </a:rPr>
              <a:t>Standards</a:t>
            </a:r>
            <a:r>
              <a:rPr lang="hr-HR" sz="2000" dirty="0" smtClean="0">
                <a:solidFill>
                  <a:schemeClr val="tx1"/>
                </a:solidFill>
              </a:rPr>
              <a:t>)</a:t>
            </a:r>
            <a:endParaRPr lang="hr-HR" sz="2000" dirty="0" smtClean="0">
              <a:solidFill>
                <a:srgbClr val="FF0000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78904" y="147438"/>
            <a:ext cx="11827566" cy="4571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ISO/TS 9002:2016 – 0. UVOD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18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711333" y="1178374"/>
            <a:ext cx="10768223" cy="4615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57200" indent="-457200">
              <a:buAutoNum type="arabicPeriod"/>
            </a:pPr>
            <a:r>
              <a:rPr lang="hr-HR" sz="2000" b="1" dirty="0" smtClean="0">
                <a:solidFill>
                  <a:schemeClr val="tx1"/>
                </a:solidFill>
              </a:rPr>
              <a:t>PODRUČJE PRIMJENE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u</a:t>
            </a:r>
            <a:r>
              <a:rPr lang="hr-HR" sz="2000" dirty="0" smtClean="0">
                <a:solidFill>
                  <a:schemeClr val="tx1"/>
                </a:solidFill>
              </a:rPr>
              <a:t>pućivanje na moguće korake u ispunjenju zahtjeva norme ISO 9001:2015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i</a:t>
            </a:r>
            <a:r>
              <a:rPr lang="hr-HR" sz="2000" dirty="0" smtClean="0">
                <a:solidFill>
                  <a:schemeClr val="tx1"/>
                </a:solidFill>
              </a:rPr>
              <a:t>stiče se neutralnost u smislu propisivanja zahtjeva, obaveznih pristupa i preferiranih metoda</a:t>
            </a:r>
          </a:p>
          <a:p>
            <a:pPr lvl="1"/>
            <a:endParaRPr lang="hr-HR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hr-HR" sz="2000" b="1" dirty="0" smtClean="0">
                <a:solidFill>
                  <a:schemeClr val="tx1"/>
                </a:solidFill>
              </a:rPr>
              <a:t>UPUĆIVANJE NA DRUGE NORME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Upućuje se na zadnja izdanja i revizije normi u slučaju nedatiranosti (ISO 9000:2015 i ISO 9001:2015)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U slučaju referenci koje su datirane (npr. ISO 9001:2008) primjenjuje se to izdanje</a:t>
            </a:r>
          </a:p>
          <a:p>
            <a:pPr lvl="1"/>
            <a:endParaRPr lang="hr-HR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hr-HR" sz="2000" b="1" dirty="0" smtClean="0">
                <a:solidFill>
                  <a:schemeClr val="tx1"/>
                </a:solidFill>
              </a:rPr>
              <a:t>NAZIVI I DEFINICIJE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Upućuje se na ISO 9000:2015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Upućuje se na e-adrese ISO i IEC organizacija (</a:t>
            </a:r>
            <a:r>
              <a:rPr lang="en-US" sz="2000" dirty="0">
                <a:solidFill>
                  <a:schemeClr val="tx1"/>
                </a:solidFill>
              </a:rPr>
              <a:t>ISO Online browsing platform: </a:t>
            </a:r>
            <a:r>
              <a:rPr lang="en-US" sz="2000" dirty="0" err="1">
                <a:solidFill>
                  <a:schemeClr val="tx1"/>
                </a:solidFill>
              </a:rPr>
              <a:t>dostupna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www.iso.org/obp</a:t>
            </a:r>
            <a:r>
              <a:rPr lang="hr-HR" sz="2000" dirty="0" smtClean="0"/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i </a:t>
            </a:r>
            <a:r>
              <a:rPr lang="en-US" sz="2000" dirty="0">
                <a:solidFill>
                  <a:schemeClr val="tx1"/>
                </a:solidFill>
              </a:rPr>
              <a:t>IEC </a:t>
            </a:r>
            <a:r>
              <a:rPr lang="en-US" sz="2000" dirty="0" err="1">
                <a:solidFill>
                  <a:schemeClr val="tx1"/>
                </a:solidFill>
              </a:rPr>
              <a:t>Electropedia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dostupna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hlinkClick r:id="rId5"/>
              </a:rPr>
              <a:t>http://www.electropedia.org</a:t>
            </a:r>
            <a:r>
              <a:rPr lang="en-US" sz="2000" dirty="0" smtClean="0">
                <a:hlinkClick r:id="rId5"/>
              </a:rPr>
              <a:t>/</a:t>
            </a:r>
            <a:r>
              <a:rPr lang="hr-HR" sz="2000" dirty="0" smtClean="0"/>
              <a:t>)</a:t>
            </a:r>
            <a:endParaRPr lang="hr-HR" sz="2000" dirty="0" smtClean="0">
              <a:solidFill>
                <a:schemeClr val="tx1"/>
              </a:solidFill>
            </a:endParaRPr>
          </a:p>
          <a:p>
            <a:endParaRPr lang="hr-HR" sz="2000" dirty="0" smtClean="0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724595" y="626694"/>
            <a:ext cx="10754961" cy="541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ISO/TS 9002:2016 – TOČKE 1., 2., 3. 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19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098588" y="1049691"/>
            <a:ext cx="75444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KONTEKST ORGANIZACIJE</a:t>
            </a:r>
          </a:p>
          <a:p>
            <a:pPr algn="ctr"/>
            <a:r>
              <a:rPr lang="hr-HR" sz="5400" b="1" dirty="0" smtClean="0">
                <a:ln/>
                <a:solidFill>
                  <a:schemeClr val="accent3"/>
                </a:solidFill>
              </a:rPr>
              <a:t>ISO 9001:2015</a:t>
            </a:r>
            <a:endParaRPr lang="hr-HR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ISO/TS 9002:2016</a:t>
            </a:r>
          </a:p>
          <a:p>
            <a:pPr algn="ctr"/>
            <a:endParaRPr lang="hr-HR" sz="54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hr-HR" sz="5400" b="1" dirty="0" smtClean="0">
                <a:ln/>
                <a:solidFill>
                  <a:schemeClr val="accent3"/>
                </a:solidFill>
              </a:rPr>
              <a:t>Radionica</a:t>
            </a:r>
            <a:endParaRPr lang="hr-HR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04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</a:t>
            </a:fld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718388" y="1644309"/>
            <a:ext cx="66080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800" b="1" cap="none" spc="0" dirty="0" smtClean="0">
                <a:ln/>
                <a:solidFill>
                  <a:schemeClr val="accent3"/>
                </a:solidFill>
                <a:effectLst/>
              </a:rPr>
              <a:t>1. ISO 9001:2015</a:t>
            </a:r>
          </a:p>
          <a:p>
            <a:pPr lvl="0"/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nn-NO" sz="2800" b="1" dirty="0" smtClean="0">
                <a:solidFill>
                  <a:schemeClr val="bg1">
                    <a:lumMod val="50000"/>
                  </a:schemeClr>
                </a:solidFill>
              </a:rPr>
              <a:t>Sustavi </a:t>
            </a:r>
            <a:r>
              <a:rPr lang="nn-NO" sz="2800" b="1" dirty="0">
                <a:solidFill>
                  <a:schemeClr val="bg1">
                    <a:lumMod val="50000"/>
                  </a:schemeClr>
                </a:solidFill>
              </a:rPr>
              <a:t>upravljanja kvalitetom –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Zahtjevi</a:t>
            </a:r>
            <a:endParaRPr lang="hr-HR" sz="2800" b="1" dirty="0">
              <a:ln/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718388" y="2770987"/>
            <a:ext cx="109624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800" b="1" cap="none" spc="0" dirty="0" smtClean="0">
                <a:ln/>
                <a:solidFill>
                  <a:schemeClr val="accent3"/>
                </a:solidFill>
                <a:effectLst/>
              </a:rPr>
              <a:t>2. ISO/TS 9002:2016</a:t>
            </a: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nn-NO" sz="2800" b="1" dirty="0" smtClean="0">
                <a:solidFill>
                  <a:schemeClr val="bg1">
                    <a:lumMod val="50000"/>
                  </a:schemeClr>
                </a:solidFill>
              </a:rPr>
              <a:t>Sustavi </a:t>
            </a:r>
            <a:r>
              <a:rPr lang="nn-NO" sz="2800" b="1" dirty="0">
                <a:solidFill>
                  <a:schemeClr val="bg1">
                    <a:lumMod val="50000"/>
                  </a:schemeClr>
                </a:solidFill>
              </a:rPr>
              <a:t>upravljanja kvalitetom – Smjernice za primjenu ISO 9001:2015</a:t>
            </a:r>
            <a:r>
              <a:rPr lang="hr-HR" sz="2800" b="1" cap="none" spc="0" dirty="0" smtClean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hr-HR" sz="2800" b="1" cap="none" spc="0" dirty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718388" y="3897665"/>
            <a:ext cx="10348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800" b="1" cap="none" spc="0" dirty="0" smtClean="0">
                <a:ln/>
                <a:solidFill>
                  <a:schemeClr val="accent3"/>
                </a:solidFill>
                <a:effectLst/>
              </a:rPr>
              <a:t>3. KONTEKST ORGANIZACIJE </a:t>
            </a:r>
            <a:r>
              <a:rPr lang="hr-HR" sz="2800" b="1" dirty="0" smtClean="0">
                <a:ln/>
                <a:solidFill>
                  <a:schemeClr val="accent3"/>
                </a:solidFill>
              </a:rPr>
              <a:t>ISO 9001:2015 i </a:t>
            </a:r>
            <a:r>
              <a:rPr lang="hr-HR" sz="2800" b="1" cap="none" spc="0" dirty="0" smtClean="0">
                <a:ln/>
                <a:solidFill>
                  <a:schemeClr val="accent3"/>
                </a:solidFill>
                <a:effectLst/>
              </a:rPr>
              <a:t>ISO/TS 9002:2016</a:t>
            </a:r>
          </a:p>
          <a:p>
            <a:r>
              <a:rPr lang="hr-HR" sz="2800" b="1" dirty="0" smtClean="0">
                <a:ln/>
                <a:solidFill>
                  <a:schemeClr val="bg1">
                    <a:lumMod val="50000"/>
                  </a:schemeClr>
                </a:solidFill>
              </a:rPr>
              <a:t>     Radionica</a:t>
            </a:r>
            <a:endParaRPr lang="hr-HR" sz="2800" b="1" cap="none" spc="0" dirty="0" smtClean="0">
              <a:ln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763929" y="789592"/>
            <a:ext cx="1506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800" b="1" dirty="0" smtClean="0">
                <a:ln/>
                <a:solidFill>
                  <a:schemeClr val="accent3"/>
                </a:solidFill>
              </a:rPr>
              <a:t>SADRŽAJ</a:t>
            </a:r>
            <a:endParaRPr lang="hr-HR" sz="28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784230" y="5024341"/>
            <a:ext cx="30092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800" b="1" dirty="0" smtClean="0">
                <a:ln/>
                <a:solidFill>
                  <a:schemeClr val="accent3"/>
                </a:solidFill>
              </a:rPr>
              <a:t>4. ZAKLJUČAK ILI …</a:t>
            </a:r>
            <a:endParaRPr lang="hr-HR" sz="28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2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20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784229" y="815560"/>
            <a:ext cx="1075496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4 Kontekst </a:t>
            </a:r>
            <a:r>
              <a:rPr lang="hr-HR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organizacije</a:t>
            </a:r>
          </a:p>
          <a:p>
            <a:r>
              <a:rPr lang="hr-H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r-H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4.1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Razumijevanje organizacije i njezina konteksta </a:t>
            </a:r>
            <a:endParaRPr lang="pl-PL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Organizacija mora odrediti vanjska i unutarnja pitanja koja su bitna za njezinu svrhu i njezino </a:t>
            </a: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strateško usmjerenje</a:t>
            </a: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, a koja </a:t>
            </a: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utječu </a:t>
            </a: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na sposobnost postizanja </a:t>
            </a: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predviđenih </a:t>
            </a: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rezultata njezina sustava upravljanja kvalitetom</a:t>
            </a: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r-H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Organizacija mora pratiti i preispitivati informacije o tim vanjskim i unutarnjim pitanjima. </a:t>
            </a:r>
            <a:endParaRPr lang="hr-H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NAPOMENA 1: Pitanja mogu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uključiti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pozitivne i negativne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čimbenike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i uvjete koje treba razmotriti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NAPOMENA 2: Razumijevanje vanjskog konteksta može se olakšati razmatranjem pitanja koja proizlaze iz pravnih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, tehnoloških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, konkurentskih, tržišnih, kulturoloških, društvenih i gospodarskih uvjeta, bilo da se radi o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međunarodnom, 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nacionalnom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, regionalnom ili lokalnom okruženju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NAPOMENA 3: Razumijevanje unutarnjeg konteksta može se olakšati razmatranjem pitanja koja se odnose na vrijednosti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, kulturu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, znanje i uspješnost organizacije.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309945" y="209484"/>
            <a:ext cx="4145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n/>
                <a:solidFill>
                  <a:schemeClr val="accent3"/>
                </a:solidFill>
              </a:rPr>
              <a:t>ISO 9001:2015</a:t>
            </a:r>
          </a:p>
        </p:txBody>
      </p:sp>
    </p:spTree>
    <p:extLst>
      <p:ext uri="{BB962C8B-B14F-4D97-AF65-F5344CB8AC3E}">
        <p14:creationId xmlns:p14="http://schemas.microsoft.com/office/powerpoint/2010/main" val="36680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21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84230" y="1591034"/>
            <a:ext cx="107752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4.2 Razumijevanje potreba i </a:t>
            </a:r>
            <a:r>
              <a:rPr lang="hr-H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očekivanja </a:t>
            </a:r>
            <a:r>
              <a:rPr lang="hr-H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zainteresiranih strana </a:t>
            </a:r>
            <a:endParaRPr lang="hr-HR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Zbog njihova utjecaja ili </a:t>
            </a: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mogućeg </a:t>
            </a: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utjecaja na sposobnost organizacije za dosljednu isporuku proizvoda </a:t>
            </a: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 pružanje </a:t>
            </a: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usluga koji ispunjavaju zahtjeve kupaca i zahtjeve zakona i propisa, organizacija mora utvrditi: </a:t>
            </a:r>
            <a:endParaRPr lang="hr-H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a) zainteresirane strane koje su bitne za sustav upravljanja kvalitetom;</a:t>
            </a:r>
          </a:p>
          <a:p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b) zahtjeve zainteresiranih strana koji su bitni za sustav upravljanja kvalitetom. </a:t>
            </a:r>
            <a:endParaRPr lang="hr-H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</a:rPr>
              <a:t>Organizacija mora pratiti i preispitivati informacije o tim zainteresiranim stranama i njihovim zahtjevima.</a:t>
            </a:r>
            <a:endParaRPr lang="hr-HR" sz="2000" dirty="0"/>
          </a:p>
        </p:txBody>
      </p:sp>
      <p:sp>
        <p:nvSpPr>
          <p:cNvPr id="10" name="Pravokutnik 9"/>
          <p:cNvSpPr/>
          <p:nvPr/>
        </p:nvSpPr>
        <p:spPr>
          <a:xfrm>
            <a:off x="8309945" y="209484"/>
            <a:ext cx="4145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n/>
                <a:solidFill>
                  <a:schemeClr val="accent3"/>
                </a:solidFill>
              </a:rPr>
              <a:t>ISO 9001:2015</a:t>
            </a:r>
          </a:p>
        </p:txBody>
      </p:sp>
    </p:spTree>
    <p:extLst>
      <p:ext uri="{BB962C8B-B14F-4D97-AF65-F5344CB8AC3E}">
        <p14:creationId xmlns:p14="http://schemas.microsoft.com/office/powerpoint/2010/main" val="14320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22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8787023" y="0"/>
            <a:ext cx="4145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n/>
                <a:solidFill>
                  <a:schemeClr val="accent3"/>
                </a:solidFill>
              </a:rPr>
              <a:t>ISO 9001:2015</a:t>
            </a:r>
          </a:p>
        </p:txBody>
      </p:sp>
      <p:sp>
        <p:nvSpPr>
          <p:cNvPr id="2" name="Pravokutnik 1"/>
          <p:cNvSpPr/>
          <p:nvPr/>
        </p:nvSpPr>
        <p:spPr>
          <a:xfrm>
            <a:off x="639984" y="188550"/>
            <a:ext cx="1077526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4.3 </a:t>
            </a:r>
            <a:r>
              <a:rPr lang="hr-H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Određivanje područja </a:t>
            </a:r>
            <a:r>
              <a:rPr lang="hr-H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primjene sustava upravljanja kvalitetom </a:t>
            </a:r>
            <a:endParaRPr lang="hr-HR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Organizacija mora odrediti granice i primjenjivost sustava upravljanja kvalitetom kako bi utvrdila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njegovo područje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primjene. </a:t>
            </a:r>
            <a:endParaRPr lang="hr-H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Pri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određivanju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tog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područja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primjene, organizacija mora razmotriti: </a:t>
            </a:r>
            <a:endParaRPr lang="hr-H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a) vanjska i unutarnja pitanja koja su spomenuta u 4.1;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b) zahtjeve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odgovarajućih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zainteresiranih strana koji su spomenuti u 4.2; 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c) proizvode i usluge koje organizacija nudi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Organizacija mora primijeniti sve zahtjeve ove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međunarodne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norme ako su primjenjivi unutar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utvrđenog područja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primjene njezina sustava upravljanja kvalitetom. </a:t>
            </a:r>
          </a:p>
          <a:p>
            <a:endParaRPr lang="hr-H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Područje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primjene sustava upravljanja kvalitetom organizacije mora biti dostupno i održavano kao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dokumentirana informacija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. U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području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primjene moraju se navesti sve vrste proizvoda i usluga koje sustav upravljanja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kvalitetom pokriva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i pružiti obrazloženje za sve zahtjeve ove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međunarodne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norme za koje organizacija odredi da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nisu primjenjivi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područje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primjene njezina sustava upravljanja kvalitetom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Organizacija smije izjaviti sukladnost s ovom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međunarodnom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normom samo ako zahtjevi za koje se utvrdi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da nisu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primjenjivi ne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utječu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na sposobnost i odgovornost organizacije za osiguranje sukladnosti njezinih proizvoda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i usluga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povećanje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zadovoljstva kupaca.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05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23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784230" y="159024"/>
            <a:ext cx="10996870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4.4 Sustav upravljanja kvalitetom i njegovi procesi </a:t>
            </a:r>
            <a:endParaRPr lang="hr-HR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b="1" dirty="0">
                <a:solidFill>
                  <a:srgbClr val="000000"/>
                </a:solidFill>
                <a:latin typeface="Arial" panose="020B0604020202020204" pitchFamily="34" charset="0"/>
              </a:rPr>
              <a:t>4.4.1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 Organizacija mora uspostaviti, primijeniti, održavati i neprekidno poboljšavati sustav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upravljanja kvalitetom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uključujući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potrebne procese i njihovo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međusobno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djelovanje u skladu sa zahtjevima ove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međunarodne norme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hr-HR" sz="1050" dirty="0"/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Organizacija mora odrediti procese potrebne za sustav upravljanja kvalitetom i njihovu primjenu u cijeloj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organizaciji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, i mora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endParaRPr lang="hr-HR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a) utvrditi potrebne ulaze i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očekivane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izlaze tih procesa;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b) utvrditi redoslijed i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međudjelovanja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tih procesa;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c) utvrditi i primijeniti kriterije i metode (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uključujući praćenje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, mjerenja i s tim povezane pokazatelje uspješnosti) 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potrebne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za osiguranje djelotvorne provedbe i nadzora nad tim procesima;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d) utvrditi resurse potrebne za te procese i osigurati njihovu raspoloživost;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e) dodijeliti odgovornosti i ovlaštenja za te procese;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f) poduzeti korake povezane s rizicima i prilikama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utvrđenim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u skladu sa zahtjevima iz 6.1; </a:t>
            </a:r>
          </a:p>
          <a:p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g)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vrednovati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te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procese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provesti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mogu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ć</a:t>
            </a:r>
            <a:r>
              <a:rPr lang="it-IT" dirty="0" smtClean="0">
                <a:solidFill>
                  <a:srgbClr val="000000"/>
                </a:solidFill>
                <a:latin typeface="Arial" panose="020B0604020202020204" pitchFamily="34" charset="0"/>
              </a:rPr>
              <a:t>e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promjene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potrebne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da bi ti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procesi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postigli </a:t>
            </a:r>
            <a:r>
              <a:rPr lang="it-IT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predvi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đ</a:t>
            </a:r>
            <a:r>
              <a:rPr lang="it-IT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ene</a:t>
            </a:r>
            <a:r>
              <a:rPr lang="it-IT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rezultate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h) poboljšavati procese i sustav upravljanja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kvalitetom</a:t>
            </a:r>
          </a:p>
          <a:p>
            <a:endParaRPr lang="hr-HR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4.4.2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Organizacija mora u mjeri u kojoj je to potrebno: </a:t>
            </a:r>
            <a:endParaRPr lang="pl-PL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a) održavati dokumentirane informacije kao podršku odvijanju  svojih procesa;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b) 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sačuvati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dokumentirane informacije radi stvaranja povjerenja da se procesi odvijaju onako kako su planirani. 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8787023" y="0"/>
            <a:ext cx="4145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n/>
                <a:solidFill>
                  <a:schemeClr val="accent3"/>
                </a:solidFill>
              </a:rPr>
              <a:t>ISO 9001:2015</a:t>
            </a:r>
          </a:p>
        </p:txBody>
      </p:sp>
    </p:spTree>
    <p:extLst>
      <p:ext uri="{BB962C8B-B14F-4D97-AF65-F5344CB8AC3E}">
        <p14:creationId xmlns:p14="http://schemas.microsoft.com/office/powerpoint/2010/main" val="31985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24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20385" y="596348"/>
            <a:ext cx="2901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 smtClean="0">
                <a:ln/>
                <a:solidFill>
                  <a:schemeClr val="accent3"/>
                </a:solidFill>
              </a:rPr>
              <a:t>ANALIZA OKOLINE</a:t>
            </a:r>
            <a:endParaRPr lang="hr-HR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83" y="905237"/>
            <a:ext cx="9054407" cy="5128591"/>
          </a:xfrm>
          <a:prstGeom prst="rect">
            <a:avLst/>
          </a:prstGeom>
          <a:noFill/>
        </p:spPr>
      </p:pic>
      <p:sp>
        <p:nvSpPr>
          <p:cNvPr id="13" name="Elipsa 12"/>
          <p:cNvSpPr/>
          <p:nvPr/>
        </p:nvSpPr>
        <p:spPr>
          <a:xfrm>
            <a:off x="2484782" y="905236"/>
            <a:ext cx="5009321" cy="51285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3041375" y="1530626"/>
            <a:ext cx="3737112" cy="39358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Elipsa 1"/>
          <p:cNvSpPr/>
          <p:nvPr/>
        </p:nvSpPr>
        <p:spPr>
          <a:xfrm>
            <a:off x="3657599" y="2166731"/>
            <a:ext cx="2544417" cy="25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/>
          <p:nvPr/>
        </p:nvCxnSpPr>
        <p:spPr>
          <a:xfrm flipH="1">
            <a:off x="5572951" y="1709530"/>
            <a:ext cx="3252997" cy="1510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H="1">
            <a:off x="6480313" y="3657600"/>
            <a:ext cx="2484783" cy="21866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 flipH="1" flipV="1">
            <a:off x="6778487" y="4969565"/>
            <a:ext cx="2047461" cy="19878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7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25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61394" y="159027"/>
            <a:ext cx="4291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 smtClean="0">
                <a:ln/>
                <a:solidFill>
                  <a:schemeClr val="accent3"/>
                </a:solidFill>
              </a:rPr>
              <a:t>ANALIZA VANJSKE OKOLINE</a:t>
            </a:r>
            <a:endParaRPr lang="hr-HR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7" y="1512202"/>
            <a:ext cx="4411852" cy="4669728"/>
          </a:xfrm>
          <a:prstGeom prst="rect">
            <a:avLst/>
          </a:prstGeom>
          <a:noFill/>
        </p:spPr>
      </p:pic>
      <p:sp>
        <p:nvSpPr>
          <p:cNvPr id="12" name="Pravokutnik 11"/>
          <p:cNvSpPr/>
          <p:nvPr/>
        </p:nvSpPr>
        <p:spPr>
          <a:xfrm>
            <a:off x="1388464" y="877968"/>
            <a:ext cx="2036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b="1" dirty="0" smtClean="0">
                <a:ln/>
                <a:solidFill>
                  <a:schemeClr val="accent3"/>
                </a:solidFill>
              </a:rPr>
              <a:t>ETOP ANALIZA</a:t>
            </a:r>
            <a:endParaRPr lang="hr-HR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3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44" y="1512202"/>
            <a:ext cx="5010150" cy="3343275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5835172" y="877966"/>
            <a:ext cx="244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b="1" dirty="0" smtClean="0">
                <a:ln/>
                <a:solidFill>
                  <a:schemeClr val="accent3"/>
                </a:solidFill>
              </a:rPr>
              <a:t>PEST(LE) ANALIZA</a:t>
            </a:r>
            <a:endParaRPr lang="hr-HR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26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11386" y="159027"/>
            <a:ext cx="459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 smtClean="0">
                <a:ln/>
                <a:solidFill>
                  <a:schemeClr val="accent3"/>
                </a:solidFill>
              </a:rPr>
              <a:t>ANALIZA POSLOVNE OKOLINE</a:t>
            </a:r>
            <a:endParaRPr lang="hr-HR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22" name="Picture 2" descr="Slikovni rezultat za Four Corner's Analys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85" y="1891854"/>
            <a:ext cx="5195172" cy="38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1514741" y="996829"/>
            <a:ext cx="2921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b="1" dirty="0" smtClean="0">
                <a:ln/>
                <a:solidFill>
                  <a:schemeClr val="accent3"/>
                </a:solidFill>
              </a:rPr>
              <a:t>ANALIZA ČETIRI KUTA</a:t>
            </a:r>
            <a:endParaRPr lang="hr-HR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2" name="Picture 1"/>
          <p:cNvPicPr/>
          <p:nvPr/>
        </p:nvPicPr>
        <p:blipFill rotWithShape="1">
          <a:blip r:embed="rId5"/>
          <a:srcRect l="31937" t="21500" r="35210" b="11874"/>
          <a:stretch/>
        </p:blipFill>
        <p:spPr bwMode="auto">
          <a:xfrm>
            <a:off x="7500383" y="1823189"/>
            <a:ext cx="3451860" cy="3937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7284405" y="996830"/>
            <a:ext cx="388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b="1" dirty="0" smtClean="0">
                <a:ln/>
                <a:solidFill>
                  <a:schemeClr val="accent3"/>
                </a:solidFill>
              </a:rPr>
              <a:t>ANALIZA PORTEROVIH 5 SILA</a:t>
            </a:r>
            <a:endParaRPr lang="hr-HR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27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2675" y="159027"/>
            <a:ext cx="4788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 smtClean="0">
                <a:ln/>
                <a:solidFill>
                  <a:schemeClr val="accent3"/>
                </a:solidFill>
              </a:rPr>
              <a:t>ANALIZA UNUTARNJE OKOLINE</a:t>
            </a:r>
            <a:endParaRPr lang="hr-HR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4" y="2003352"/>
            <a:ext cx="3273960" cy="3905329"/>
          </a:xfrm>
          <a:prstGeom prst="rect">
            <a:avLst/>
          </a:prstGeom>
          <a:noFill/>
        </p:spPr>
      </p:pic>
      <p:sp>
        <p:nvSpPr>
          <p:cNvPr id="12" name="Pravokutnik 11"/>
          <p:cNvSpPr/>
          <p:nvPr/>
        </p:nvSpPr>
        <p:spPr>
          <a:xfrm>
            <a:off x="292453" y="1392537"/>
            <a:ext cx="3211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000" b="1" dirty="0" smtClean="0">
                <a:ln/>
                <a:solidFill>
                  <a:schemeClr val="accent3"/>
                </a:solidFill>
              </a:rPr>
              <a:t>MODEL LANCA VRIJEDNOSTI</a:t>
            </a:r>
            <a:endParaRPr lang="hr-HR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3" name="Picture 9"/>
          <p:cNvPicPr/>
          <p:nvPr/>
        </p:nvPicPr>
        <p:blipFill rotWithShape="1">
          <a:blip r:embed="rId5"/>
          <a:srcRect l="36378" t="32194" r="35898" b="32478"/>
          <a:stretch/>
        </p:blipFill>
        <p:spPr bwMode="auto">
          <a:xfrm>
            <a:off x="3589548" y="1774508"/>
            <a:ext cx="3429000" cy="3905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Pravokutnik 13"/>
          <p:cNvSpPr/>
          <p:nvPr/>
        </p:nvSpPr>
        <p:spPr>
          <a:xfrm>
            <a:off x="4724401" y="1405176"/>
            <a:ext cx="115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MODEL 7s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48" y="2955331"/>
            <a:ext cx="4947285" cy="1543685"/>
          </a:xfrm>
          <a:prstGeom prst="rect">
            <a:avLst/>
          </a:prstGeom>
          <a:noFill/>
        </p:spPr>
      </p:pic>
      <p:sp>
        <p:nvSpPr>
          <p:cNvPr id="16" name="Pravokutnik 15"/>
          <p:cNvSpPr/>
          <p:nvPr/>
        </p:nvSpPr>
        <p:spPr>
          <a:xfrm>
            <a:off x="9023886" y="1392537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VRIO ANALIZA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28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186717"/>
            <a:ext cx="4733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 smtClean="0">
                <a:ln/>
                <a:solidFill>
                  <a:schemeClr val="accent3"/>
                </a:solidFill>
              </a:rPr>
              <a:t>KONTEKST ORGANIZACIJE (KO)</a:t>
            </a:r>
            <a:endParaRPr lang="hr-HR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omb 1"/>
          <p:cNvSpPr/>
          <p:nvPr/>
        </p:nvSpPr>
        <p:spPr>
          <a:xfrm>
            <a:off x="5191978" y="842700"/>
            <a:ext cx="1613419" cy="152424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KO</a:t>
            </a:r>
            <a:endParaRPr lang="hr-HR" sz="4000" dirty="0"/>
          </a:p>
        </p:txBody>
      </p:sp>
      <p:sp>
        <p:nvSpPr>
          <p:cNvPr id="11" name="Romb 10"/>
          <p:cNvSpPr/>
          <p:nvPr/>
        </p:nvSpPr>
        <p:spPr>
          <a:xfrm>
            <a:off x="6082743" y="1681020"/>
            <a:ext cx="1613419" cy="152424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dirty="0" smtClean="0"/>
              <a:t>O</a:t>
            </a:r>
            <a:endParaRPr lang="hr-HR" sz="6000" dirty="0"/>
          </a:p>
        </p:txBody>
      </p:sp>
      <p:sp>
        <p:nvSpPr>
          <p:cNvPr id="12" name="Romb 11"/>
          <p:cNvSpPr/>
          <p:nvPr/>
        </p:nvSpPr>
        <p:spPr>
          <a:xfrm>
            <a:off x="7057563" y="2550516"/>
            <a:ext cx="1613419" cy="152424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dirty="0" smtClean="0"/>
              <a:t>T</a:t>
            </a:r>
            <a:endParaRPr lang="hr-HR" sz="6000" dirty="0"/>
          </a:p>
        </p:txBody>
      </p:sp>
      <p:sp>
        <p:nvSpPr>
          <p:cNvPr id="13" name="Romb 12"/>
          <p:cNvSpPr/>
          <p:nvPr/>
        </p:nvSpPr>
        <p:spPr>
          <a:xfrm>
            <a:off x="3410448" y="2550516"/>
            <a:ext cx="1613419" cy="1524240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dirty="0" smtClean="0"/>
              <a:t>S</a:t>
            </a:r>
            <a:endParaRPr lang="hr-HR" sz="6000" dirty="0"/>
          </a:p>
        </p:txBody>
      </p:sp>
      <p:sp>
        <p:nvSpPr>
          <p:cNvPr id="14" name="Romb 13"/>
          <p:cNvSpPr/>
          <p:nvPr/>
        </p:nvSpPr>
        <p:spPr>
          <a:xfrm>
            <a:off x="4301213" y="1681020"/>
            <a:ext cx="1613419" cy="152424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dirty="0" smtClean="0"/>
              <a:t>W</a:t>
            </a:r>
            <a:endParaRPr lang="hr-HR" sz="6000" dirty="0"/>
          </a:p>
        </p:txBody>
      </p:sp>
      <p:pic>
        <p:nvPicPr>
          <p:cNvPr id="15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68" y="4712473"/>
            <a:ext cx="1429060" cy="1423680"/>
          </a:xfrm>
          <a:prstGeom prst="rect">
            <a:avLst/>
          </a:prstGeom>
          <a:noFill/>
        </p:spPr>
      </p:pic>
      <p:sp>
        <p:nvSpPr>
          <p:cNvPr id="16" name="Pravokutnik 15"/>
          <p:cNvSpPr/>
          <p:nvPr/>
        </p:nvSpPr>
        <p:spPr>
          <a:xfrm>
            <a:off x="10230306" y="3799336"/>
            <a:ext cx="1339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ETOP ANALIZA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959410"/>
            <a:ext cx="2278699" cy="1176743"/>
          </a:xfrm>
          <a:prstGeom prst="rect">
            <a:avLst/>
          </a:prstGeom>
          <a:noFill/>
        </p:spPr>
      </p:pic>
      <p:sp>
        <p:nvSpPr>
          <p:cNvPr id="18" name="Pravokutnik 17"/>
          <p:cNvSpPr/>
          <p:nvPr/>
        </p:nvSpPr>
        <p:spPr>
          <a:xfrm>
            <a:off x="7837922" y="4264073"/>
            <a:ext cx="1545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PEST(LE) ANALIZA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9" name="Picture 2" descr="Slikovni rezultat za Four Corner's Analysi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190" y="2138122"/>
            <a:ext cx="1552976" cy="11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utnik 19"/>
          <p:cNvSpPr/>
          <p:nvPr/>
        </p:nvSpPr>
        <p:spPr>
          <a:xfrm>
            <a:off x="10294817" y="1216594"/>
            <a:ext cx="1379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ANALIZA ČETIRI KUTA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1" name="Picture 1"/>
          <p:cNvPicPr/>
          <p:nvPr/>
        </p:nvPicPr>
        <p:blipFill rotWithShape="1">
          <a:blip r:embed="rId7"/>
          <a:srcRect l="31937" t="21500" r="35210" b="11874"/>
          <a:stretch/>
        </p:blipFill>
        <p:spPr bwMode="auto">
          <a:xfrm>
            <a:off x="8698903" y="2068827"/>
            <a:ext cx="1504469" cy="1472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Pravokutnik 21"/>
          <p:cNvSpPr/>
          <p:nvPr/>
        </p:nvSpPr>
        <p:spPr>
          <a:xfrm>
            <a:off x="8593462" y="1191286"/>
            <a:ext cx="1692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ANALIZA PORTEROVIH 5 SILA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Strelica lijevo-desno-gore 6"/>
          <p:cNvSpPr/>
          <p:nvPr/>
        </p:nvSpPr>
        <p:spPr>
          <a:xfrm>
            <a:off x="5011278" y="3140650"/>
            <a:ext cx="1977533" cy="289317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4" name="Pictur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2" y="1506456"/>
            <a:ext cx="1722053" cy="2208117"/>
          </a:xfrm>
          <a:prstGeom prst="rect">
            <a:avLst/>
          </a:prstGeom>
          <a:noFill/>
        </p:spPr>
      </p:pic>
      <p:sp>
        <p:nvSpPr>
          <p:cNvPr id="25" name="Pravokutnik 24"/>
          <p:cNvSpPr/>
          <p:nvPr/>
        </p:nvSpPr>
        <p:spPr>
          <a:xfrm>
            <a:off x="215020" y="823619"/>
            <a:ext cx="1876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ln/>
                <a:solidFill>
                  <a:schemeClr val="accent3"/>
                </a:solidFill>
              </a:rPr>
              <a:t>MODEL LANCA VRIJEDNOSTI</a:t>
            </a:r>
            <a:endParaRPr lang="hr-HR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6" name="Picture 9"/>
          <p:cNvPicPr/>
          <p:nvPr/>
        </p:nvPicPr>
        <p:blipFill rotWithShape="1">
          <a:blip r:embed="rId9"/>
          <a:srcRect l="36378" t="32194" r="35898" b="32478"/>
          <a:stretch/>
        </p:blipFill>
        <p:spPr bwMode="auto">
          <a:xfrm>
            <a:off x="474037" y="4194583"/>
            <a:ext cx="1479102" cy="2025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Pravokutnik 26"/>
          <p:cNvSpPr/>
          <p:nvPr/>
        </p:nvSpPr>
        <p:spPr>
          <a:xfrm>
            <a:off x="612503" y="3849695"/>
            <a:ext cx="1210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MODEL 7s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8" name="Picture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27" y="5081393"/>
            <a:ext cx="2891001" cy="1058942"/>
          </a:xfrm>
          <a:prstGeom prst="rect">
            <a:avLst/>
          </a:prstGeom>
          <a:noFill/>
        </p:spPr>
      </p:pic>
      <p:sp>
        <p:nvSpPr>
          <p:cNvPr id="29" name="Pravokutnik 28"/>
          <p:cNvSpPr/>
          <p:nvPr/>
        </p:nvSpPr>
        <p:spPr>
          <a:xfrm>
            <a:off x="2903682" y="4349399"/>
            <a:ext cx="114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VRIO ANALIZA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29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87" y="2090928"/>
            <a:ext cx="5641600" cy="4092851"/>
          </a:xfrm>
          <a:prstGeom prst="rect">
            <a:avLst/>
          </a:prstGeom>
          <a:noFill/>
        </p:spPr>
      </p:pic>
      <p:sp>
        <p:nvSpPr>
          <p:cNvPr id="2" name="Oblačić sa strelicom dolje 1"/>
          <p:cNvSpPr/>
          <p:nvPr/>
        </p:nvSpPr>
        <p:spPr>
          <a:xfrm>
            <a:off x="5764696" y="815008"/>
            <a:ext cx="3759791" cy="1275919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VRIO, PORTER  LANAC VRIJEDNOSTI, 7S </a:t>
            </a:r>
            <a:endParaRPr lang="hr-HR" dirty="0"/>
          </a:p>
        </p:txBody>
      </p:sp>
      <p:sp>
        <p:nvSpPr>
          <p:cNvPr id="4" name="Oblačić sa strelicom desno 3"/>
          <p:cNvSpPr/>
          <p:nvPr/>
        </p:nvSpPr>
        <p:spPr>
          <a:xfrm>
            <a:off x="763929" y="3379304"/>
            <a:ext cx="3118958" cy="2654524"/>
          </a:xfrm>
          <a:prstGeom prst="rightArrowCallout">
            <a:avLst>
              <a:gd name="adj1" fmla="val 19304"/>
              <a:gd name="adj2" fmla="val 25000"/>
              <a:gd name="adj3" fmla="val 25000"/>
              <a:gd name="adj4" fmla="val 687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ETOP ANALIZA</a:t>
            </a:r>
          </a:p>
          <a:p>
            <a:pPr algn="ctr"/>
            <a:r>
              <a:rPr lang="hr-HR" dirty="0" smtClean="0"/>
              <a:t>PEST(LE) ANALIZA</a:t>
            </a:r>
          </a:p>
          <a:p>
            <a:pPr algn="ctr"/>
            <a:r>
              <a:rPr lang="hr-HR" dirty="0" smtClean="0"/>
              <a:t>PORTEROVIH 5S</a:t>
            </a:r>
          </a:p>
          <a:p>
            <a:pPr algn="ctr"/>
            <a:r>
              <a:rPr lang="hr-HR" dirty="0" smtClean="0"/>
              <a:t>ANALIZA ČETIRI KUTA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0" y="186717"/>
            <a:ext cx="4733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 smtClean="0">
                <a:ln/>
                <a:solidFill>
                  <a:schemeClr val="accent3"/>
                </a:solidFill>
              </a:rPr>
              <a:t>KONTEKST ORGANIZACIJE (KO)</a:t>
            </a:r>
            <a:endParaRPr lang="hr-HR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3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791055" y="2500804"/>
            <a:ext cx="6199261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ISO 9001:2015</a:t>
            </a:r>
          </a:p>
          <a:p>
            <a:pPr lvl="0" algn="ctr"/>
            <a:r>
              <a:rPr lang="nn-NO" sz="2800" b="1" dirty="0">
                <a:solidFill>
                  <a:schemeClr val="bg1">
                    <a:lumMod val="50000"/>
                  </a:schemeClr>
                </a:solidFill>
              </a:rPr>
              <a:t>Sustavi upravljanja kvalitetom –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Zahtjevi</a:t>
            </a:r>
            <a:endParaRPr lang="hr-HR" sz="2800" b="1" dirty="0">
              <a:ln/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58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30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944" y="950073"/>
            <a:ext cx="9144000" cy="5062454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190659" y="166839"/>
            <a:ext cx="10344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 smtClean="0">
                <a:ln/>
                <a:solidFill>
                  <a:schemeClr val="accent3"/>
                </a:solidFill>
              </a:rPr>
              <a:t>RAZUMIJEVANJE POTREBA I OČEKIVANJA ZAINTERESIRANIH STRANA</a:t>
            </a:r>
            <a:endParaRPr lang="hr-HR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31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61394" y="166839"/>
            <a:ext cx="6267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b="1" dirty="0" smtClean="0">
                <a:ln/>
                <a:solidFill>
                  <a:schemeClr val="accent3"/>
                </a:solidFill>
              </a:rPr>
              <a:t>ODREĐIVANJE PODRUČJA PRIMJENE SUK</a:t>
            </a:r>
            <a:endParaRPr lang="hr-HR" sz="28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1575"/>
              </p:ext>
            </p:extLst>
          </p:nvPr>
        </p:nvGraphicFramePr>
        <p:xfrm>
          <a:off x="2087945" y="862628"/>
          <a:ext cx="7791552" cy="507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7184"/>
                <a:gridCol w="2597184"/>
                <a:gridCol w="2597184"/>
              </a:tblGrid>
              <a:tr h="169200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chemeClr val="bg1"/>
                          </a:solidFill>
                        </a:rPr>
                        <a:t>KONTEKST</a:t>
                      </a:r>
                    </a:p>
                    <a:p>
                      <a:pPr algn="ctr"/>
                      <a:r>
                        <a:rPr lang="hr-HR" sz="2800" dirty="0" smtClean="0">
                          <a:solidFill>
                            <a:schemeClr val="bg1"/>
                          </a:solidFill>
                        </a:rPr>
                        <a:t>ORGANIZACIJE</a:t>
                      </a:r>
                      <a:endParaRPr lang="hr-H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60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hr-HR" sz="6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60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r-HR" sz="6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692000">
                <a:tc>
                  <a:txBody>
                    <a:bodyPr/>
                    <a:lstStyle/>
                    <a:p>
                      <a:pPr algn="ctr"/>
                      <a:r>
                        <a:rPr lang="hr-HR" sz="600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hr-HR" sz="6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1692000">
                <a:tc>
                  <a:txBody>
                    <a:bodyPr/>
                    <a:lstStyle/>
                    <a:p>
                      <a:pPr algn="ctr"/>
                      <a:r>
                        <a:rPr lang="hr-HR" sz="60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hr-HR" sz="6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Slika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021" y="2643809"/>
            <a:ext cx="5062587" cy="280283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016361" y="5485148"/>
            <a:ext cx="4747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ZAINTERESIRANE STRANE - ZAHTJEVI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472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32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85609"/>
              </p:ext>
            </p:extLst>
          </p:nvPr>
        </p:nvGraphicFramePr>
        <p:xfrm>
          <a:off x="729981" y="139152"/>
          <a:ext cx="6227124" cy="436824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5708"/>
                <a:gridCol w="2075708"/>
                <a:gridCol w="2075708"/>
              </a:tblGrid>
              <a:tr h="1456082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>
                          <a:solidFill>
                            <a:schemeClr val="bg1"/>
                          </a:solidFill>
                        </a:rPr>
                        <a:t>KONTEKST</a:t>
                      </a:r>
                    </a:p>
                    <a:p>
                      <a:pPr algn="ctr"/>
                      <a:r>
                        <a:rPr lang="hr-HR" sz="2400" dirty="0" smtClean="0">
                          <a:solidFill>
                            <a:schemeClr val="bg1"/>
                          </a:solidFill>
                        </a:rPr>
                        <a:t>ORGANIZACIJE</a:t>
                      </a:r>
                      <a:endParaRPr lang="hr-H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hr-HR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4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r-HR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456082">
                <a:tc>
                  <a:txBody>
                    <a:bodyPr/>
                    <a:lstStyle/>
                    <a:p>
                      <a:pPr algn="ctr"/>
                      <a:r>
                        <a:rPr lang="hr-HR" sz="540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hr-HR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456082">
                <a:tc>
                  <a:txBody>
                    <a:bodyPr/>
                    <a:lstStyle/>
                    <a:p>
                      <a:pPr algn="ctr"/>
                      <a:r>
                        <a:rPr lang="hr-HR" sz="5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hr-HR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05" y="1631669"/>
            <a:ext cx="4679364" cy="2590668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7248028" y="4203882"/>
            <a:ext cx="438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ZAINTERESIRANE STRANE - ZAHTJEVI</a:t>
            </a:r>
            <a:endParaRPr lang="hr-HR" sz="20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3288743" y="1631669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MIN-MAX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239336" y="163166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MIN-MIN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288743" y="3158881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MAX-MIN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319780" y="315888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MAX-MAX</a:t>
            </a:r>
            <a:endParaRPr lang="hr-HR" dirty="0"/>
          </a:p>
        </p:txBody>
      </p:sp>
      <p:sp>
        <p:nvSpPr>
          <p:cNvPr id="4" name="Strelica dolje 3"/>
          <p:cNvSpPr/>
          <p:nvPr/>
        </p:nvSpPr>
        <p:spPr>
          <a:xfrm>
            <a:off x="3288743" y="4512414"/>
            <a:ext cx="3188076" cy="789458"/>
          </a:xfrm>
          <a:prstGeom prst="downArrow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281149" y="5375973"/>
            <a:ext cx="334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accent1">
                    <a:lumMod val="50000"/>
                  </a:schemeClr>
                </a:solidFill>
              </a:rPr>
              <a:t>PRAVCI RAZVOJA</a:t>
            </a:r>
            <a:endParaRPr lang="hr-H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Strelica udesno 15"/>
          <p:cNvSpPr/>
          <p:nvPr/>
        </p:nvSpPr>
        <p:spPr>
          <a:xfrm>
            <a:off x="6957105" y="5473030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kstniOkvir 17"/>
          <p:cNvSpPr txBox="1"/>
          <p:nvPr/>
        </p:nvSpPr>
        <p:spPr>
          <a:xfrm>
            <a:off x="8310556" y="5369259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accent1">
                    <a:lumMod val="50000"/>
                  </a:schemeClr>
                </a:solidFill>
              </a:rPr>
              <a:t>PRILIKE</a:t>
            </a:r>
            <a:endParaRPr lang="hr-H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ajčešća pitanja i odgov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1689" cy="63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33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605677" y="2460225"/>
            <a:ext cx="55251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8800" b="1" dirty="0" smtClean="0">
                <a:ln/>
                <a:solidFill>
                  <a:schemeClr val="accent3"/>
                </a:solidFill>
              </a:rPr>
              <a:t>ZAKLJUČAK</a:t>
            </a:r>
            <a:endParaRPr lang="hr-HR" sz="88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47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4</a:t>
            </a:fld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9" y="100296"/>
            <a:ext cx="10755729" cy="6158792"/>
          </a:xfrm>
          <a:prstGeom prst="rect">
            <a:avLst/>
          </a:prstGeom>
        </p:spPr>
      </p:pic>
      <p:cxnSp>
        <p:nvCxnSpPr>
          <p:cNvPr id="9" name="Ravni poveznik sa strelicom 8"/>
          <p:cNvCxnSpPr/>
          <p:nvPr/>
        </p:nvCxnSpPr>
        <p:spPr>
          <a:xfrm flipV="1">
            <a:off x="10287000" y="4495800"/>
            <a:ext cx="0" cy="59055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utnik 9"/>
          <p:cNvSpPr/>
          <p:nvPr/>
        </p:nvSpPr>
        <p:spPr>
          <a:xfrm>
            <a:off x="9085581" y="5183612"/>
            <a:ext cx="24028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b="1" cap="none" spc="0" dirty="0" err="1" smtClean="0">
                <a:ln/>
                <a:solidFill>
                  <a:schemeClr val="accent3"/>
                </a:solidFill>
                <a:effectLst/>
              </a:rPr>
              <a:t>Annex</a:t>
            </a:r>
            <a:r>
              <a:rPr lang="hr-HR" b="1" cap="none" spc="0" dirty="0" smtClean="0">
                <a:ln/>
                <a:solidFill>
                  <a:schemeClr val="accent3"/>
                </a:solidFill>
                <a:effectLst/>
              </a:rPr>
              <a:t> SL (2012) - Okvir</a:t>
            </a:r>
            <a:endParaRPr lang="hr-HR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5</a:t>
            </a:fld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9" y="42378"/>
            <a:ext cx="10755729" cy="6296193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8858250" y="5581651"/>
            <a:ext cx="2647949" cy="657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</a:rPr>
              <a:t>?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6</a:t>
            </a:fld>
            <a:endParaRPr lang="hr-HR"/>
          </a:p>
        </p:txBody>
      </p:sp>
      <p:sp>
        <p:nvSpPr>
          <p:cNvPr id="2" name="Pravokutnik 1"/>
          <p:cNvSpPr/>
          <p:nvPr/>
        </p:nvSpPr>
        <p:spPr>
          <a:xfrm>
            <a:off x="569088" y="1181099"/>
            <a:ext cx="10970871" cy="4450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rgbClr val="FF0000"/>
                </a:solidFill>
              </a:rPr>
              <a:t>Koncept rizika</a:t>
            </a:r>
            <a:r>
              <a:rPr lang="hr-HR" sz="2000" dirty="0">
                <a:solidFill>
                  <a:schemeClr val="tx1"/>
                </a:solidFill>
              </a:rPr>
              <a:t> je utkan u cijeli SUK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Naglasak </a:t>
            </a:r>
            <a:r>
              <a:rPr lang="hr-HR" sz="2000" dirty="0">
                <a:solidFill>
                  <a:schemeClr val="tx1"/>
                </a:solidFill>
              </a:rPr>
              <a:t>na </a:t>
            </a:r>
            <a:r>
              <a:rPr lang="hr-HR" sz="2000" dirty="0" smtClean="0">
                <a:solidFill>
                  <a:srgbClr val="FF0000"/>
                </a:solidFill>
              </a:rPr>
              <a:t>„upravljanje </a:t>
            </a:r>
            <a:r>
              <a:rPr lang="hr-HR" sz="2000" dirty="0">
                <a:solidFill>
                  <a:srgbClr val="FF0000"/>
                </a:solidFill>
              </a:rPr>
              <a:t>na temelju rizika" </a:t>
            </a:r>
            <a:r>
              <a:rPr lang="hr-HR" sz="2000" dirty="0" smtClean="0">
                <a:solidFill>
                  <a:srgbClr val="FF0000"/>
                </a:solidFill>
              </a:rPr>
              <a:t>- preventiva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FF0000"/>
                </a:solidFill>
              </a:rPr>
              <a:t>"</a:t>
            </a:r>
            <a:r>
              <a:rPr lang="hr-HR" sz="2000" dirty="0">
                <a:solidFill>
                  <a:srgbClr val="FF0000"/>
                </a:solidFill>
              </a:rPr>
              <a:t>Proizvodi i usluge" </a:t>
            </a:r>
            <a:r>
              <a:rPr lang="hr-HR" sz="2000" dirty="0">
                <a:solidFill>
                  <a:schemeClr val="tx1"/>
                </a:solidFill>
              </a:rPr>
              <a:t>umjesto "proizvoda"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FF0000"/>
                </a:solidFill>
              </a:rPr>
              <a:t>"</a:t>
            </a:r>
            <a:r>
              <a:rPr lang="hr-HR" sz="2000" dirty="0">
                <a:solidFill>
                  <a:srgbClr val="FF0000"/>
                </a:solidFill>
              </a:rPr>
              <a:t>Dokumentirane informacije " </a:t>
            </a:r>
            <a:r>
              <a:rPr lang="hr-HR" sz="2000" dirty="0">
                <a:solidFill>
                  <a:schemeClr val="tx1"/>
                </a:solidFill>
              </a:rPr>
              <a:t>umjesto "dokumenti " i "zapisi"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FF0000"/>
                </a:solidFill>
              </a:rPr>
              <a:t>"</a:t>
            </a:r>
            <a:r>
              <a:rPr lang="hr-HR" sz="2000" dirty="0">
                <a:solidFill>
                  <a:srgbClr val="FF0000"/>
                </a:solidFill>
              </a:rPr>
              <a:t>Priručnik kvalitete"</a:t>
            </a:r>
            <a:r>
              <a:rPr lang="hr-HR" sz="2000" dirty="0">
                <a:solidFill>
                  <a:schemeClr val="tx1"/>
                </a:solidFill>
              </a:rPr>
              <a:t> nije zahtjev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FF0000"/>
                </a:solidFill>
              </a:rPr>
              <a:t>Procesni </a:t>
            </a:r>
            <a:r>
              <a:rPr lang="hr-HR" sz="2000" dirty="0">
                <a:solidFill>
                  <a:srgbClr val="FF0000"/>
                </a:solidFill>
              </a:rPr>
              <a:t>pristup zahtjeva više propisa uključujući ulaze i izlaze procesa te mjerenja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"</a:t>
            </a:r>
            <a:r>
              <a:rPr lang="hr-HR" sz="2000" dirty="0">
                <a:solidFill>
                  <a:srgbClr val="FF0000"/>
                </a:solidFill>
              </a:rPr>
              <a:t>Kontekst Organizacije" </a:t>
            </a:r>
            <a:r>
              <a:rPr lang="hr-HR" sz="2000" dirty="0">
                <a:solidFill>
                  <a:schemeClr val="tx1"/>
                </a:solidFill>
              </a:rPr>
              <a:t>je dodan, a podrazumijeva širi pristup dizajnu SUK-a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FF0000"/>
                </a:solidFill>
              </a:rPr>
              <a:t>„</a:t>
            </a:r>
            <a:r>
              <a:rPr lang="hr-HR" sz="2000" dirty="0">
                <a:solidFill>
                  <a:srgbClr val="FF0000"/>
                </a:solidFill>
              </a:rPr>
              <a:t>Predstavnik za kvalitetu" </a:t>
            </a:r>
            <a:r>
              <a:rPr lang="hr-HR" sz="2000" dirty="0">
                <a:solidFill>
                  <a:schemeClr val="tx1"/>
                </a:solidFill>
              </a:rPr>
              <a:t>nije više zahtjev, ali se mora identificirati osoba(e) za upravljanje SUK-om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FF0000"/>
                </a:solidFill>
              </a:rPr>
              <a:t>Ciljevi </a:t>
            </a:r>
            <a:r>
              <a:rPr lang="hr-HR" sz="2000" dirty="0">
                <a:solidFill>
                  <a:srgbClr val="FF0000"/>
                </a:solidFill>
              </a:rPr>
              <a:t>kvalitete </a:t>
            </a:r>
            <a:r>
              <a:rPr lang="hr-HR" sz="2000" dirty="0">
                <a:solidFill>
                  <a:schemeClr val="tx1"/>
                </a:solidFill>
              </a:rPr>
              <a:t>moraju biti precizni i uključuju tko, što, gdje, i kako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FF0000"/>
                </a:solidFill>
              </a:rPr>
              <a:t>"</a:t>
            </a:r>
            <a:r>
              <a:rPr lang="hr-HR" sz="2000" dirty="0">
                <a:solidFill>
                  <a:srgbClr val="FF0000"/>
                </a:solidFill>
              </a:rPr>
              <a:t>Planiranje promjena" </a:t>
            </a:r>
            <a:r>
              <a:rPr lang="hr-HR" sz="2000" dirty="0">
                <a:solidFill>
                  <a:schemeClr val="tx1"/>
                </a:solidFill>
              </a:rPr>
              <a:t>je zahtjev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FF0000"/>
                </a:solidFill>
              </a:rPr>
              <a:t>"</a:t>
            </a:r>
            <a:r>
              <a:rPr lang="hr-HR" sz="2000" dirty="0">
                <a:solidFill>
                  <a:srgbClr val="FF0000"/>
                </a:solidFill>
              </a:rPr>
              <a:t>Upravljanje znanjem"</a:t>
            </a:r>
            <a:r>
              <a:rPr lang="hr-HR" sz="2000" dirty="0">
                <a:solidFill>
                  <a:schemeClr val="tx1"/>
                </a:solidFill>
              </a:rPr>
              <a:t> je zahtjev 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SUK </a:t>
            </a:r>
            <a:r>
              <a:rPr lang="hr-HR" sz="2000" dirty="0">
                <a:solidFill>
                  <a:schemeClr val="tx1"/>
                </a:solidFill>
              </a:rPr>
              <a:t>se seli u opće </a:t>
            </a:r>
            <a:r>
              <a:rPr lang="hr-HR" sz="2000" dirty="0">
                <a:solidFill>
                  <a:srgbClr val="FF0000"/>
                </a:solidFill>
              </a:rPr>
              <a:t>sustave </a:t>
            </a:r>
            <a:r>
              <a:rPr lang="hr-HR" sz="2000" dirty="0" smtClean="0">
                <a:solidFill>
                  <a:srgbClr val="FF0000"/>
                </a:solidFill>
              </a:rPr>
              <a:t>upravljanja (menadžment)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Organizacija i poslovanje </a:t>
            </a:r>
            <a:r>
              <a:rPr lang="hr-HR" sz="2000" dirty="0">
                <a:solidFill>
                  <a:schemeClr val="tx1"/>
                </a:solidFill>
              </a:rPr>
              <a:t>se temelji na </a:t>
            </a:r>
            <a:r>
              <a:rPr lang="hr-HR" sz="2000" dirty="0" smtClean="0">
                <a:solidFill>
                  <a:srgbClr val="FF0000"/>
                </a:solidFill>
              </a:rPr>
              <a:t>upravljanju procesima (menadžment)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Manje </a:t>
            </a:r>
            <a:r>
              <a:rPr lang="hr-HR" sz="2000" dirty="0">
                <a:solidFill>
                  <a:schemeClr val="tx1"/>
                </a:solidFill>
              </a:rPr>
              <a:t>dokumentacije ali više i evidentiranih </a:t>
            </a:r>
            <a:r>
              <a:rPr lang="hr-HR" sz="2000" dirty="0" smtClean="0">
                <a:solidFill>
                  <a:schemeClr val="tx1"/>
                </a:solidFill>
              </a:rPr>
              <a:t>dokaza </a:t>
            </a:r>
            <a:r>
              <a:rPr lang="hr-HR" sz="2000" dirty="0" smtClean="0">
                <a:solidFill>
                  <a:srgbClr val="FF0000"/>
                </a:solidFill>
              </a:rPr>
              <a:t>(dokumentirana informacija)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69088" y="723900"/>
            <a:ext cx="10970871" cy="4571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PROMJENE REVIZIJOM 2015.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7</a:t>
            </a:fld>
            <a:endParaRPr lang="hr-HR"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56107"/>
              </p:ext>
            </p:extLst>
          </p:nvPr>
        </p:nvGraphicFramePr>
        <p:xfrm>
          <a:off x="784228" y="357709"/>
          <a:ext cx="10721970" cy="57601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60985"/>
                <a:gridCol w="5360985"/>
              </a:tblGrid>
              <a:tr h="68400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b="0" dirty="0" smtClean="0">
                          <a:solidFill>
                            <a:schemeClr val="bg1"/>
                          </a:solidFill>
                        </a:rPr>
                        <a:t>TERMINOLOŠKE RAZLIČITOSTI</a:t>
                      </a:r>
                      <a:endParaRPr lang="hr-HR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ISO 9001:2008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ISO 9001:2015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Proizvodi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Proizvodi i usluge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Dokumentacija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Dokumentirane informacije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Zapisi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hr-HR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Radno okruženje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Radno okruženje procesa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Kupljeni proizvodi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Vanjski nabavljeni proizvodi i usluge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Dobavljači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Vanjski dobavljači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Preventivne akcije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-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Isključenja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-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Predstavnik uprave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-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8</a:t>
            </a:fld>
            <a:endParaRPr lang="hr-HR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03951"/>
              </p:ext>
            </p:extLst>
          </p:nvPr>
        </p:nvGraphicFramePr>
        <p:xfrm>
          <a:off x="781050" y="662509"/>
          <a:ext cx="10725148" cy="5260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64163"/>
                <a:gridCol w="5360985"/>
              </a:tblGrid>
              <a:tr h="68400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b="0" dirty="0" smtClean="0">
                          <a:solidFill>
                            <a:schemeClr val="bg1"/>
                          </a:solidFill>
                        </a:rPr>
                        <a:t>TEMELJNA</a:t>
                      </a:r>
                      <a:r>
                        <a:rPr lang="hr-HR" sz="2800" b="0" baseline="0" dirty="0" smtClean="0">
                          <a:solidFill>
                            <a:schemeClr val="bg1"/>
                          </a:solidFill>
                        </a:rPr>
                        <a:t> NAČELA</a:t>
                      </a:r>
                      <a:endParaRPr lang="hr-HR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ISO 9001:2008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ISO 9001:2015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Usmjerenost na kupca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Usmjerenost na kupca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Vodstvo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Vodstvo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Uključivanje ljudi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Uključivanje ljudi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Procesni pristup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Procesni pristup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Sustavni pristup upravljanju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Stalno poboljšanje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Poboljšanje</a:t>
                      </a:r>
                      <a:endParaRPr lang="hr-HR" sz="2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Odlučivanje na temelju činjenica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Odlučivanje</a:t>
                      </a:r>
                      <a:r>
                        <a:rPr lang="hr-HR" sz="2400" baseline="0" dirty="0" smtClean="0"/>
                        <a:t> utemeljeno na dokazima</a:t>
                      </a:r>
                      <a:endParaRPr lang="hr-HR" sz="2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Uzajamno korisni odnosu s dobavljačima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Upravljanje</a:t>
                      </a:r>
                      <a:r>
                        <a:rPr lang="hr-HR" sz="2400" baseline="0" dirty="0" smtClean="0"/>
                        <a:t> odnosima</a:t>
                      </a:r>
                      <a:endParaRPr lang="hr-HR" sz="2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84230" y="6550221"/>
            <a:ext cx="197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 FORUM CROATICUM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572951" y="6550222"/>
            <a:ext cx="14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ISO/TS 9002:2016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Slikovni rezultat za hgk iso forum croatic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01"/>
            <a:ext cx="522788" cy="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763929" y="6377651"/>
            <a:ext cx="107760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6485-9E35-477B-8623-51F8C68B48E7}" type="slidenum">
              <a:rPr lang="hr-HR" smtClean="0"/>
              <a:t>9</a:t>
            </a:fld>
            <a:endParaRPr lang="hr-HR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43082"/>
              </p:ext>
            </p:extLst>
          </p:nvPr>
        </p:nvGraphicFramePr>
        <p:xfrm>
          <a:off x="784228" y="205309"/>
          <a:ext cx="10721970" cy="600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5022"/>
                <a:gridCol w="5029200"/>
                <a:gridCol w="4857748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hr-HR" sz="2800" b="0" dirty="0" smtClean="0">
                          <a:solidFill>
                            <a:schemeClr val="bg1"/>
                          </a:solidFill>
                        </a:rPr>
                        <a:t>STRUKTURNE RAZLIČITOSTI</a:t>
                      </a:r>
                      <a:endParaRPr lang="hr-HR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ISO 9001:2008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i="1" dirty="0" smtClean="0">
                          <a:solidFill>
                            <a:schemeClr val="bg1"/>
                          </a:solidFill>
                        </a:rPr>
                        <a:t>ISO 9001:2015</a:t>
                      </a:r>
                      <a:endParaRPr lang="hr-HR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0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Uvod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Uvod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Područje primjene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Područje primjene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Upućivanje na druge norme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Upućivanje na druge norme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3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Nazivi</a:t>
                      </a:r>
                      <a:r>
                        <a:rPr lang="hr-HR" sz="2400" baseline="0" dirty="0" smtClean="0"/>
                        <a:t> i definicije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Nazivi</a:t>
                      </a:r>
                      <a:r>
                        <a:rPr lang="hr-HR" sz="2400" baseline="0" dirty="0" smtClean="0"/>
                        <a:t> i definicije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4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Sustav upravljanja kvalitetom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Kontekst organizacije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Odgovornost</a:t>
                      </a:r>
                      <a:r>
                        <a:rPr lang="hr-HR" sz="2400" baseline="0" dirty="0" smtClean="0"/>
                        <a:t> uprave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Vodstvo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6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Upravljanje</a:t>
                      </a:r>
                      <a:r>
                        <a:rPr lang="hr-HR" sz="2400" baseline="0" dirty="0" smtClean="0"/>
                        <a:t> resursima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Planiranje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7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Realizacija proizvoda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Podrška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8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Mjerenje, analiza,</a:t>
                      </a:r>
                      <a:r>
                        <a:rPr lang="hr-HR" sz="2400" baseline="0" dirty="0" smtClean="0"/>
                        <a:t> poboljšanje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Radni</a:t>
                      </a:r>
                      <a:r>
                        <a:rPr lang="hr-HR" sz="2400" baseline="0" dirty="0" smtClean="0"/>
                        <a:t> proces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9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Vrednovanje mjerljivih rezultata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10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400" dirty="0" smtClean="0"/>
                        <a:t>Poboljšavanje</a:t>
                      </a:r>
                      <a:endParaRPr lang="hr-HR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9226313" y="6550223"/>
            <a:ext cx="231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bg1">
                    <a:lumMod val="65000"/>
                  </a:schemeClr>
                </a:solidFill>
              </a:rPr>
              <a:t>Izv.prof.dr.sc. Krešimir Buntak</a:t>
            </a:r>
            <a:endParaRPr lang="hr-HR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17703</TotalTime>
  <Words>2842</Words>
  <Application>Microsoft Office PowerPoint</Application>
  <PresentationFormat>Široki zaslon</PresentationFormat>
  <Paragraphs>622</Paragraphs>
  <Slides>33</Slides>
  <Notes>32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Krešimir Buntak</dc:creator>
  <cp:lastModifiedBy>Krešimir Buntak</cp:lastModifiedBy>
  <cp:revision>85</cp:revision>
  <cp:lastPrinted>2016-03-23T15:25:09Z</cp:lastPrinted>
  <dcterms:created xsi:type="dcterms:W3CDTF">2016-03-14T08:00:16Z</dcterms:created>
  <dcterms:modified xsi:type="dcterms:W3CDTF">2018-02-17T21:22:38Z</dcterms:modified>
</cp:coreProperties>
</file>