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58" r:id="rId3"/>
  </p:sldMasterIdLst>
  <p:notesMasterIdLst>
    <p:notesMasterId r:id="rId37"/>
  </p:notesMasterIdLst>
  <p:sldIdLst>
    <p:sldId id="256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3" minVer="12.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96E04E-1E46-4AF7-A16A-DDC9FDB66DC3}" type="doc">
      <dgm:prSet loTypeId="urn:microsoft.com/office/officeart/2005/8/layout/process4#1" loCatId="process" qsTypeId="urn:microsoft.com/office/officeart/2005/8/quickstyle/3d3" qsCatId="3D" csTypeId="urn:microsoft.com/office/officeart/2005/8/colors/accent1_2#1" csCatId="accent1" phldr="1"/>
      <dgm:spPr/>
      <dgm:t>
        <a:bodyPr/>
        <a:lstStyle/>
        <a:p>
          <a:endParaRPr lang="hr-HR"/>
        </a:p>
      </dgm:t>
    </dgm:pt>
    <dgm:pt modelId="{3067D422-6457-44E1-A642-F660805CB472}">
      <dgm:prSet custT="1"/>
      <dgm:spPr/>
      <dgm:t>
        <a:bodyPr/>
        <a:lstStyle/>
        <a:p>
          <a:r>
            <a:rPr lang="hr-HR" sz="2000" dirty="0" smtClean="0"/>
            <a:t>Osnivanje Agencije i osnovna misija i cilj Agencije</a:t>
          </a:r>
          <a:endParaRPr lang="hr-HR" sz="2000" dirty="0"/>
        </a:p>
      </dgm:t>
    </dgm:pt>
    <dgm:pt modelId="{28582786-BD85-499E-B8BE-240A7743D695}" type="parTrans" cxnId="{918B8BA9-2AA9-49EA-B347-D9C5DB2DF706}">
      <dgm:prSet/>
      <dgm:spPr/>
      <dgm:t>
        <a:bodyPr/>
        <a:lstStyle/>
        <a:p>
          <a:endParaRPr lang="hr-HR"/>
        </a:p>
      </dgm:t>
    </dgm:pt>
    <dgm:pt modelId="{DCEB284F-E2B6-4109-A942-D0D95D911D3B}" type="sibTrans" cxnId="{918B8BA9-2AA9-49EA-B347-D9C5DB2DF706}">
      <dgm:prSet/>
      <dgm:spPr/>
      <dgm:t>
        <a:bodyPr/>
        <a:lstStyle/>
        <a:p>
          <a:endParaRPr lang="hr-HR"/>
        </a:p>
      </dgm:t>
    </dgm:pt>
    <dgm:pt modelId="{9259B59C-792E-4CA8-B1E0-B33DC9080563}">
      <dgm:prSet custT="1"/>
      <dgm:spPr/>
      <dgm:t>
        <a:bodyPr/>
        <a:lstStyle/>
        <a:p>
          <a:r>
            <a:rPr lang="hr-HR" sz="2000" dirty="0" smtClean="0"/>
            <a:t>Zakonski okvir koji regulira poslovanje Agencije</a:t>
          </a:r>
          <a:endParaRPr lang="hr-HR" sz="2000" dirty="0"/>
        </a:p>
      </dgm:t>
    </dgm:pt>
    <dgm:pt modelId="{B7EE836B-70A5-4E4D-B223-C0F615076680}" type="parTrans" cxnId="{442BF8F6-F4E2-47AC-B6FA-232A2508B9E5}">
      <dgm:prSet/>
      <dgm:spPr/>
      <dgm:t>
        <a:bodyPr/>
        <a:lstStyle/>
        <a:p>
          <a:endParaRPr lang="hr-HR"/>
        </a:p>
      </dgm:t>
    </dgm:pt>
    <dgm:pt modelId="{516C6B61-1B13-45EF-B7EA-93C81A210711}" type="sibTrans" cxnId="{442BF8F6-F4E2-47AC-B6FA-232A2508B9E5}">
      <dgm:prSet/>
      <dgm:spPr/>
      <dgm:t>
        <a:bodyPr/>
        <a:lstStyle/>
        <a:p>
          <a:endParaRPr lang="hr-HR"/>
        </a:p>
      </dgm:t>
    </dgm:pt>
    <dgm:pt modelId="{95D8AF2A-AF24-415A-80F9-34462F2D060E}">
      <dgm:prSet custT="1"/>
      <dgm:spPr/>
      <dgm:t>
        <a:bodyPr/>
        <a:lstStyle/>
        <a:p>
          <a:r>
            <a:rPr lang="hr-HR" sz="2000" dirty="0" smtClean="0"/>
            <a:t>Osnovni statistički pokazatelji</a:t>
          </a:r>
          <a:endParaRPr lang="hr-HR" sz="2000" dirty="0"/>
        </a:p>
      </dgm:t>
    </dgm:pt>
    <dgm:pt modelId="{0AD112B1-4B5F-4506-B557-0FBA54470530}" type="parTrans" cxnId="{7E6EF184-3B0B-400A-836A-4D193C102D4F}">
      <dgm:prSet/>
      <dgm:spPr/>
      <dgm:t>
        <a:bodyPr/>
        <a:lstStyle/>
        <a:p>
          <a:endParaRPr lang="hr-HR"/>
        </a:p>
      </dgm:t>
    </dgm:pt>
    <dgm:pt modelId="{8171CE03-E82E-4F6A-87C8-B74FB0C9A468}" type="sibTrans" cxnId="{7E6EF184-3B0B-400A-836A-4D193C102D4F}">
      <dgm:prSet/>
      <dgm:spPr/>
      <dgm:t>
        <a:bodyPr/>
        <a:lstStyle/>
        <a:p>
          <a:endParaRPr lang="hr-HR"/>
        </a:p>
      </dgm:t>
    </dgm:pt>
    <dgm:pt modelId="{D834E3BD-03E5-4C32-A08E-7D8D64961ED4}">
      <dgm:prSet custT="1"/>
      <dgm:spPr/>
      <dgm:t>
        <a:bodyPr/>
        <a:lstStyle/>
        <a:p>
          <a:r>
            <a:rPr lang="hr-HR" sz="2000" dirty="0" smtClean="0"/>
            <a:t>Procedure podnošenja zahtjeva i regulirana prava:</a:t>
          </a:r>
          <a:endParaRPr lang="hr-HR" sz="2000" dirty="0"/>
        </a:p>
      </dgm:t>
    </dgm:pt>
    <dgm:pt modelId="{D169A77C-BC45-4220-BD4B-AD99CAD75CBB}" type="parTrans" cxnId="{C0946C15-E5ED-4C4E-B68B-F70217848D10}">
      <dgm:prSet/>
      <dgm:spPr/>
      <dgm:t>
        <a:bodyPr/>
        <a:lstStyle/>
        <a:p>
          <a:endParaRPr lang="hr-HR"/>
        </a:p>
      </dgm:t>
    </dgm:pt>
    <dgm:pt modelId="{CA6F3C55-FB74-4C93-BD7F-CD921D70F810}" type="sibTrans" cxnId="{C0946C15-E5ED-4C4E-B68B-F70217848D10}">
      <dgm:prSet/>
      <dgm:spPr/>
      <dgm:t>
        <a:bodyPr/>
        <a:lstStyle/>
        <a:p>
          <a:endParaRPr lang="hr-HR"/>
        </a:p>
      </dgm:t>
    </dgm:pt>
    <dgm:pt modelId="{E1EA7611-AAE0-49D9-9DAA-FA4C0188E5BE}">
      <dgm:prSet custT="1"/>
      <dgm:spPr/>
      <dgm:t>
        <a:bodyPr/>
        <a:lstStyle/>
        <a:p>
          <a:r>
            <a:rPr lang="hr-HR" sz="2000" dirty="0" smtClean="0"/>
            <a:t>U slučaju stečaja poslodavca</a:t>
          </a:r>
          <a:endParaRPr lang="hr-HR" sz="2000" dirty="0"/>
        </a:p>
      </dgm:t>
    </dgm:pt>
    <dgm:pt modelId="{E1DB6504-3E79-4922-92CE-2FA20B4E4275}" type="parTrans" cxnId="{552DC97B-5411-4687-A439-323B72036B0F}">
      <dgm:prSet/>
      <dgm:spPr/>
      <dgm:t>
        <a:bodyPr/>
        <a:lstStyle/>
        <a:p>
          <a:endParaRPr lang="hr-HR"/>
        </a:p>
      </dgm:t>
    </dgm:pt>
    <dgm:pt modelId="{645DB97A-251A-4E6B-AFDC-317885CCC3E7}" type="sibTrans" cxnId="{552DC97B-5411-4687-A439-323B72036B0F}">
      <dgm:prSet/>
      <dgm:spPr/>
      <dgm:t>
        <a:bodyPr/>
        <a:lstStyle/>
        <a:p>
          <a:endParaRPr lang="hr-HR"/>
        </a:p>
      </dgm:t>
    </dgm:pt>
    <dgm:pt modelId="{4374110F-C90A-40DD-8C57-B996DF2BB7DF}">
      <dgm:prSet custT="1"/>
      <dgm:spPr/>
      <dgm:t>
        <a:bodyPr/>
        <a:lstStyle/>
        <a:p>
          <a:r>
            <a:rPr lang="hr-HR" sz="2000" dirty="0" smtClean="0"/>
            <a:t>U slučaju blokade računa poslodavca</a:t>
          </a:r>
          <a:endParaRPr lang="hr-HR" sz="2000" dirty="0"/>
        </a:p>
      </dgm:t>
    </dgm:pt>
    <dgm:pt modelId="{69241836-7A9F-447F-AF2B-5E1E37183B7E}" type="parTrans" cxnId="{5869B041-3DAA-45FF-97CA-DAE755DFF05C}">
      <dgm:prSet/>
      <dgm:spPr/>
      <dgm:t>
        <a:bodyPr/>
        <a:lstStyle/>
        <a:p>
          <a:endParaRPr lang="hr-HR"/>
        </a:p>
      </dgm:t>
    </dgm:pt>
    <dgm:pt modelId="{BF00BA61-0DBE-4982-BCE3-C38C96172572}" type="sibTrans" cxnId="{5869B041-3DAA-45FF-97CA-DAE755DFF05C}">
      <dgm:prSet/>
      <dgm:spPr/>
      <dgm:t>
        <a:bodyPr/>
        <a:lstStyle/>
        <a:p>
          <a:endParaRPr lang="hr-HR"/>
        </a:p>
      </dgm:t>
    </dgm:pt>
    <dgm:pt modelId="{B584ECE4-4867-44CB-842A-B428F6088612}">
      <dgm:prSet custT="1"/>
      <dgm:spPr/>
      <dgm:t>
        <a:bodyPr/>
        <a:lstStyle/>
        <a:p>
          <a:r>
            <a:rPr lang="hr-HR" sz="2000" dirty="0" smtClean="0"/>
            <a:t>Pitanja i odgovori</a:t>
          </a:r>
          <a:endParaRPr lang="hr-HR" sz="2000" dirty="0"/>
        </a:p>
      </dgm:t>
    </dgm:pt>
    <dgm:pt modelId="{DC8DA577-BC03-40EF-865A-92DA3B39264C}" type="parTrans" cxnId="{F8E00ED7-20C2-4B54-A5FB-46F38C9E6F45}">
      <dgm:prSet/>
      <dgm:spPr/>
      <dgm:t>
        <a:bodyPr/>
        <a:lstStyle/>
        <a:p>
          <a:endParaRPr lang="hr-HR"/>
        </a:p>
      </dgm:t>
    </dgm:pt>
    <dgm:pt modelId="{DD167192-EE2C-423F-9035-1DA0DB2BB3A2}" type="sibTrans" cxnId="{F8E00ED7-20C2-4B54-A5FB-46F38C9E6F45}">
      <dgm:prSet/>
      <dgm:spPr/>
      <dgm:t>
        <a:bodyPr/>
        <a:lstStyle/>
        <a:p>
          <a:endParaRPr lang="hr-HR"/>
        </a:p>
      </dgm:t>
    </dgm:pt>
    <dgm:pt modelId="{6095CD52-EFD9-42D4-AF38-91DFE56A438C}" type="pres">
      <dgm:prSet presAssocID="{8096E04E-1E46-4AF7-A16A-DDC9FDB66D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92CA8CE-89E9-415F-8404-AC96B0D3AE32}" type="pres">
      <dgm:prSet presAssocID="{B584ECE4-4867-44CB-842A-B428F6088612}" presName="boxAndChildren" presStyleCnt="0"/>
      <dgm:spPr/>
      <dgm:t>
        <a:bodyPr/>
        <a:lstStyle/>
        <a:p>
          <a:endParaRPr lang="hr-HR"/>
        </a:p>
      </dgm:t>
    </dgm:pt>
    <dgm:pt modelId="{55E485AA-D674-438A-B9A4-588C62C5AB6C}" type="pres">
      <dgm:prSet presAssocID="{B584ECE4-4867-44CB-842A-B428F6088612}" presName="parentTextBox" presStyleLbl="node1" presStyleIdx="0" presStyleCnt="5"/>
      <dgm:spPr/>
      <dgm:t>
        <a:bodyPr/>
        <a:lstStyle/>
        <a:p>
          <a:endParaRPr lang="hr-HR"/>
        </a:p>
      </dgm:t>
    </dgm:pt>
    <dgm:pt modelId="{959C175E-9A62-41DC-A554-13D7524A6425}" type="pres">
      <dgm:prSet presAssocID="{CA6F3C55-FB74-4C93-BD7F-CD921D70F810}" presName="sp" presStyleCnt="0"/>
      <dgm:spPr/>
      <dgm:t>
        <a:bodyPr/>
        <a:lstStyle/>
        <a:p>
          <a:endParaRPr lang="hr-HR"/>
        </a:p>
      </dgm:t>
    </dgm:pt>
    <dgm:pt modelId="{1D454789-F2B3-4E00-A7F2-8057F621DF0A}" type="pres">
      <dgm:prSet presAssocID="{D834E3BD-03E5-4C32-A08E-7D8D64961ED4}" presName="arrowAndChildren" presStyleCnt="0"/>
      <dgm:spPr/>
      <dgm:t>
        <a:bodyPr/>
        <a:lstStyle/>
        <a:p>
          <a:endParaRPr lang="hr-HR"/>
        </a:p>
      </dgm:t>
    </dgm:pt>
    <dgm:pt modelId="{4EFB2A00-AA8B-47AE-8DFE-2C3F2232C278}" type="pres">
      <dgm:prSet presAssocID="{D834E3BD-03E5-4C32-A08E-7D8D64961ED4}" presName="parentTextArrow" presStyleLbl="node1" presStyleIdx="0" presStyleCnt="5"/>
      <dgm:spPr/>
      <dgm:t>
        <a:bodyPr/>
        <a:lstStyle/>
        <a:p>
          <a:endParaRPr lang="hr-HR"/>
        </a:p>
      </dgm:t>
    </dgm:pt>
    <dgm:pt modelId="{C976CCE2-C247-4763-818D-9CCF4948A382}" type="pres">
      <dgm:prSet presAssocID="{D834E3BD-03E5-4C32-A08E-7D8D64961ED4}" presName="arrow" presStyleLbl="node1" presStyleIdx="1" presStyleCnt="5"/>
      <dgm:spPr/>
      <dgm:t>
        <a:bodyPr/>
        <a:lstStyle/>
        <a:p>
          <a:endParaRPr lang="hr-HR"/>
        </a:p>
      </dgm:t>
    </dgm:pt>
    <dgm:pt modelId="{D0432115-A65A-4D6F-B4D1-2C24737F9B79}" type="pres">
      <dgm:prSet presAssocID="{D834E3BD-03E5-4C32-A08E-7D8D64961ED4}" presName="descendantArrow" presStyleCnt="0"/>
      <dgm:spPr/>
      <dgm:t>
        <a:bodyPr/>
        <a:lstStyle/>
        <a:p>
          <a:endParaRPr lang="hr-HR"/>
        </a:p>
      </dgm:t>
    </dgm:pt>
    <dgm:pt modelId="{32C444BC-4C81-4E9E-BA0D-33A5436C432E}" type="pres">
      <dgm:prSet presAssocID="{E1EA7611-AAE0-49D9-9DAA-FA4C0188E5BE}" presName="childTextArrow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D80E598-25A9-4F63-9439-01C9BB3B9BD8}" type="pres">
      <dgm:prSet presAssocID="{4374110F-C90A-40DD-8C57-B996DF2BB7DF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BEA3E0-A57D-437D-9569-D668EA82B4A0}" type="pres">
      <dgm:prSet presAssocID="{8171CE03-E82E-4F6A-87C8-B74FB0C9A468}" presName="sp" presStyleCnt="0"/>
      <dgm:spPr/>
      <dgm:t>
        <a:bodyPr/>
        <a:lstStyle/>
        <a:p>
          <a:endParaRPr lang="hr-HR"/>
        </a:p>
      </dgm:t>
    </dgm:pt>
    <dgm:pt modelId="{96B9B0FF-9DC2-4C6A-BAC6-324653AE4712}" type="pres">
      <dgm:prSet presAssocID="{95D8AF2A-AF24-415A-80F9-34462F2D060E}" presName="arrowAndChildren" presStyleCnt="0"/>
      <dgm:spPr/>
      <dgm:t>
        <a:bodyPr/>
        <a:lstStyle/>
        <a:p>
          <a:endParaRPr lang="hr-HR"/>
        </a:p>
      </dgm:t>
    </dgm:pt>
    <dgm:pt modelId="{D9459C83-93CA-4ACA-8B77-029242E791FF}" type="pres">
      <dgm:prSet presAssocID="{95D8AF2A-AF24-415A-80F9-34462F2D060E}" presName="parentTextArrow" presStyleLbl="node1" presStyleIdx="2" presStyleCnt="5"/>
      <dgm:spPr/>
      <dgm:t>
        <a:bodyPr/>
        <a:lstStyle/>
        <a:p>
          <a:endParaRPr lang="fr-FR"/>
        </a:p>
      </dgm:t>
    </dgm:pt>
    <dgm:pt modelId="{3AF15CA9-6CC3-45BC-9327-F873E2F2E570}" type="pres">
      <dgm:prSet presAssocID="{516C6B61-1B13-45EF-B7EA-93C81A210711}" presName="sp" presStyleCnt="0"/>
      <dgm:spPr/>
      <dgm:t>
        <a:bodyPr/>
        <a:lstStyle/>
        <a:p>
          <a:endParaRPr lang="hr-HR"/>
        </a:p>
      </dgm:t>
    </dgm:pt>
    <dgm:pt modelId="{08BAF4CF-E9EB-46F5-918C-2079BA2170F7}" type="pres">
      <dgm:prSet presAssocID="{9259B59C-792E-4CA8-B1E0-B33DC9080563}" presName="arrowAndChildren" presStyleCnt="0"/>
      <dgm:spPr/>
      <dgm:t>
        <a:bodyPr/>
        <a:lstStyle/>
        <a:p>
          <a:endParaRPr lang="hr-HR"/>
        </a:p>
      </dgm:t>
    </dgm:pt>
    <dgm:pt modelId="{C5584186-AECA-48DF-B0DC-7CDF9F546B41}" type="pres">
      <dgm:prSet presAssocID="{9259B59C-792E-4CA8-B1E0-B33DC9080563}" presName="parentTextArrow" presStyleLbl="node1" presStyleIdx="3" presStyleCnt="5"/>
      <dgm:spPr/>
      <dgm:t>
        <a:bodyPr/>
        <a:lstStyle/>
        <a:p>
          <a:endParaRPr lang="fr-FR"/>
        </a:p>
      </dgm:t>
    </dgm:pt>
    <dgm:pt modelId="{7BA1F00E-2462-4645-8B42-9E20A5363F7C}" type="pres">
      <dgm:prSet presAssocID="{DCEB284F-E2B6-4109-A942-D0D95D911D3B}" presName="sp" presStyleCnt="0"/>
      <dgm:spPr/>
      <dgm:t>
        <a:bodyPr/>
        <a:lstStyle/>
        <a:p>
          <a:endParaRPr lang="hr-HR"/>
        </a:p>
      </dgm:t>
    </dgm:pt>
    <dgm:pt modelId="{4D5BBCEA-46D6-4E56-A514-323D7F8B4091}" type="pres">
      <dgm:prSet presAssocID="{3067D422-6457-44E1-A642-F660805CB472}" presName="arrowAndChildren" presStyleCnt="0"/>
      <dgm:spPr/>
      <dgm:t>
        <a:bodyPr/>
        <a:lstStyle/>
        <a:p>
          <a:endParaRPr lang="hr-HR"/>
        </a:p>
      </dgm:t>
    </dgm:pt>
    <dgm:pt modelId="{7EE725D8-20E2-4A22-95B6-D24E228F672F}" type="pres">
      <dgm:prSet presAssocID="{3067D422-6457-44E1-A642-F660805CB472}" presName="parentTextArrow" presStyleLbl="node1" presStyleIdx="4" presStyleCnt="5"/>
      <dgm:spPr/>
      <dgm:t>
        <a:bodyPr/>
        <a:lstStyle/>
        <a:p>
          <a:endParaRPr lang="fr-FR"/>
        </a:p>
      </dgm:t>
    </dgm:pt>
  </dgm:ptLst>
  <dgm:cxnLst>
    <dgm:cxn modelId="{F8E00ED7-20C2-4B54-A5FB-46F38C9E6F45}" srcId="{8096E04E-1E46-4AF7-A16A-DDC9FDB66DC3}" destId="{B584ECE4-4867-44CB-842A-B428F6088612}" srcOrd="4" destOrd="0" parTransId="{DC8DA577-BC03-40EF-865A-92DA3B39264C}" sibTransId="{DD167192-EE2C-423F-9035-1DA0DB2BB3A2}"/>
    <dgm:cxn modelId="{2D82E684-3C47-4742-B976-E4BFB50F0AE7}" type="presOf" srcId="{4374110F-C90A-40DD-8C57-B996DF2BB7DF}" destId="{CD80E598-25A9-4F63-9439-01C9BB3B9BD8}" srcOrd="0" destOrd="0" presId="urn:microsoft.com/office/officeart/2005/8/layout/process4#1"/>
    <dgm:cxn modelId="{802CC636-05BB-4263-BC62-FB7FE2D300FB}" type="presOf" srcId="{B584ECE4-4867-44CB-842A-B428F6088612}" destId="{55E485AA-D674-438A-B9A4-588C62C5AB6C}" srcOrd="0" destOrd="0" presId="urn:microsoft.com/office/officeart/2005/8/layout/process4#1"/>
    <dgm:cxn modelId="{6AB69936-A387-44E8-80E6-E13FBCE4BAB6}" type="presOf" srcId="{D834E3BD-03E5-4C32-A08E-7D8D64961ED4}" destId="{4EFB2A00-AA8B-47AE-8DFE-2C3F2232C278}" srcOrd="0" destOrd="0" presId="urn:microsoft.com/office/officeart/2005/8/layout/process4#1"/>
    <dgm:cxn modelId="{918B8BA9-2AA9-49EA-B347-D9C5DB2DF706}" srcId="{8096E04E-1E46-4AF7-A16A-DDC9FDB66DC3}" destId="{3067D422-6457-44E1-A642-F660805CB472}" srcOrd="0" destOrd="0" parTransId="{28582786-BD85-499E-B8BE-240A7743D695}" sibTransId="{DCEB284F-E2B6-4109-A942-D0D95D911D3B}"/>
    <dgm:cxn modelId="{C620094A-3BB8-4BAF-9D4D-067B3A2A393F}" type="presOf" srcId="{9259B59C-792E-4CA8-B1E0-B33DC9080563}" destId="{C5584186-AECA-48DF-B0DC-7CDF9F546B41}" srcOrd="0" destOrd="0" presId="urn:microsoft.com/office/officeart/2005/8/layout/process4#1"/>
    <dgm:cxn modelId="{C0946C15-E5ED-4C4E-B68B-F70217848D10}" srcId="{8096E04E-1E46-4AF7-A16A-DDC9FDB66DC3}" destId="{D834E3BD-03E5-4C32-A08E-7D8D64961ED4}" srcOrd="3" destOrd="0" parTransId="{D169A77C-BC45-4220-BD4B-AD99CAD75CBB}" sibTransId="{CA6F3C55-FB74-4C93-BD7F-CD921D70F810}"/>
    <dgm:cxn modelId="{CEAE141A-B2D5-42AD-BDD5-3D9D4551AC47}" type="presOf" srcId="{3067D422-6457-44E1-A642-F660805CB472}" destId="{7EE725D8-20E2-4A22-95B6-D24E228F672F}" srcOrd="0" destOrd="0" presId="urn:microsoft.com/office/officeart/2005/8/layout/process4#1"/>
    <dgm:cxn modelId="{442BF8F6-F4E2-47AC-B6FA-232A2508B9E5}" srcId="{8096E04E-1E46-4AF7-A16A-DDC9FDB66DC3}" destId="{9259B59C-792E-4CA8-B1E0-B33DC9080563}" srcOrd="1" destOrd="0" parTransId="{B7EE836B-70A5-4E4D-B223-C0F615076680}" sibTransId="{516C6B61-1B13-45EF-B7EA-93C81A210711}"/>
    <dgm:cxn modelId="{EADB5E5A-C223-4DCA-8248-60CD79035006}" type="presOf" srcId="{95D8AF2A-AF24-415A-80F9-34462F2D060E}" destId="{D9459C83-93CA-4ACA-8B77-029242E791FF}" srcOrd="0" destOrd="0" presId="urn:microsoft.com/office/officeart/2005/8/layout/process4#1"/>
    <dgm:cxn modelId="{7E6EF184-3B0B-400A-836A-4D193C102D4F}" srcId="{8096E04E-1E46-4AF7-A16A-DDC9FDB66DC3}" destId="{95D8AF2A-AF24-415A-80F9-34462F2D060E}" srcOrd="2" destOrd="0" parTransId="{0AD112B1-4B5F-4506-B557-0FBA54470530}" sibTransId="{8171CE03-E82E-4F6A-87C8-B74FB0C9A468}"/>
    <dgm:cxn modelId="{5869B041-3DAA-45FF-97CA-DAE755DFF05C}" srcId="{D834E3BD-03E5-4C32-A08E-7D8D64961ED4}" destId="{4374110F-C90A-40DD-8C57-B996DF2BB7DF}" srcOrd="1" destOrd="0" parTransId="{69241836-7A9F-447F-AF2B-5E1E37183B7E}" sibTransId="{BF00BA61-0DBE-4982-BCE3-C38C96172572}"/>
    <dgm:cxn modelId="{837EE228-1CFE-4E83-849E-D091065B4677}" type="presOf" srcId="{8096E04E-1E46-4AF7-A16A-DDC9FDB66DC3}" destId="{6095CD52-EFD9-42D4-AF38-91DFE56A438C}" srcOrd="0" destOrd="0" presId="urn:microsoft.com/office/officeart/2005/8/layout/process4#1"/>
    <dgm:cxn modelId="{C6CA2BD2-E1B4-4892-8481-F7DC3FB8D36C}" type="presOf" srcId="{D834E3BD-03E5-4C32-A08E-7D8D64961ED4}" destId="{C976CCE2-C247-4763-818D-9CCF4948A382}" srcOrd="1" destOrd="0" presId="urn:microsoft.com/office/officeart/2005/8/layout/process4#1"/>
    <dgm:cxn modelId="{F084430F-7FCB-49E7-9EA1-D21C0679691D}" type="presOf" srcId="{E1EA7611-AAE0-49D9-9DAA-FA4C0188E5BE}" destId="{32C444BC-4C81-4E9E-BA0D-33A5436C432E}" srcOrd="0" destOrd="0" presId="urn:microsoft.com/office/officeart/2005/8/layout/process4#1"/>
    <dgm:cxn modelId="{552DC97B-5411-4687-A439-323B72036B0F}" srcId="{D834E3BD-03E5-4C32-A08E-7D8D64961ED4}" destId="{E1EA7611-AAE0-49D9-9DAA-FA4C0188E5BE}" srcOrd="0" destOrd="0" parTransId="{E1DB6504-3E79-4922-92CE-2FA20B4E4275}" sibTransId="{645DB97A-251A-4E6B-AFDC-317885CCC3E7}"/>
    <dgm:cxn modelId="{93138B35-C766-4D0A-9343-A02E9EF6A244}" type="presParOf" srcId="{6095CD52-EFD9-42D4-AF38-91DFE56A438C}" destId="{492CA8CE-89E9-415F-8404-AC96B0D3AE32}" srcOrd="0" destOrd="0" presId="urn:microsoft.com/office/officeart/2005/8/layout/process4#1"/>
    <dgm:cxn modelId="{EE8D21C9-8826-441A-80E0-849C8B3B7102}" type="presParOf" srcId="{492CA8CE-89E9-415F-8404-AC96B0D3AE32}" destId="{55E485AA-D674-438A-B9A4-588C62C5AB6C}" srcOrd="0" destOrd="0" presId="urn:microsoft.com/office/officeart/2005/8/layout/process4#1"/>
    <dgm:cxn modelId="{7250B932-F528-427E-BCBF-064AEE7FA602}" type="presParOf" srcId="{6095CD52-EFD9-42D4-AF38-91DFE56A438C}" destId="{959C175E-9A62-41DC-A554-13D7524A6425}" srcOrd="1" destOrd="0" presId="urn:microsoft.com/office/officeart/2005/8/layout/process4#1"/>
    <dgm:cxn modelId="{A3BF5ED4-4084-4DC3-811D-E8688D45CB32}" type="presParOf" srcId="{6095CD52-EFD9-42D4-AF38-91DFE56A438C}" destId="{1D454789-F2B3-4E00-A7F2-8057F621DF0A}" srcOrd="2" destOrd="0" presId="urn:microsoft.com/office/officeart/2005/8/layout/process4#1"/>
    <dgm:cxn modelId="{B813EA07-91BE-4093-80A8-E4EA2B66DE44}" type="presParOf" srcId="{1D454789-F2B3-4E00-A7F2-8057F621DF0A}" destId="{4EFB2A00-AA8B-47AE-8DFE-2C3F2232C278}" srcOrd="0" destOrd="0" presId="urn:microsoft.com/office/officeart/2005/8/layout/process4#1"/>
    <dgm:cxn modelId="{C7F21D12-CA28-473E-90A2-DD980ECF815E}" type="presParOf" srcId="{1D454789-F2B3-4E00-A7F2-8057F621DF0A}" destId="{C976CCE2-C247-4763-818D-9CCF4948A382}" srcOrd="1" destOrd="0" presId="urn:microsoft.com/office/officeart/2005/8/layout/process4#1"/>
    <dgm:cxn modelId="{93B85F3C-1E83-4C90-AFDE-AFE3290F9C27}" type="presParOf" srcId="{1D454789-F2B3-4E00-A7F2-8057F621DF0A}" destId="{D0432115-A65A-4D6F-B4D1-2C24737F9B79}" srcOrd="2" destOrd="0" presId="urn:microsoft.com/office/officeart/2005/8/layout/process4#1"/>
    <dgm:cxn modelId="{DEEA0E91-BD08-4BF8-9FFC-821AFABD6D24}" type="presParOf" srcId="{D0432115-A65A-4D6F-B4D1-2C24737F9B79}" destId="{32C444BC-4C81-4E9E-BA0D-33A5436C432E}" srcOrd="0" destOrd="0" presId="urn:microsoft.com/office/officeart/2005/8/layout/process4#1"/>
    <dgm:cxn modelId="{A5618A07-D7D7-4E60-896B-1E0107F140DA}" type="presParOf" srcId="{D0432115-A65A-4D6F-B4D1-2C24737F9B79}" destId="{CD80E598-25A9-4F63-9439-01C9BB3B9BD8}" srcOrd="1" destOrd="0" presId="urn:microsoft.com/office/officeart/2005/8/layout/process4#1"/>
    <dgm:cxn modelId="{DAD346BB-3AAC-4F5C-B9D5-C927D5B14D45}" type="presParOf" srcId="{6095CD52-EFD9-42D4-AF38-91DFE56A438C}" destId="{3EBEA3E0-A57D-437D-9569-D668EA82B4A0}" srcOrd="3" destOrd="0" presId="urn:microsoft.com/office/officeart/2005/8/layout/process4#1"/>
    <dgm:cxn modelId="{38A27CCA-50B4-4EDC-BE96-0BCD0C2DF708}" type="presParOf" srcId="{6095CD52-EFD9-42D4-AF38-91DFE56A438C}" destId="{96B9B0FF-9DC2-4C6A-BAC6-324653AE4712}" srcOrd="4" destOrd="0" presId="urn:microsoft.com/office/officeart/2005/8/layout/process4#1"/>
    <dgm:cxn modelId="{F041F92E-51C8-4505-88FD-2C52BF780A69}" type="presParOf" srcId="{96B9B0FF-9DC2-4C6A-BAC6-324653AE4712}" destId="{D9459C83-93CA-4ACA-8B77-029242E791FF}" srcOrd="0" destOrd="0" presId="urn:microsoft.com/office/officeart/2005/8/layout/process4#1"/>
    <dgm:cxn modelId="{B65B1E97-C0EA-4302-AF22-55A0691E98E1}" type="presParOf" srcId="{6095CD52-EFD9-42D4-AF38-91DFE56A438C}" destId="{3AF15CA9-6CC3-45BC-9327-F873E2F2E570}" srcOrd="5" destOrd="0" presId="urn:microsoft.com/office/officeart/2005/8/layout/process4#1"/>
    <dgm:cxn modelId="{5EEC1D21-A137-4CB1-916F-0EE9F35F13B7}" type="presParOf" srcId="{6095CD52-EFD9-42D4-AF38-91DFE56A438C}" destId="{08BAF4CF-E9EB-46F5-918C-2079BA2170F7}" srcOrd="6" destOrd="0" presId="urn:microsoft.com/office/officeart/2005/8/layout/process4#1"/>
    <dgm:cxn modelId="{EDDA5CD5-3B17-4630-AA8F-6EACED2645F9}" type="presParOf" srcId="{08BAF4CF-E9EB-46F5-918C-2079BA2170F7}" destId="{C5584186-AECA-48DF-B0DC-7CDF9F546B41}" srcOrd="0" destOrd="0" presId="urn:microsoft.com/office/officeart/2005/8/layout/process4#1"/>
    <dgm:cxn modelId="{3F1D6F25-992B-4097-BB43-B042F700290C}" type="presParOf" srcId="{6095CD52-EFD9-42D4-AF38-91DFE56A438C}" destId="{7BA1F00E-2462-4645-8B42-9E20A5363F7C}" srcOrd="7" destOrd="0" presId="urn:microsoft.com/office/officeart/2005/8/layout/process4#1"/>
    <dgm:cxn modelId="{3456FA27-D785-4E99-899E-FA31710FC856}" type="presParOf" srcId="{6095CD52-EFD9-42D4-AF38-91DFE56A438C}" destId="{4D5BBCEA-46D6-4E56-A514-323D7F8B4091}" srcOrd="8" destOrd="0" presId="urn:microsoft.com/office/officeart/2005/8/layout/process4#1"/>
    <dgm:cxn modelId="{76557E5B-44F2-4A54-92C4-B50C08168BD3}" type="presParOf" srcId="{4D5BBCEA-46D6-4E56-A514-323D7F8B4091}" destId="{7EE725D8-20E2-4A22-95B6-D24E228F672F}" srcOrd="0" destOrd="0" presId="urn:microsoft.com/office/officeart/2005/8/layout/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11E206-3F6C-4535-B4C2-1852A1175E7D}" type="doc">
      <dgm:prSet loTypeId="urn:microsoft.com/office/officeart/2005/8/layout/lProcess2#1" loCatId="list" qsTypeId="urn:microsoft.com/office/officeart/2005/8/quickstyle/simple1#12" qsCatId="simple" csTypeId="urn:microsoft.com/office/officeart/2005/8/colors/accent1_2#2" csCatId="accent1" phldr="1"/>
      <dgm:spPr/>
      <dgm:t>
        <a:bodyPr/>
        <a:lstStyle/>
        <a:p>
          <a:endParaRPr lang="hr-HR"/>
        </a:p>
      </dgm:t>
    </dgm:pt>
    <dgm:pt modelId="{96F225B3-2268-4CB1-9A6D-DD3D78235A90}">
      <dgm:prSet/>
      <dgm:spPr/>
      <dgm:t>
        <a:bodyPr/>
        <a:lstStyle/>
        <a:p>
          <a:r>
            <a:rPr lang="hr-HR" dirty="0" smtClean="0"/>
            <a:t>U slučaju stečaja poslodavca</a:t>
          </a:r>
          <a:endParaRPr lang="hr-HR" dirty="0"/>
        </a:p>
      </dgm:t>
    </dgm:pt>
    <dgm:pt modelId="{BB73B217-FF8F-4C8F-8CD2-4750708F0382}" type="parTrans" cxnId="{667C7982-07DA-481C-9497-BB8D1BD54CE6}">
      <dgm:prSet/>
      <dgm:spPr/>
      <dgm:t>
        <a:bodyPr/>
        <a:lstStyle/>
        <a:p>
          <a:endParaRPr lang="hr-HR"/>
        </a:p>
      </dgm:t>
    </dgm:pt>
    <dgm:pt modelId="{F7D5E32B-2816-47FB-95E5-01C708BBC493}" type="sibTrans" cxnId="{667C7982-07DA-481C-9497-BB8D1BD54CE6}">
      <dgm:prSet/>
      <dgm:spPr/>
      <dgm:t>
        <a:bodyPr/>
        <a:lstStyle/>
        <a:p>
          <a:endParaRPr lang="hr-HR"/>
        </a:p>
      </dgm:t>
    </dgm:pt>
    <dgm:pt modelId="{73381DCD-C269-4E6D-9AFB-BECEE2749D18}">
      <dgm:prSet custT="1"/>
      <dgm:spPr/>
      <dgm:t>
        <a:bodyPr/>
        <a:lstStyle/>
        <a:p>
          <a:r>
            <a:rPr lang="hr-HR" sz="1200" b="1" i="0" dirty="0" smtClean="0"/>
            <a:t>neisplaćene do tri plaće odnosno naknade plaće, u visini do iznosa </a:t>
          </a:r>
          <a:r>
            <a:rPr lang="hr-HR" sz="1200" b="1" i="0" dirty="0" err="1" smtClean="0"/>
            <a:t>minim</a:t>
          </a:r>
          <a:r>
            <a:rPr lang="hr-HR" sz="1200" b="1" i="0" dirty="0" smtClean="0"/>
            <a:t>. plaće </a:t>
          </a:r>
          <a:endParaRPr lang="hr-HR" sz="1200" dirty="0"/>
        </a:p>
      </dgm:t>
    </dgm:pt>
    <dgm:pt modelId="{720D56F4-65FC-4CDA-8B3B-12DC7D227BE8}" type="parTrans" cxnId="{60D789E2-7A32-4437-8E2C-8B560B3784C0}">
      <dgm:prSet/>
      <dgm:spPr/>
      <dgm:t>
        <a:bodyPr/>
        <a:lstStyle/>
        <a:p>
          <a:endParaRPr lang="hr-HR"/>
        </a:p>
      </dgm:t>
    </dgm:pt>
    <dgm:pt modelId="{85349A43-5576-44C6-8D13-62F2BF5EFAFB}" type="sibTrans" cxnId="{60D789E2-7A32-4437-8E2C-8B560B3784C0}">
      <dgm:prSet/>
      <dgm:spPr/>
      <dgm:t>
        <a:bodyPr/>
        <a:lstStyle/>
        <a:p>
          <a:endParaRPr lang="hr-HR"/>
        </a:p>
      </dgm:t>
    </dgm:pt>
    <dgm:pt modelId="{4B2578D1-1315-46DD-B6BA-9146A0A1C441}">
      <dgm:prSet custT="1"/>
      <dgm:spPr/>
      <dgm:t>
        <a:bodyPr/>
        <a:lstStyle/>
        <a:p>
          <a:r>
            <a:rPr lang="hr-HR" sz="1200" b="1" i="0" dirty="0" smtClean="0"/>
            <a:t>neisplaćene naknade plaće za bolovanje koja je bila na teret poslodavca </a:t>
          </a:r>
          <a:endParaRPr lang="hr-HR" sz="1200" dirty="0"/>
        </a:p>
      </dgm:t>
    </dgm:pt>
    <dgm:pt modelId="{A12853DA-1BCD-4E8B-AE78-EE8E162CF28F}" type="parTrans" cxnId="{B16CBB69-FDB7-4F16-97C4-B226DF2BFB7D}">
      <dgm:prSet/>
      <dgm:spPr/>
      <dgm:t>
        <a:bodyPr/>
        <a:lstStyle/>
        <a:p>
          <a:endParaRPr lang="hr-HR"/>
        </a:p>
      </dgm:t>
    </dgm:pt>
    <dgm:pt modelId="{9FC62461-0A64-433A-BAB6-E3B6FCE0DCFE}" type="sibTrans" cxnId="{B16CBB69-FDB7-4F16-97C4-B226DF2BFB7D}">
      <dgm:prSet/>
      <dgm:spPr/>
      <dgm:t>
        <a:bodyPr/>
        <a:lstStyle/>
        <a:p>
          <a:endParaRPr lang="hr-HR"/>
        </a:p>
      </dgm:t>
    </dgm:pt>
    <dgm:pt modelId="{9270810E-5EDA-493C-94A3-CD56D6BDC201}">
      <dgm:prSet/>
      <dgm:spPr/>
      <dgm:t>
        <a:bodyPr/>
        <a:lstStyle/>
        <a:p>
          <a:r>
            <a:rPr lang="hr-HR" dirty="0" smtClean="0"/>
            <a:t>U slučaju blokade računa poslodavca</a:t>
          </a:r>
          <a:endParaRPr lang="hr-HR" dirty="0"/>
        </a:p>
      </dgm:t>
    </dgm:pt>
    <dgm:pt modelId="{8AFFD4DB-1827-4550-B581-D6836D1A7B41}" type="parTrans" cxnId="{304B3FEF-A04A-4EB6-B224-EBD06900C776}">
      <dgm:prSet/>
      <dgm:spPr/>
      <dgm:t>
        <a:bodyPr/>
        <a:lstStyle/>
        <a:p>
          <a:endParaRPr lang="hr-HR"/>
        </a:p>
      </dgm:t>
    </dgm:pt>
    <dgm:pt modelId="{C6C5529E-8F47-4FCC-A5E6-616381E60A8A}" type="sibTrans" cxnId="{304B3FEF-A04A-4EB6-B224-EBD06900C776}">
      <dgm:prSet/>
      <dgm:spPr/>
      <dgm:t>
        <a:bodyPr/>
        <a:lstStyle/>
        <a:p>
          <a:endParaRPr lang="hr-HR"/>
        </a:p>
      </dgm:t>
    </dgm:pt>
    <dgm:pt modelId="{6A69E878-6E4C-4840-B8F1-E395DA9854AF}">
      <dgm:prSet/>
      <dgm:spPr/>
      <dgm:t>
        <a:bodyPr/>
        <a:lstStyle/>
        <a:p>
          <a:r>
            <a:rPr lang="hr-HR" b="1" i="0" dirty="0" smtClean="0"/>
            <a:t>do tri neisplaćene plaće odnosno naknade plaće, u visini do iznosa minimalne plaće za svaki mjesec za koji plaća odnosno naknada plaće nije isplaćena</a:t>
          </a:r>
          <a:endParaRPr lang="hr-HR" dirty="0"/>
        </a:p>
      </dgm:t>
    </dgm:pt>
    <dgm:pt modelId="{E57BA40C-1429-48A7-B536-012502266669}" type="parTrans" cxnId="{606D715F-4BB7-40D4-B96D-3A1EE6FD1F64}">
      <dgm:prSet/>
      <dgm:spPr/>
      <dgm:t>
        <a:bodyPr/>
        <a:lstStyle/>
        <a:p>
          <a:endParaRPr lang="hr-HR"/>
        </a:p>
      </dgm:t>
    </dgm:pt>
    <dgm:pt modelId="{29EBC539-22E0-4AC6-97FB-361BDF867572}" type="sibTrans" cxnId="{606D715F-4BB7-40D4-B96D-3A1EE6FD1F64}">
      <dgm:prSet/>
      <dgm:spPr/>
      <dgm:t>
        <a:bodyPr/>
        <a:lstStyle/>
        <a:p>
          <a:endParaRPr lang="hr-HR"/>
        </a:p>
      </dgm:t>
    </dgm:pt>
    <dgm:pt modelId="{2C08368D-FB80-4EA7-8460-B8157F8B01AE}">
      <dgm:prSet/>
      <dgm:spPr/>
      <dgm:t>
        <a:bodyPr/>
        <a:lstStyle/>
        <a:p>
          <a:r>
            <a:rPr lang="hr-HR" b="1" i="0" dirty="0" smtClean="0"/>
            <a:t>do tri neisplaćene naknade plaće za bolovanje na teret poslodavca, u visini do iznosa minimalne plaće za svaki mjesec proveden na bolovanju</a:t>
          </a:r>
          <a:endParaRPr lang="hr-HR" dirty="0"/>
        </a:p>
      </dgm:t>
    </dgm:pt>
    <dgm:pt modelId="{9FED48B3-4081-4565-892A-3A0DF75280B0}" type="parTrans" cxnId="{721322EB-807E-418B-9392-0E739F95722C}">
      <dgm:prSet/>
      <dgm:spPr/>
      <dgm:t>
        <a:bodyPr/>
        <a:lstStyle/>
        <a:p>
          <a:endParaRPr lang="hr-HR"/>
        </a:p>
      </dgm:t>
    </dgm:pt>
    <dgm:pt modelId="{8E534DFF-819C-4F4F-BEB9-05B3D9979EAB}" type="sibTrans" cxnId="{721322EB-807E-418B-9392-0E739F95722C}">
      <dgm:prSet/>
      <dgm:spPr/>
      <dgm:t>
        <a:bodyPr/>
        <a:lstStyle/>
        <a:p>
          <a:endParaRPr lang="hr-HR"/>
        </a:p>
      </dgm:t>
    </dgm:pt>
    <dgm:pt modelId="{B6E4ECCD-0FCB-472F-B6D6-2124CC2DFD87}">
      <dgm:prSet custT="1"/>
      <dgm:spPr/>
      <dgm:t>
        <a:bodyPr/>
        <a:lstStyle/>
        <a:p>
          <a:r>
            <a:rPr lang="hr-HR" sz="1200" b="1" i="0" dirty="0" smtClean="0"/>
            <a:t>neisplaćene naknade za neiskorišteni godišnji odmor </a:t>
          </a:r>
          <a:endParaRPr lang="hr-HR" sz="1200" dirty="0"/>
        </a:p>
      </dgm:t>
    </dgm:pt>
    <dgm:pt modelId="{69F86F8B-10FB-4094-A4C5-86E1CA05E162}" type="parTrans" cxnId="{4D5D713A-C0BB-440B-AC98-DC1E3C0E5354}">
      <dgm:prSet/>
      <dgm:spPr/>
      <dgm:t>
        <a:bodyPr/>
        <a:lstStyle/>
        <a:p>
          <a:endParaRPr lang="hr-HR"/>
        </a:p>
      </dgm:t>
    </dgm:pt>
    <dgm:pt modelId="{242BC141-F1DC-4537-B003-407616EA4BC5}" type="sibTrans" cxnId="{4D5D713A-C0BB-440B-AC98-DC1E3C0E5354}">
      <dgm:prSet/>
      <dgm:spPr/>
      <dgm:t>
        <a:bodyPr/>
        <a:lstStyle/>
        <a:p>
          <a:endParaRPr lang="hr-HR"/>
        </a:p>
      </dgm:t>
    </dgm:pt>
    <dgm:pt modelId="{E677ABE9-A9DC-4E35-AEF4-7ADEA6D1CBBD}">
      <dgm:prSet custT="1"/>
      <dgm:spPr/>
      <dgm:t>
        <a:bodyPr/>
        <a:lstStyle/>
        <a:p>
          <a:r>
            <a:rPr lang="hr-HR" sz="1200" b="1" i="0" dirty="0" smtClean="0"/>
            <a:t>otpremnine pod uvjetima utvrđenim zakonom</a:t>
          </a:r>
          <a:endParaRPr lang="hr-HR" sz="1200" dirty="0"/>
        </a:p>
      </dgm:t>
    </dgm:pt>
    <dgm:pt modelId="{CFF2F1CC-4EDD-4253-8FF9-6060D2375C36}" type="parTrans" cxnId="{CC60EB90-E49A-4082-AE1D-EE331D3B8D06}">
      <dgm:prSet/>
      <dgm:spPr/>
      <dgm:t>
        <a:bodyPr/>
        <a:lstStyle/>
        <a:p>
          <a:endParaRPr lang="hr-HR"/>
        </a:p>
      </dgm:t>
    </dgm:pt>
    <dgm:pt modelId="{8C9C4B06-F47D-4501-8235-1483E218EFD5}" type="sibTrans" cxnId="{CC60EB90-E49A-4082-AE1D-EE331D3B8D06}">
      <dgm:prSet/>
      <dgm:spPr/>
      <dgm:t>
        <a:bodyPr/>
        <a:lstStyle/>
        <a:p>
          <a:endParaRPr lang="hr-HR"/>
        </a:p>
      </dgm:t>
    </dgm:pt>
    <dgm:pt modelId="{4CCFC817-6BE8-43B7-B9D0-384CA07EF1C4}">
      <dgm:prSet custT="1"/>
      <dgm:spPr/>
      <dgm:t>
        <a:bodyPr/>
        <a:lstStyle/>
        <a:p>
          <a:r>
            <a:rPr lang="hr-HR" sz="1200" b="1" i="0" dirty="0" smtClean="0"/>
            <a:t>pravomoćno dosuđene naknade štete zbog pretrpljene ozljede na radu</a:t>
          </a:r>
          <a:endParaRPr lang="hr-HR" sz="1200" dirty="0"/>
        </a:p>
      </dgm:t>
    </dgm:pt>
    <dgm:pt modelId="{E30DDD53-9958-4DD2-AB44-CEC193274DE8}" type="parTrans" cxnId="{D96473AD-17C6-4E8D-B1B0-D52269DECC4F}">
      <dgm:prSet/>
      <dgm:spPr/>
      <dgm:t>
        <a:bodyPr/>
        <a:lstStyle/>
        <a:p>
          <a:endParaRPr lang="hr-HR"/>
        </a:p>
      </dgm:t>
    </dgm:pt>
    <dgm:pt modelId="{EE848B49-8661-4E6F-83A0-DC73A46E465E}" type="sibTrans" cxnId="{D96473AD-17C6-4E8D-B1B0-D52269DECC4F}">
      <dgm:prSet/>
      <dgm:spPr/>
      <dgm:t>
        <a:bodyPr/>
        <a:lstStyle/>
        <a:p>
          <a:endParaRPr lang="hr-HR"/>
        </a:p>
      </dgm:t>
    </dgm:pt>
    <dgm:pt modelId="{BE1D709F-8426-4CD6-B91E-B5566C2FC9D6}" type="pres">
      <dgm:prSet presAssocID="{1E11E206-3F6C-4535-B4C2-1852A1175E7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1743508-3CBA-4827-9A78-16420F60F8B8}" type="pres">
      <dgm:prSet presAssocID="{96F225B3-2268-4CB1-9A6D-DD3D78235A90}" presName="compNode" presStyleCnt="0"/>
      <dgm:spPr/>
    </dgm:pt>
    <dgm:pt modelId="{F146003F-8059-4D47-80D9-9DBB8BBD625E}" type="pres">
      <dgm:prSet presAssocID="{96F225B3-2268-4CB1-9A6D-DD3D78235A90}" presName="aNode" presStyleLbl="bgShp" presStyleIdx="0" presStyleCnt="2" custLinFactNeighborX="1375" custLinFactNeighborY="-1575"/>
      <dgm:spPr/>
      <dgm:t>
        <a:bodyPr/>
        <a:lstStyle/>
        <a:p>
          <a:endParaRPr lang="fr-FR"/>
        </a:p>
      </dgm:t>
    </dgm:pt>
    <dgm:pt modelId="{D461F7BB-3B77-4F95-B46A-7FF08A71FE23}" type="pres">
      <dgm:prSet presAssocID="{96F225B3-2268-4CB1-9A6D-DD3D78235A90}" presName="textNode" presStyleLbl="bgShp" presStyleIdx="0" presStyleCnt="2"/>
      <dgm:spPr/>
      <dgm:t>
        <a:bodyPr/>
        <a:lstStyle/>
        <a:p>
          <a:endParaRPr lang="fr-FR"/>
        </a:p>
      </dgm:t>
    </dgm:pt>
    <dgm:pt modelId="{75B23651-6A52-4ACD-987E-CF5BCA194692}" type="pres">
      <dgm:prSet presAssocID="{96F225B3-2268-4CB1-9A6D-DD3D78235A90}" presName="compChildNode" presStyleCnt="0"/>
      <dgm:spPr/>
    </dgm:pt>
    <dgm:pt modelId="{18763D12-E753-49D7-9979-D94FE53773BE}" type="pres">
      <dgm:prSet presAssocID="{96F225B3-2268-4CB1-9A6D-DD3D78235A90}" presName="theInnerList" presStyleCnt="0"/>
      <dgm:spPr/>
    </dgm:pt>
    <dgm:pt modelId="{74CFD51A-5E10-4179-ACD2-C4993AE893AE}" type="pres">
      <dgm:prSet presAssocID="{73381DCD-C269-4E6D-9AFB-BECEE2749D18}" presName="childNode" presStyleLbl="node1" presStyleIdx="0" presStyleCnt="7" custScaleY="58152" custLinFactY="-17866" custLinFactNeighborX="-1574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2AB798-17E9-4D42-8BC8-E7DB7EFD92E5}" type="pres">
      <dgm:prSet presAssocID="{73381DCD-C269-4E6D-9AFB-BECEE2749D18}" presName="aSpace2" presStyleCnt="0"/>
      <dgm:spPr/>
    </dgm:pt>
    <dgm:pt modelId="{87270A9B-AA9D-4460-9C44-522AB853E0DF}" type="pres">
      <dgm:prSet presAssocID="{4B2578D1-1315-46DD-B6BA-9146A0A1C441}" presName="childNode" presStyleLbl="node1" presStyleIdx="1" presStyleCnt="7" custScaleY="44650" custLinFactY="-13493" custLinFactNeighborX="-1574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79BE22-B77D-4FC4-8312-BF155921E41D}" type="pres">
      <dgm:prSet presAssocID="{4B2578D1-1315-46DD-B6BA-9146A0A1C441}" presName="aSpace2" presStyleCnt="0"/>
      <dgm:spPr/>
    </dgm:pt>
    <dgm:pt modelId="{A011B5C6-4647-499A-AFCD-7D29A0804018}" type="pres">
      <dgm:prSet presAssocID="{B6E4ECCD-0FCB-472F-B6D6-2124CC2DFD87}" presName="childNode" presStyleLbl="node1" presStyleIdx="2" presStyleCnt="7" custScaleY="51575" custLinFactY="-8335" custLinFactNeighborX="-1574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84AA494-D494-4CFC-BE67-89564AA0F477}" type="pres">
      <dgm:prSet presAssocID="{B6E4ECCD-0FCB-472F-B6D6-2124CC2DFD87}" presName="aSpace2" presStyleCnt="0"/>
      <dgm:spPr/>
    </dgm:pt>
    <dgm:pt modelId="{A3967333-DFE1-44FB-A9A2-BE9A14047AAA}" type="pres">
      <dgm:prSet presAssocID="{E677ABE9-A9DC-4E35-AEF4-7ADEA6D1CBBD}" presName="childNode" presStyleLbl="node1" presStyleIdx="3" presStyleCnt="7" custScaleY="31108" custLinFactY="-12518" custLinFactNeighborX="-1574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DFD618-7DC4-4111-B89D-0A564FA9EE97}" type="pres">
      <dgm:prSet presAssocID="{E677ABE9-A9DC-4E35-AEF4-7ADEA6D1CBBD}" presName="aSpace2" presStyleCnt="0"/>
      <dgm:spPr/>
    </dgm:pt>
    <dgm:pt modelId="{A6013A62-088D-4B6E-BDD0-8356AE1325D4}" type="pres">
      <dgm:prSet presAssocID="{4CCFC817-6BE8-43B7-B9D0-384CA07EF1C4}" presName="childNode" presStyleLbl="node1" presStyleIdx="4" presStyleCnt="7" custAng="0" custScaleY="52838" custLinFactY="-17010" custLinFactNeighborX="-1574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328D5C7-B989-43FA-896F-56EDD9481D31}" type="pres">
      <dgm:prSet presAssocID="{96F225B3-2268-4CB1-9A6D-DD3D78235A90}" presName="aSpace" presStyleCnt="0"/>
      <dgm:spPr/>
    </dgm:pt>
    <dgm:pt modelId="{A7808B54-FD86-4868-B875-DAE54FF64EDA}" type="pres">
      <dgm:prSet presAssocID="{9270810E-5EDA-493C-94A3-CD56D6BDC201}" presName="compNode" presStyleCnt="0"/>
      <dgm:spPr/>
    </dgm:pt>
    <dgm:pt modelId="{EBA1EFD1-9403-4F88-A908-BEEEB03E8DA4}" type="pres">
      <dgm:prSet presAssocID="{9270810E-5EDA-493C-94A3-CD56D6BDC201}" presName="aNode" presStyleLbl="bgShp" presStyleIdx="1" presStyleCnt="2"/>
      <dgm:spPr/>
      <dgm:t>
        <a:bodyPr/>
        <a:lstStyle/>
        <a:p>
          <a:endParaRPr lang="fr-FR"/>
        </a:p>
      </dgm:t>
    </dgm:pt>
    <dgm:pt modelId="{265B3E78-4722-4066-BE9F-8D4390368572}" type="pres">
      <dgm:prSet presAssocID="{9270810E-5EDA-493C-94A3-CD56D6BDC201}" presName="textNode" presStyleLbl="bgShp" presStyleIdx="1" presStyleCnt="2"/>
      <dgm:spPr/>
      <dgm:t>
        <a:bodyPr/>
        <a:lstStyle/>
        <a:p>
          <a:endParaRPr lang="fr-FR"/>
        </a:p>
      </dgm:t>
    </dgm:pt>
    <dgm:pt modelId="{0F5EFF47-9F0B-49AD-B424-ABDF2190395F}" type="pres">
      <dgm:prSet presAssocID="{9270810E-5EDA-493C-94A3-CD56D6BDC201}" presName="compChildNode" presStyleCnt="0"/>
      <dgm:spPr/>
    </dgm:pt>
    <dgm:pt modelId="{7860A91B-B42E-4005-97A1-85DBDEB9F7E7}" type="pres">
      <dgm:prSet presAssocID="{9270810E-5EDA-493C-94A3-CD56D6BDC201}" presName="theInnerList" presStyleCnt="0"/>
      <dgm:spPr/>
    </dgm:pt>
    <dgm:pt modelId="{EDF72615-0715-4061-B359-9884AF0F7B16}" type="pres">
      <dgm:prSet presAssocID="{6A69E878-6E4C-4840-B8F1-E395DA9854AF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DF367D6-0C3F-4E13-A163-DF5FFF139C52}" type="pres">
      <dgm:prSet presAssocID="{6A69E878-6E4C-4840-B8F1-E395DA9854AF}" presName="aSpace2" presStyleCnt="0"/>
      <dgm:spPr/>
    </dgm:pt>
    <dgm:pt modelId="{1A58FB3C-35FD-40DE-B927-EDCC1C9F1B16}" type="pres">
      <dgm:prSet presAssocID="{2C08368D-FB80-4EA7-8460-B8157F8B01AE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0F168B-8D7B-463C-BF30-64426EF49F5C}" type="presOf" srcId="{E677ABE9-A9DC-4E35-AEF4-7ADEA6D1CBBD}" destId="{A3967333-DFE1-44FB-A9A2-BE9A14047AAA}" srcOrd="0" destOrd="0" presId="urn:microsoft.com/office/officeart/2005/8/layout/lProcess2#1"/>
    <dgm:cxn modelId="{CC60EB90-E49A-4082-AE1D-EE331D3B8D06}" srcId="{96F225B3-2268-4CB1-9A6D-DD3D78235A90}" destId="{E677ABE9-A9DC-4E35-AEF4-7ADEA6D1CBBD}" srcOrd="3" destOrd="0" parTransId="{CFF2F1CC-4EDD-4253-8FF9-6060D2375C36}" sibTransId="{8C9C4B06-F47D-4501-8235-1483E218EFD5}"/>
    <dgm:cxn modelId="{4D5D713A-C0BB-440B-AC98-DC1E3C0E5354}" srcId="{96F225B3-2268-4CB1-9A6D-DD3D78235A90}" destId="{B6E4ECCD-0FCB-472F-B6D6-2124CC2DFD87}" srcOrd="2" destOrd="0" parTransId="{69F86F8B-10FB-4094-A4C5-86E1CA05E162}" sibTransId="{242BC141-F1DC-4537-B003-407616EA4BC5}"/>
    <dgm:cxn modelId="{7323AF33-599D-4BFE-832B-DBF3A1126117}" type="presOf" srcId="{96F225B3-2268-4CB1-9A6D-DD3D78235A90}" destId="{D461F7BB-3B77-4F95-B46A-7FF08A71FE23}" srcOrd="1" destOrd="0" presId="urn:microsoft.com/office/officeart/2005/8/layout/lProcess2#1"/>
    <dgm:cxn modelId="{7AD58B19-2C5F-464F-9112-113D88CC5B83}" type="presOf" srcId="{B6E4ECCD-0FCB-472F-B6D6-2124CC2DFD87}" destId="{A011B5C6-4647-499A-AFCD-7D29A0804018}" srcOrd="0" destOrd="0" presId="urn:microsoft.com/office/officeart/2005/8/layout/lProcess2#1"/>
    <dgm:cxn modelId="{22A07776-1F4D-4404-BE6B-F6AA875939D6}" type="presOf" srcId="{96F225B3-2268-4CB1-9A6D-DD3D78235A90}" destId="{F146003F-8059-4D47-80D9-9DBB8BBD625E}" srcOrd="0" destOrd="0" presId="urn:microsoft.com/office/officeart/2005/8/layout/lProcess2#1"/>
    <dgm:cxn modelId="{15657097-702B-4DDD-AF87-2368AC98492F}" type="presOf" srcId="{9270810E-5EDA-493C-94A3-CD56D6BDC201}" destId="{265B3E78-4722-4066-BE9F-8D4390368572}" srcOrd="1" destOrd="0" presId="urn:microsoft.com/office/officeart/2005/8/layout/lProcess2#1"/>
    <dgm:cxn modelId="{D96473AD-17C6-4E8D-B1B0-D52269DECC4F}" srcId="{96F225B3-2268-4CB1-9A6D-DD3D78235A90}" destId="{4CCFC817-6BE8-43B7-B9D0-384CA07EF1C4}" srcOrd="4" destOrd="0" parTransId="{E30DDD53-9958-4DD2-AB44-CEC193274DE8}" sibTransId="{EE848B49-8661-4E6F-83A0-DC73A46E465E}"/>
    <dgm:cxn modelId="{59FB45B1-2E84-444C-91B9-5A7E42188200}" type="presOf" srcId="{9270810E-5EDA-493C-94A3-CD56D6BDC201}" destId="{EBA1EFD1-9403-4F88-A908-BEEEB03E8DA4}" srcOrd="0" destOrd="0" presId="urn:microsoft.com/office/officeart/2005/8/layout/lProcess2#1"/>
    <dgm:cxn modelId="{6277DF21-9162-45A8-9A73-B1D71DB34C8F}" type="presOf" srcId="{6A69E878-6E4C-4840-B8F1-E395DA9854AF}" destId="{EDF72615-0715-4061-B359-9884AF0F7B16}" srcOrd="0" destOrd="0" presId="urn:microsoft.com/office/officeart/2005/8/layout/lProcess2#1"/>
    <dgm:cxn modelId="{60D789E2-7A32-4437-8E2C-8B560B3784C0}" srcId="{96F225B3-2268-4CB1-9A6D-DD3D78235A90}" destId="{73381DCD-C269-4E6D-9AFB-BECEE2749D18}" srcOrd="0" destOrd="0" parTransId="{720D56F4-65FC-4CDA-8B3B-12DC7D227BE8}" sibTransId="{85349A43-5576-44C6-8D13-62F2BF5EFAFB}"/>
    <dgm:cxn modelId="{2563EEDD-6A39-4292-B33A-586F210E8C45}" type="presOf" srcId="{73381DCD-C269-4E6D-9AFB-BECEE2749D18}" destId="{74CFD51A-5E10-4179-ACD2-C4993AE893AE}" srcOrd="0" destOrd="0" presId="urn:microsoft.com/office/officeart/2005/8/layout/lProcess2#1"/>
    <dgm:cxn modelId="{667C7982-07DA-481C-9497-BB8D1BD54CE6}" srcId="{1E11E206-3F6C-4535-B4C2-1852A1175E7D}" destId="{96F225B3-2268-4CB1-9A6D-DD3D78235A90}" srcOrd="0" destOrd="0" parTransId="{BB73B217-FF8F-4C8F-8CD2-4750708F0382}" sibTransId="{F7D5E32B-2816-47FB-95E5-01C708BBC493}"/>
    <dgm:cxn modelId="{9FA08AB3-6DD8-47BF-90FC-1B2A684B3268}" type="presOf" srcId="{4B2578D1-1315-46DD-B6BA-9146A0A1C441}" destId="{87270A9B-AA9D-4460-9C44-522AB853E0DF}" srcOrd="0" destOrd="0" presId="urn:microsoft.com/office/officeart/2005/8/layout/lProcess2#1"/>
    <dgm:cxn modelId="{FA187721-21B9-4215-8729-410AB2FFC4AF}" type="presOf" srcId="{2C08368D-FB80-4EA7-8460-B8157F8B01AE}" destId="{1A58FB3C-35FD-40DE-B927-EDCC1C9F1B16}" srcOrd="0" destOrd="0" presId="urn:microsoft.com/office/officeart/2005/8/layout/lProcess2#1"/>
    <dgm:cxn modelId="{606D715F-4BB7-40D4-B96D-3A1EE6FD1F64}" srcId="{9270810E-5EDA-493C-94A3-CD56D6BDC201}" destId="{6A69E878-6E4C-4840-B8F1-E395DA9854AF}" srcOrd="0" destOrd="0" parTransId="{E57BA40C-1429-48A7-B536-012502266669}" sibTransId="{29EBC539-22E0-4AC6-97FB-361BDF867572}"/>
    <dgm:cxn modelId="{89801770-CF87-42FE-B427-2B58D921C262}" type="presOf" srcId="{4CCFC817-6BE8-43B7-B9D0-384CA07EF1C4}" destId="{A6013A62-088D-4B6E-BDD0-8356AE1325D4}" srcOrd="0" destOrd="0" presId="urn:microsoft.com/office/officeart/2005/8/layout/lProcess2#1"/>
    <dgm:cxn modelId="{721322EB-807E-418B-9392-0E739F95722C}" srcId="{9270810E-5EDA-493C-94A3-CD56D6BDC201}" destId="{2C08368D-FB80-4EA7-8460-B8157F8B01AE}" srcOrd="1" destOrd="0" parTransId="{9FED48B3-4081-4565-892A-3A0DF75280B0}" sibTransId="{8E534DFF-819C-4F4F-BEB9-05B3D9979EAB}"/>
    <dgm:cxn modelId="{B16CBB69-FDB7-4F16-97C4-B226DF2BFB7D}" srcId="{96F225B3-2268-4CB1-9A6D-DD3D78235A90}" destId="{4B2578D1-1315-46DD-B6BA-9146A0A1C441}" srcOrd="1" destOrd="0" parTransId="{A12853DA-1BCD-4E8B-AE78-EE8E162CF28F}" sibTransId="{9FC62461-0A64-433A-BAB6-E3B6FCE0DCFE}"/>
    <dgm:cxn modelId="{304B3FEF-A04A-4EB6-B224-EBD06900C776}" srcId="{1E11E206-3F6C-4535-B4C2-1852A1175E7D}" destId="{9270810E-5EDA-493C-94A3-CD56D6BDC201}" srcOrd="1" destOrd="0" parTransId="{8AFFD4DB-1827-4550-B581-D6836D1A7B41}" sibTransId="{C6C5529E-8F47-4FCC-A5E6-616381E60A8A}"/>
    <dgm:cxn modelId="{4BFC5E50-22E0-42CF-B629-406624714DE1}" type="presOf" srcId="{1E11E206-3F6C-4535-B4C2-1852A1175E7D}" destId="{BE1D709F-8426-4CD6-B91E-B5566C2FC9D6}" srcOrd="0" destOrd="0" presId="urn:microsoft.com/office/officeart/2005/8/layout/lProcess2#1"/>
    <dgm:cxn modelId="{A8DA9249-B671-43D3-BCE1-1E3D1B48106D}" type="presParOf" srcId="{BE1D709F-8426-4CD6-B91E-B5566C2FC9D6}" destId="{A1743508-3CBA-4827-9A78-16420F60F8B8}" srcOrd="0" destOrd="0" presId="urn:microsoft.com/office/officeart/2005/8/layout/lProcess2#1"/>
    <dgm:cxn modelId="{7E281ACF-4403-4D7F-83DC-FACAE842723F}" type="presParOf" srcId="{A1743508-3CBA-4827-9A78-16420F60F8B8}" destId="{F146003F-8059-4D47-80D9-9DBB8BBD625E}" srcOrd="0" destOrd="0" presId="urn:microsoft.com/office/officeart/2005/8/layout/lProcess2#1"/>
    <dgm:cxn modelId="{2661A823-A2F6-478D-AB72-467100A8DA5E}" type="presParOf" srcId="{A1743508-3CBA-4827-9A78-16420F60F8B8}" destId="{D461F7BB-3B77-4F95-B46A-7FF08A71FE23}" srcOrd="1" destOrd="0" presId="urn:microsoft.com/office/officeart/2005/8/layout/lProcess2#1"/>
    <dgm:cxn modelId="{193698F1-488F-4E94-9CE9-2B221351268D}" type="presParOf" srcId="{A1743508-3CBA-4827-9A78-16420F60F8B8}" destId="{75B23651-6A52-4ACD-987E-CF5BCA194692}" srcOrd="2" destOrd="0" presId="urn:microsoft.com/office/officeart/2005/8/layout/lProcess2#1"/>
    <dgm:cxn modelId="{07921030-2F7A-4EAA-B5DA-9F222213E197}" type="presParOf" srcId="{75B23651-6A52-4ACD-987E-CF5BCA194692}" destId="{18763D12-E753-49D7-9979-D94FE53773BE}" srcOrd="0" destOrd="0" presId="urn:microsoft.com/office/officeart/2005/8/layout/lProcess2#1"/>
    <dgm:cxn modelId="{75C1B7A0-634E-422F-8779-AEC546FD965E}" type="presParOf" srcId="{18763D12-E753-49D7-9979-D94FE53773BE}" destId="{74CFD51A-5E10-4179-ACD2-C4993AE893AE}" srcOrd="0" destOrd="0" presId="urn:microsoft.com/office/officeart/2005/8/layout/lProcess2#1"/>
    <dgm:cxn modelId="{4688FC1F-7BCA-4AC5-B059-FE293106DFE3}" type="presParOf" srcId="{18763D12-E753-49D7-9979-D94FE53773BE}" destId="{292AB798-17E9-4D42-8BC8-E7DB7EFD92E5}" srcOrd="1" destOrd="0" presId="urn:microsoft.com/office/officeart/2005/8/layout/lProcess2#1"/>
    <dgm:cxn modelId="{B2A40585-6AA0-43D2-AD01-C99B11D587B1}" type="presParOf" srcId="{18763D12-E753-49D7-9979-D94FE53773BE}" destId="{87270A9B-AA9D-4460-9C44-522AB853E0DF}" srcOrd="2" destOrd="0" presId="urn:microsoft.com/office/officeart/2005/8/layout/lProcess2#1"/>
    <dgm:cxn modelId="{52AAFAB8-DA10-4364-9455-37369B741B91}" type="presParOf" srcId="{18763D12-E753-49D7-9979-D94FE53773BE}" destId="{ED79BE22-B77D-4FC4-8312-BF155921E41D}" srcOrd="3" destOrd="0" presId="urn:microsoft.com/office/officeart/2005/8/layout/lProcess2#1"/>
    <dgm:cxn modelId="{F3ACB6A9-ABB2-427F-AF4B-AAE31196BA98}" type="presParOf" srcId="{18763D12-E753-49D7-9979-D94FE53773BE}" destId="{A011B5C6-4647-499A-AFCD-7D29A0804018}" srcOrd="4" destOrd="0" presId="urn:microsoft.com/office/officeart/2005/8/layout/lProcess2#1"/>
    <dgm:cxn modelId="{E3FA6CDD-EF57-4E86-A6AC-9AF31C5A7A02}" type="presParOf" srcId="{18763D12-E753-49D7-9979-D94FE53773BE}" destId="{984AA494-D494-4CFC-BE67-89564AA0F477}" srcOrd="5" destOrd="0" presId="urn:microsoft.com/office/officeart/2005/8/layout/lProcess2#1"/>
    <dgm:cxn modelId="{181ABE7C-50C9-474E-834A-DD81A2838EC2}" type="presParOf" srcId="{18763D12-E753-49D7-9979-D94FE53773BE}" destId="{A3967333-DFE1-44FB-A9A2-BE9A14047AAA}" srcOrd="6" destOrd="0" presId="urn:microsoft.com/office/officeart/2005/8/layout/lProcess2#1"/>
    <dgm:cxn modelId="{2B048DDF-F4A8-44AE-816C-09D77EA1C957}" type="presParOf" srcId="{18763D12-E753-49D7-9979-D94FE53773BE}" destId="{FEDFD618-7DC4-4111-B89D-0A564FA9EE97}" srcOrd="7" destOrd="0" presId="urn:microsoft.com/office/officeart/2005/8/layout/lProcess2#1"/>
    <dgm:cxn modelId="{A84773C2-3456-43E8-B30C-4C624B6EAC63}" type="presParOf" srcId="{18763D12-E753-49D7-9979-D94FE53773BE}" destId="{A6013A62-088D-4B6E-BDD0-8356AE1325D4}" srcOrd="8" destOrd="0" presId="urn:microsoft.com/office/officeart/2005/8/layout/lProcess2#1"/>
    <dgm:cxn modelId="{F31536E7-0555-4663-B4CA-7C0730CB9C9C}" type="presParOf" srcId="{BE1D709F-8426-4CD6-B91E-B5566C2FC9D6}" destId="{7328D5C7-B989-43FA-896F-56EDD9481D31}" srcOrd="1" destOrd="0" presId="urn:microsoft.com/office/officeart/2005/8/layout/lProcess2#1"/>
    <dgm:cxn modelId="{1534E27D-AA35-4871-9AA8-B169CD894806}" type="presParOf" srcId="{BE1D709F-8426-4CD6-B91E-B5566C2FC9D6}" destId="{A7808B54-FD86-4868-B875-DAE54FF64EDA}" srcOrd="2" destOrd="0" presId="urn:microsoft.com/office/officeart/2005/8/layout/lProcess2#1"/>
    <dgm:cxn modelId="{FB912A5F-0040-41BD-98E1-54A6D7E7B0A0}" type="presParOf" srcId="{A7808B54-FD86-4868-B875-DAE54FF64EDA}" destId="{EBA1EFD1-9403-4F88-A908-BEEEB03E8DA4}" srcOrd="0" destOrd="0" presId="urn:microsoft.com/office/officeart/2005/8/layout/lProcess2#1"/>
    <dgm:cxn modelId="{FEE0D76A-828C-49CA-BBA7-CE2904ADFB77}" type="presParOf" srcId="{A7808B54-FD86-4868-B875-DAE54FF64EDA}" destId="{265B3E78-4722-4066-BE9F-8D4390368572}" srcOrd="1" destOrd="0" presId="urn:microsoft.com/office/officeart/2005/8/layout/lProcess2#1"/>
    <dgm:cxn modelId="{EBDA6BC8-A3E0-4F1A-B08E-03646645E15F}" type="presParOf" srcId="{A7808B54-FD86-4868-B875-DAE54FF64EDA}" destId="{0F5EFF47-9F0B-49AD-B424-ABDF2190395F}" srcOrd="2" destOrd="0" presId="urn:microsoft.com/office/officeart/2005/8/layout/lProcess2#1"/>
    <dgm:cxn modelId="{3C82C17A-93FA-448E-B84D-D7858EB7D313}" type="presParOf" srcId="{0F5EFF47-9F0B-49AD-B424-ABDF2190395F}" destId="{7860A91B-B42E-4005-97A1-85DBDEB9F7E7}" srcOrd="0" destOrd="0" presId="urn:microsoft.com/office/officeart/2005/8/layout/lProcess2#1"/>
    <dgm:cxn modelId="{96499456-58B2-4A92-9406-96BDC778ACA5}" type="presParOf" srcId="{7860A91B-B42E-4005-97A1-85DBDEB9F7E7}" destId="{EDF72615-0715-4061-B359-9884AF0F7B16}" srcOrd="0" destOrd="0" presId="urn:microsoft.com/office/officeart/2005/8/layout/lProcess2#1"/>
    <dgm:cxn modelId="{E685A290-7CF3-47DD-B31E-48B66EA64574}" type="presParOf" srcId="{7860A91B-B42E-4005-97A1-85DBDEB9F7E7}" destId="{0DF367D6-0C3F-4E13-A163-DF5FFF139C52}" srcOrd="1" destOrd="0" presId="urn:microsoft.com/office/officeart/2005/8/layout/lProcess2#1"/>
    <dgm:cxn modelId="{C56FFF6C-9E09-495F-B801-81676E261786}" type="presParOf" srcId="{7860A91B-B42E-4005-97A1-85DBDEB9F7E7}" destId="{1A58FB3C-35FD-40DE-B927-EDCC1C9F1B16}" srcOrd="2" destOrd="0" presId="urn:microsoft.com/office/officeart/2005/8/layout/lProcess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1" loCatId="list" qsTypeId="urn:microsoft.com/office/officeart/2005/8/quickstyle/simple1#13" qsCatId="simple" csTypeId="urn:microsoft.com/office/officeart/2005/8/colors/accent1_2#3" csCatId="accent1" phldr="1"/>
      <dgm:spPr/>
      <dgm:t>
        <a:bodyPr/>
        <a:lstStyle/>
        <a:p>
          <a:endParaRPr lang="hr-HR"/>
        </a:p>
      </dgm:t>
    </dgm:pt>
    <dgm:pt modelId="{6803AE33-8C4D-49FF-A701-3AEB5FFD114C}">
      <dgm:prSet/>
      <dgm:spPr/>
      <dgm:t>
        <a:bodyPr/>
        <a:lstStyle/>
        <a:p>
          <a:r>
            <a:rPr lang="hr-HR" dirty="0" smtClean="0"/>
            <a:t>U slučaju stečaja poslodavca</a:t>
          </a:r>
          <a:endParaRPr lang="hr-HR" dirty="0"/>
        </a:p>
      </dgm:t>
    </dgm:pt>
    <dgm:pt modelId="{0BE976F9-0D26-497C-8000-721D61B1AB27}" type="sibTrans" cxnId="{B3A9A309-4955-47E0-A62F-54101AE9EF22}">
      <dgm:prSet/>
      <dgm:spPr/>
      <dgm:t>
        <a:bodyPr/>
        <a:lstStyle/>
        <a:p>
          <a:endParaRPr lang="hr-HR"/>
        </a:p>
      </dgm:t>
    </dgm:pt>
    <dgm:pt modelId="{71CB2A66-749B-4C8F-9BAC-3469E95A323C}" type="parTrans" cxnId="{B3A9A309-4955-47E0-A62F-54101AE9EF22}">
      <dgm:prSet/>
      <dgm:spPr/>
      <dgm:t>
        <a:bodyPr/>
        <a:lstStyle/>
        <a:p>
          <a:endParaRPr lang="hr-HR"/>
        </a:p>
      </dgm:t>
    </dgm:pt>
    <dgm:pt modelId="{37E1ABB8-6CE1-4E86-9566-E3FCEF859A5E}">
      <dgm:prSet/>
      <dgm:spPr/>
      <dgm:t>
        <a:bodyPr/>
        <a:lstStyle/>
        <a:p>
          <a:r>
            <a:rPr lang="hr-HR" dirty="0" smtClean="0"/>
            <a:t>96 poslodavaca</a:t>
          </a:r>
          <a:endParaRPr lang="hr-HR" dirty="0"/>
        </a:p>
      </dgm:t>
    </dgm:pt>
    <dgm:pt modelId="{D66FD835-80A6-433E-8359-88E56D246547}" type="sibTrans" cxnId="{AA5BA965-7FB9-4396-9A01-E39E9C6B2089}">
      <dgm:prSet/>
      <dgm:spPr/>
      <dgm:t>
        <a:bodyPr/>
        <a:lstStyle/>
        <a:p>
          <a:endParaRPr lang="hr-HR"/>
        </a:p>
      </dgm:t>
    </dgm:pt>
    <dgm:pt modelId="{551756E5-1468-4879-9691-3D9E4CD255EE}" type="parTrans" cxnId="{AA5BA965-7FB9-4396-9A01-E39E9C6B2089}">
      <dgm:prSet/>
      <dgm:spPr/>
      <dgm:t>
        <a:bodyPr/>
        <a:lstStyle/>
        <a:p>
          <a:endParaRPr lang="hr-HR"/>
        </a:p>
      </dgm:t>
    </dgm:pt>
    <dgm:pt modelId="{21E99324-078C-4308-B67B-F30AFE4A54BE}">
      <dgm:prSet/>
      <dgm:spPr/>
      <dgm:t>
        <a:bodyPr/>
        <a:lstStyle/>
        <a:p>
          <a:r>
            <a:rPr lang="hr-HR" dirty="0" smtClean="0"/>
            <a:t>2.245 radnika</a:t>
          </a:r>
          <a:endParaRPr lang="hr-HR" dirty="0"/>
        </a:p>
      </dgm:t>
    </dgm:pt>
    <dgm:pt modelId="{0E6E9E9B-FE32-4A2A-AAEF-9BFB63C80A9F}" type="sibTrans" cxnId="{6E44BD02-D3B8-4A5A-9397-024FF2F5CD15}">
      <dgm:prSet/>
      <dgm:spPr/>
      <dgm:t>
        <a:bodyPr/>
        <a:lstStyle/>
        <a:p>
          <a:endParaRPr lang="hr-HR"/>
        </a:p>
      </dgm:t>
    </dgm:pt>
    <dgm:pt modelId="{484BE330-BD80-44E0-9372-4922AC835C82}" type="parTrans" cxnId="{6E44BD02-D3B8-4A5A-9397-024FF2F5CD15}">
      <dgm:prSet/>
      <dgm:spPr/>
      <dgm:t>
        <a:bodyPr/>
        <a:lstStyle/>
        <a:p>
          <a:endParaRPr lang="hr-HR"/>
        </a:p>
      </dgm:t>
    </dgm:pt>
    <dgm:pt modelId="{17DD9A22-3560-4887-9CD0-4328EC1893F2}">
      <dgm:prSet/>
      <dgm:spPr/>
      <dgm:t>
        <a:bodyPr/>
        <a:lstStyle/>
        <a:p>
          <a:r>
            <a:rPr lang="hr-HR" dirty="0" smtClean="0"/>
            <a:t>37.633.491 kuna</a:t>
          </a:r>
          <a:endParaRPr lang="hr-HR" dirty="0"/>
        </a:p>
      </dgm:t>
    </dgm:pt>
    <dgm:pt modelId="{68E9A712-056F-47F4-B65E-C6230D7C168B}" type="sibTrans" cxnId="{F3F11361-EABA-447A-BD1F-C1C7849D2FC0}">
      <dgm:prSet/>
      <dgm:spPr/>
      <dgm:t>
        <a:bodyPr/>
        <a:lstStyle/>
        <a:p>
          <a:endParaRPr lang="hr-HR"/>
        </a:p>
      </dgm:t>
    </dgm:pt>
    <dgm:pt modelId="{6CDBEF9D-8BB3-417C-B64A-90A621C2D4D1}" type="parTrans" cxnId="{F3F11361-EABA-447A-BD1F-C1C7849D2FC0}">
      <dgm:prSet/>
      <dgm:spPr/>
      <dgm:t>
        <a:bodyPr/>
        <a:lstStyle/>
        <a:p>
          <a:endParaRPr lang="hr-HR"/>
        </a:p>
      </dgm:t>
    </dgm:pt>
    <dgm:pt modelId="{D57AA90E-BAC1-4FED-9E01-36B16E2D367D}">
      <dgm:prSet/>
      <dgm:spPr>
        <a:solidFill>
          <a:srgbClr val="FF0000"/>
        </a:solidFill>
      </dgm:spPr>
      <dgm:t>
        <a:bodyPr/>
        <a:lstStyle/>
        <a:p>
          <a:r>
            <a:rPr lang="hr-HR" dirty="0" smtClean="0"/>
            <a:t>U 2016.godini ukupno otvoreno 878 stečajnih postupaka</a:t>
          </a:r>
          <a:endParaRPr lang="hr-HR" dirty="0"/>
        </a:p>
      </dgm:t>
    </dgm:pt>
    <dgm:pt modelId="{69423939-A3F7-45C8-B187-8A004E3C223B}" type="sibTrans" cxnId="{999A29AE-3ACB-4FEC-9F40-D74E031068CE}">
      <dgm:prSet/>
      <dgm:spPr/>
      <dgm:t>
        <a:bodyPr/>
        <a:lstStyle/>
        <a:p>
          <a:endParaRPr lang="hr-HR"/>
        </a:p>
      </dgm:t>
    </dgm:pt>
    <dgm:pt modelId="{0493C472-366B-4BAE-8345-E8E637B810C3}" type="parTrans" cxnId="{999A29AE-3ACB-4FEC-9F40-D74E031068CE}">
      <dgm:prSet/>
      <dgm:spPr/>
      <dgm:t>
        <a:bodyPr/>
        <a:lstStyle/>
        <a:p>
          <a:endParaRPr lang="hr-HR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09D80A6-72FB-4616-B5E3-B5DD741D5F23}" type="pres">
      <dgm:prSet presAssocID="{6803AE33-8C4D-49FF-A701-3AEB5FFD114C}" presName="parentLin" presStyleCnt="0"/>
      <dgm:spPr/>
    </dgm:pt>
    <dgm:pt modelId="{76495F65-323E-4916-B636-C8D6D15ABDE0}" type="pres">
      <dgm:prSet presAssocID="{6803AE33-8C4D-49FF-A701-3AEB5FFD114C}" presName="parentLeftMargin" presStyleLbl="node1" presStyleIdx="0" presStyleCnt="2"/>
      <dgm:spPr/>
      <dgm:t>
        <a:bodyPr/>
        <a:lstStyle/>
        <a:p>
          <a:endParaRPr lang="fr-FR"/>
        </a:p>
      </dgm:t>
    </dgm:pt>
    <dgm:pt modelId="{9D1AF6DF-8EBD-4BA9-AB1C-83666B416551}" type="pres">
      <dgm:prSet presAssocID="{6803AE33-8C4D-49FF-A701-3AEB5FFD114C}" presName="parentText" presStyleLbl="node1" presStyleIdx="0" presStyleCnt="2" custScaleY="154207" custLinFactNeighborX="7512" custLinFactNeighborY="-5436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1934524-F682-452D-88D9-5DEC2E6B5015}" type="pres">
      <dgm:prSet presAssocID="{6803AE33-8C4D-49FF-A701-3AEB5FFD114C}" presName="negativeSpace" presStyleCnt="0"/>
      <dgm:spPr/>
    </dgm:pt>
    <dgm:pt modelId="{64F3F243-0CC4-4CEF-93F2-5776498F90DB}" type="pres">
      <dgm:prSet presAssocID="{6803AE33-8C4D-49FF-A701-3AEB5FFD114C}" presName="childText" presStyleLbl="alignAcc1" presStyleIdx="0" presStyleCnt="2" custScaleY="102121" custLinFactY="-1244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5C074A4-D50D-4582-A1CA-82DFC52CD331}" type="pres">
      <dgm:prSet presAssocID="{0BE976F9-0D26-497C-8000-721D61B1AB27}" presName="spaceBetweenRectangles" presStyleCnt="0"/>
      <dgm:spPr/>
    </dgm:pt>
    <dgm:pt modelId="{5618F576-8722-40A1-846D-43C94811684F}" type="pres">
      <dgm:prSet presAssocID="{D57AA90E-BAC1-4FED-9E01-36B16E2D367D}" presName="parentLin" presStyleCnt="0"/>
      <dgm:spPr/>
    </dgm:pt>
    <dgm:pt modelId="{86B6D6C5-D54A-4712-AFBE-38FBCB12D7E3}" type="pres">
      <dgm:prSet presAssocID="{D57AA90E-BAC1-4FED-9E01-36B16E2D367D}" presName="parentLeftMargin" presStyleLbl="node1" presStyleIdx="0" presStyleCnt="2"/>
      <dgm:spPr/>
      <dgm:t>
        <a:bodyPr/>
        <a:lstStyle/>
        <a:p>
          <a:endParaRPr lang="hr-HR"/>
        </a:p>
      </dgm:t>
    </dgm:pt>
    <dgm:pt modelId="{DD203578-C9B9-4AC6-AEA9-857B6672D6FB}" type="pres">
      <dgm:prSet presAssocID="{D57AA90E-BAC1-4FED-9E01-36B16E2D367D}" presName="parentText" presStyleLbl="node1" presStyleIdx="1" presStyleCnt="2" custScaleX="116295" custScaleY="24733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8B4035-2E52-4F6F-8DD1-AE74789061AE}" type="pres">
      <dgm:prSet presAssocID="{D57AA90E-BAC1-4FED-9E01-36B16E2D367D}" presName="negativeSpace" presStyleCnt="0"/>
      <dgm:spPr/>
    </dgm:pt>
    <dgm:pt modelId="{EB6C1369-9806-449F-85C7-466009F1E2F0}" type="pres">
      <dgm:prSet presAssocID="{D57AA90E-BAC1-4FED-9E01-36B16E2D367D}" presName="childText" presStyleLbl="alignAcc1" presStyleIdx="1" presStyleCnt="2">
        <dgm:presLayoutVars>
          <dgm:bulletEnabled val="1"/>
        </dgm:presLayoutVars>
      </dgm:prSet>
      <dgm:spPr/>
    </dgm:pt>
  </dgm:ptLst>
  <dgm:cxnLst>
    <dgm:cxn modelId="{999A29AE-3ACB-4FEC-9F40-D74E031068CE}" srcId="{B7B4D503-0B80-4460-922F-678D7B3B9A0D}" destId="{D57AA90E-BAC1-4FED-9E01-36B16E2D367D}" srcOrd="1" destOrd="0" parTransId="{0493C472-366B-4BAE-8345-E8E637B810C3}" sibTransId="{69423939-A3F7-45C8-B187-8A004E3C223B}"/>
    <dgm:cxn modelId="{7B7D9993-2304-4E3A-AE8E-E98369208F57}" type="presOf" srcId="{21E99324-078C-4308-B67B-F30AFE4A54BE}" destId="{64F3F243-0CC4-4CEF-93F2-5776498F90DB}" srcOrd="0" destOrd="1" presId="urn:microsoft.com/office/officeart/2005/8/layout/list1#1"/>
    <dgm:cxn modelId="{B3A9A309-4955-47E0-A62F-54101AE9EF22}" srcId="{B7B4D503-0B80-4460-922F-678D7B3B9A0D}" destId="{6803AE33-8C4D-49FF-A701-3AEB5FFD114C}" srcOrd="0" destOrd="0" parTransId="{71CB2A66-749B-4C8F-9BAC-3469E95A323C}" sibTransId="{0BE976F9-0D26-497C-8000-721D61B1AB27}"/>
    <dgm:cxn modelId="{6E44BD02-D3B8-4A5A-9397-024FF2F5CD15}" srcId="{6803AE33-8C4D-49FF-A701-3AEB5FFD114C}" destId="{21E99324-078C-4308-B67B-F30AFE4A54BE}" srcOrd="1" destOrd="0" parTransId="{484BE330-BD80-44E0-9372-4922AC835C82}" sibTransId="{0E6E9E9B-FE32-4A2A-AAEF-9BFB63C80A9F}"/>
    <dgm:cxn modelId="{1D7A2BE2-7B6A-4A25-9132-CFD9B8EADD57}" type="presOf" srcId="{6803AE33-8C4D-49FF-A701-3AEB5FFD114C}" destId="{9D1AF6DF-8EBD-4BA9-AB1C-83666B416551}" srcOrd="1" destOrd="0" presId="urn:microsoft.com/office/officeart/2005/8/layout/list1#1"/>
    <dgm:cxn modelId="{AA5BA965-7FB9-4396-9A01-E39E9C6B2089}" srcId="{6803AE33-8C4D-49FF-A701-3AEB5FFD114C}" destId="{37E1ABB8-6CE1-4E86-9566-E3FCEF859A5E}" srcOrd="2" destOrd="0" parTransId="{551756E5-1468-4879-9691-3D9E4CD255EE}" sibTransId="{D66FD835-80A6-433E-8359-88E56D246547}"/>
    <dgm:cxn modelId="{256BE456-E5CD-40D8-8B9D-D492D2A2C31F}" type="presOf" srcId="{37E1ABB8-6CE1-4E86-9566-E3FCEF859A5E}" destId="{64F3F243-0CC4-4CEF-93F2-5776498F90DB}" srcOrd="0" destOrd="2" presId="urn:microsoft.com/office/officeart/2005/8/layout/list1#1"/>
    <dgm:cxn modelId="{D17300A0-D869-4D63-92B8-BC74AA23181E}" type="presOf" srcId="{D57AA90E-BAC1-4FED-9E01-36B16E2D367D}" destId="{86B6D6C5-D54A-4712-AFBE-38FBCB12D7E3}" srcOrd="0" destOrd="0" presId="urn:microsoft.com/office/officeart/2005/8/layout/list1#1"/>
    <dgm:cxn modelId="{F3F11361-EABA-447A-BD1F-C1C7849D2FC0}" srcId="{6803AE33-8C4D-49FF-A701-3AEB5FFD114C}" destId="{17DD9A22-3560-4887-9CD0-4328EC1893F2}" srcOrd="0" destOrd="0" parTransId="{6CDBEF9D-8BB3-417C-B64A-90A621C2D4D1}" sibTransId="{68E9A712-056F-47F4-B65E-C6230D7C168B}"/>
    <dgm:cxn modelId="{5DA867DB-4E75-42E6-8B5A-1F2B65992BA7}" type="presOf" srcId="{B7B4D503-0B80-4460-922F-678D7B3B9A0D}" destId="{01DD0F12-12F5-4D40-B8E1-50F8BA73202A}" srcOrd="0" destOrd="0" presId="urn:microsoft.com/office/officeart/2005/8/layout/list1#1"/>
    <dgm:cxn modelId="{A887255B-6C31-47A1-A20B-F15A028FD47D}" type="presOf" srcId="{D57AA90E-BAC1-4FED-9E01-36B16E2D367D}" destId="{DD203578-C9B9-4AC6-AEA9-857B6672D6FB}" srcOrd="1" destOrd="0" presId="urn:microsoft.com/office/officeart/2005/8/layout/list1#1"/>
    <dgm:cxn modelId="{78700935-61A9-4C9A-A00B-B00567B006CC}" type="presOf" srcId="{17DD9A22-3560-4887-9CD0-4328EC1893F2}" destId="{64F3F243-0CC4-4CEF-93F2-5776498F90DB}" srcOrd="0" destOrd="0" presId="urn:microsoft.com/office/officeart/2005/8/layout/list1#1"/>
    <dgm:cxn modelId="{C4F8DD1B-633C-46F6-80C7-69AF8D087DC9}" type="presOf" srcId="{6803AE33-8C4D-49FF-A701-3AEB5FFD114C}" destId="{76495F65-323E-4916-B636-C8D6D15ABDE0}" srcOrd="0" destOrd="0" presId="urn:microsoft.com/office/officeart/2005/8/layout/list1#1"/>
    <dgm:cxn modelId="{E8FACF29-A080-43EA-A24C-36203ACD16AF}" type="presParOf" srcId="{01DD0F12-12F5-4D40-B8E1-50F8BA73202A}" destId="{709D80A6-72FB-4616-B5E3-B5DD741D5F23}" srcOrd="0" destOrd="0" presId="urn:microsoft.com/office/officeart/2005/8/layout/list1#1"/>
    <dgm:cxn modelId="{D5AC9829-7D23-48AB-A1FA-B10BC712696F}" type="presParOf" srcId="{709D80A6-72FB-4616-B5E3-B5DD741D5F23}" destId="{76495F65-323E-4916-B636-C8D6D15ABDE0}" srcOrd="0" destOrd="0" presId="urn:microsoft.com/office/officeart/2005/8/layout/list1#1"/>
    <dgm:cxn modelId="{E4FB87D9-2239-4995-ADCD-5D035A32B7B9}" type="presParOf" srcId="{709D80A6-72FB-4616-B5E3-B5DD741D5F23}" destId="{9D1AF6DF-8EBD-4BA9-AB1C-83666B416551}" srcOrd="1" destOrd="0" presId="urn:microsoft.com/office/officeart/2005/8/layout/list1#1"/>
    <dgm:cxn modelId="{46EF3E35-3450-47F2-BD9C-B2CCC739075B}" type="presParOf" srcId="{01DD0F12-12F5-4D40-B8E1-50F8BA73202A}" destId="{71934524-F682-452D-88D9-5DEC2E6B5015}" srcOrd="1" destOrd="0" presId="urn:microsoft.com/office/officeart/2005/8/layout/list1#1"/>
    <dgm:cxn modelId="{0A4394F6-AA9F-4CF2-A224-5C15EF526B4B}" type="presParOf" srcId="{01DD0F12-12F5-4D40-B8E1-50F8BA73202A}" destId="{64F3F243-0CC4-4CEF-93F2-5776498F90DB}" srcOrd="2" destOrd="0" presId="urn:microsoft.com/office/officeart/2005/8/layout/list1#1"/>
    <dgm:cxn modelId="{ED135B40-356E-4E87-834F-E4667140293C}" type="presParOf" srcId="{01DD0F12-12F5-4D40-B8E1-50F8BA73202A}" destId="{45C074A4-D50D-4582-A1CA-82DFC52CD331}" srcOrd="3" destOrd="0" presId="urn:microsoft.com/office/officeart/2005/8/layout/list1#1"/>
    <dgm:cxn modelId="{1776EB80-D4BE-4CF6-A8A9-CEB8D0B6520A}" type="presParOf" srcId="{01DD0F12-12F5-4D40-B8E1-50F8BA73202A}" destId="{5618F576-8722-40A1-846D-43C94811684F}" srcOrd="4" destOrd="0" presId="urn:microsoft.com/office/officeart/2005/8/layout/list1#1"/>
    <dgm:cxn modelId="{CEA65F14-E81D-46C7-B515-02EC4C7BAEAB}" type="presParOf" srcId="{5618F576-8722-40A1-846D-43C94811684F}" destId="{86B6D6C5-D54A-4712-AFBE-38FBCB12D7E3}" srcOrd="0" destOrd="0" presId="urn:microsoft.com/office/officeart/2005/8/layout/list1#1"/>
    <dgm:cxn modelId="{B5909E76-4CDD-40C9-9E30-930074AC53B2}" type="presParOf" srcId="{5618F576-8722-40A1-846D-43C94811684F}" destId="{DD203578-C9B9-4AC6-AEA9-857B6672D6FB}" srcOrd="1" destOrd="0" presId="urn:microsoft.com/office/officeart/2005/8/layout/list1#1"/>
    <dgm:cxn modelId="{3D683ED4-7F7E-4624-B294-124790534B6B}" type="presParOf" srcId="{01DD0F12-12F5-4D40-B8E1-50F8BA73202A}" destId="{558B4035-2E52-4F6F-8DD1-AE74789061AE}" srcOrd="5" destOrd="0" presId="urn:microsoft.com/office/officeart/2005/8/layout/list1#1"/>
    <dgm:cxn modelId="{E29DF8DD-D868-48F8-B245-A27CEE742F24}" type="presParOf" srcId="{01DD0F12-12F5-4D40-B8E1-50F8BA73202A}" destId="{EB6C1369-9806-449F-85C7-466009F1E2F0}" srcOrd="6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B4D503-0B80-4460-922F-678D7B3B9A0D}" type="doc">
      <dgm:prSet loTypeId="urn:microsoft.com/office/officeart/2005/8/layout/list1#1" loCatId="list" qsTypeId="urn:microsoft.com/office/officeart/2005/8/quickstyle/simple1#13" qsCatId="simple" csTypeId="urn:microsoft.com/office/officeart/2005/8/colors/accent1_2#3" csCatId="accent1" phldr="1"/>
      <dgm:spPr/>
      <dgm:t>
        <a:bodyPr/>
        <a:lstStyle/>
        <a:p>
          <a:endParaRPr lang="hr-HR"/>
        </a:p>
      </dgm:t>
    </dgm:pt>
    <dgm:pt modelId="{124EF919-D570-49BF-B1A8-979B3F6800E7}">
      <dgm:prSet/>
      <dgm:spPr/>
      <dgm:t>
        <a:bodyPr/>
        <a:lstStyle/>
        <a:p>
          <a:r>
            <a:rPr lang="hr-HR" dirty="0" smtClean="0">
              <a:ea typeface="+mn-ea"/>
              <a:cs typeface="+mn-cs"/>
            </a:rPr>
            <a:t>115 poslodavaca</a:t>
          </a:r>
          <a:endParaRPr lang="hr-HR" dirty="0">
            <a:ea typeface="+mn-ea"/>
            <a:cs typeface="+mn-cs"/>
          </a:endParaRPr>
        </a:p>
      </dgm:t>
    </dgm:pt>
    <dgm:pt modelId="{AA984C27-6126-4857-805C-617A2FC513C5}" type="sibTrans" cxnId="{4DD12BE4-1C1B-44F2-B1B4-83D219DA5B5D}">
      <dgm:prSet/>
      <dgm:spPr/>
      <dgm:t>
        <a:bodyPr/>
        <a:lstStyle/>
        <a:p>
          <a:endParaRPr lang="hr-HR"/>
        </a:p>
      </dgm:t>
    </dgm:pt>
    <dgm:pt modelId="{B6A1F6BC-3FF7-4A7D-A6CD-F322300DB5DA}" type="parTrans" cxnId="{4DD12BE4-1C1B-44F2-B1B4-83D219DA5B5D}">
      <dgm:prSet/>
      <dgm:spPr/>
      <dgm:t>
        <a:bodyPr/>
        <a:lstStyle/>
        <a:p>
          <a:endParaRPr lang="hr-HR"/>
        </a:p>
      </dgm:t>
    </dgm:pt>
    <dgm:pt modelId="{C8758484-B232-47AA-A0F5-F6D75C297B6F}">
      <dgm:prSet/>
      <dgm:spPr/>
      <dgm:t>
        <a:bodyPr/>
        <a:lstStyle/>
        <a:p>
          <a:r>
            <a:rPr lang="hr-HR" dirty="0" smtClean="0">
              <a:ea typeface="+mn-ea"/>
              <a:cs typeface="+mn-cs"/>
            </a:rPr>
            <a:t>1.045 radnika</a:t>
          </a:r>
          <a:endParaRPr lang="hr-HR" dirty="0">
            <a:ea typeface="+mn-ea"/>
            <a:cs typeface="+mn-cs"/>
          </a:endParaRPr>
        </a:p>
      </dgm:t>
    </dgm:pt>
    <dgm:pt modelId="{ACA22614-2885-4BA8-BA70-1BC278D6679F}" type="sibTrans" cxnId="{44AFDDEF-178C-49EA-8521-0F90167A30D0}">
      <dgm:prSet/>
      <dgm:spPr/>
      <dgm:t>
        <a:bodyPr/>
        <a:lstStyle/>
        <a:p>
          <a:endParaRPr lang="hr-HR"/>
        </a:p>
      </dgm:t>
    </dgm:pt>
    <dgm:pt modelId="{6C97204D-3F7C-49A2-9E77-B770054595F6}" type="parTrans" cxnId="{44AFDDEF-178C-49EA-8521-0F90167A30D0}">
      <dgm:prSet/>
      <dgm:spPr/>
      <dgm:t>
        <a:bodyPr/>
        <a:lstStyle/>
        <a:p>
          <a:endParaRPr lang="hr-HR"/>
        </a:p>
      </dgm:t>
    </dgm:pt>
    <dgm:pt modelId="{82650E3F-D6E2-4296-921D-7DB7037AB094}">
      <dgm:prSet/>
      <dgm:spPr/>
      <dgm:t>
        <a:bodyPr/>
        <a:lstStyle/>
        <a:p>
          <a:r>
            <a:rPr lang="hr-HR" dirty="0" smtClean="0">
              <a:ea typeface="+mn-ea"/>
              <a:cs typeface="+mn-cs"/>
            </a:rPr>
            <a:t>7.840.207 kuna</a:t>
          </a:r>
          <a:endParaRPr lang="hr-HR" dirty="0">
            <a:ea typeface="+mn-ea"/>
            <a:cs typeface="+mn-cs"/>
          </a:endParaRPr>
        </a:p>
      </dgm:t>
    </dgm:pt>
    <dgm:pt modelId="{31C96943-601E-48F3-A1B6-1CE9BD7B88BA}" type="sibTrans" cxnId="{349378A1-CC1D-4FEC-8461-BE0D39266705}">
      <dgm:prSet/>
      <dgm:spPr/>
      <dgm:t>
        <a:bodyPr/>
        <a:lstStyle/>
        <a:p>
          <a:endParaRPr lang="hr-HR"/>
        </a:p>
      </dgm:t>
    </dgm:pt>
    <dgm:pt modelId="{DBD02D16-6447-4B3F-9162-19CEE4EAC286}" type="parTrans" cxnId="{349378A1-CC1D-4FEC-8461-BE0D39266705}">
      <dgm:prSet/>
      <dgm:spPr/>
      <dgm:t>
        <a:bodyPr/>
        <a:lstStyle/>
        <a:p>
          <a:endParaRPr lang="hr-HR"/>
        </a:p>
      </dgm:t>
    </dgm:pt>
    <dgm:pt modelId="{D5BDCD57-3FE2-4364-8697-EF0B3F551B8B}">
      <dgm:prSet/>
      <dgm:spPr/>
      <dgm:t>
        <a:bodyPr/>
        <a:lstStyle/>
        <a:p>
          <a:r>
            <a:rPr lang="hr-HR" dirty="0" smtClean="0"/>
            <a:t>U slučaju blokade računa poslodavca</a:t>
          </a:r>
          <a:endParaRPr lang="hr-HR" dirty="0"/>
        </a:p>
      </dgm:t>
    </dgm:pt>
    <dgm:pt modelId="{3562BF13-FCE3-4E06-B80D-E18FA8FFCB30}" type="sibTrans" cxnId="{867B387E-F046-467F-BB26-26F02B9A33D5}">
      <dgm:prSet/>
      <dgm:spPr/>
      <dgm:t>
        <a:bodyPr/>
        <a:lstStyle/>
        <a:p>
          <a:endParaRPr lang="hr-HR"/>
        </a:p>
      </dgm:t>
    </dgm:pt>
    <dgm:pt modelId="{A770BF92-35AC-487F-A40C-40816D8005B1}" type="parTrans" cxnId="{867B387E-F046-467F-BB26-26F02B9A33D5}">
      <dgm:prSet/>
      <dgm:spPr/>
      <dgm:t>
        <a:bodyPr/>
        <a:lstStyle/>
        <a:p>
          <a:endParaRPr lang="hr-HR"/>
        </a:p>
      </dgm:t>
    </dgm:pt>
    <dgm:pt modelId="{01DD0F12-12F5-4D40-B8E1-50F8BA73202A}" type="pres">
      <dgm:prSet presAssocID="{B7B4D503-0B80-4460-922F-678D7B3B9A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4533D0C-9DAF-48DA-84A6-520527060381}" type="pres">
      <dgm:prSet presAssocID="{D5BDCD57-3FE2-4364-8697-EF0B3F551B8B}" presName="parentLin" presStyleCnt="0"/>
      <dgm:spPr/>
    </dgm:pt>
    <dgm:pt modelId="{A4395476-9DE8-4F6F-8320-3E3F1F0BB7B7}" type="pres">
      <dgm:prSet presAssocID="{D5BDCD57-3FE2-4364-8697-EF0B3F551B8B}" presName="parentLeftMargin" presStyleLbl="node1" presStyleIdx="0" presStyleCnt="1"/>
      <dgm:spPr/>
      <dgm:t>
        <a:bodyPr/>
        <a:lstStyle/>
        <a:p>
          <a:endParaRPr lang="fr-FR"/>
        </a:p>
      </dgm:t>
    </dgm:pt>
    <dgm:pt modelId="{D2B8060E-5C25-48B8-8A2C-C7E31B9A4C0B}" type="pres">
      <dgm:prSet presAssocID="{D5BDCD57-3FE2-4364-8697-EF0B3F551B8B}" presName="parentText" presStyleLbl="node1" presStyleIdx="0" presStyleCnt="1" custLinFactY="-39265" custLinFactNeighborX="4251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E5DCBF-B6A4-4E52-90C6-8639E330299B}" type="pres">
      <dgm:prSet presAssocID="{D5BDCD57-3FE2-4364-8697-EF0B3F551B8B}" presName="negativeSpace" presStyleCnt="0"/>
      <dgm:spPr/>
    </dgm:pt>
    <dgm:pt modelId="{84309B57-9335-4504-ADE7-0F6F02733EE1}" type="pres">
      <dgm:prSet presAssocID="{D5BDCD57-3FE2-4364-8697-EF0B3F551B8B}" presName="childText" presStyleLbl="alignAcc1" presStyleIdx="0" presStyleCnt="1" custScaleY="69331" custLinFactY="-10828" custLinFactNeighborX="2751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1BE9CD0-00CC-4AC2-BF18-4812F4A2DD0B}" type="presOf" srcId="{D5BDCD57-3FE2-4364-8697-EF0B3F551B8B}" destId="{D2B8060E-5C25-48B8-8A2C-C7E31B9A4C0B}" srcOrd="1" destOrd="0" presId="urn:microsoft.com/office/officeart/2005/8/layout/list1#1"/>
    <dgm:cxn modelId="{867B387E-F046-467F-BB26-26F02B9A33D5}" srcId="{B7B4D503-0B80-4460-922F-678D7B3B9A0D}" destId="{D5BDCD57-3FE2-4364-8697-EF0B3F551B8B}" srcOrd="0" destOrd="0" parTransId="{A770BF92-35AC-487F-A40C-40816D8005B1}" sibTransId="{3562BF13-FCE3-4E06-B80D-E18FA8FFCB30}"/>
    <dgm:cxn modelId="{0A226237-68AC-4E91-B8A7-87EF8B361589}" type="presOf" srcId="{D5BDCD57-3FE2-4364-8697-EF0B3F551B8B}" destId="{A4395476-9DE8-4F6F-8320-3E3F1F0BB7B7}" srcOrd="0" destOrd="0" presId="urn:microsoft.com/office/officeart/2005/8/layout/list1#1"/>
    <dgm:cxn modelId="{349378A1-CC1D-4FEC-8461-BE0D39266705}" srcId="{D5BDCD57-3FE2-4364-8697-EF0B3F551B8B}" destId="{82650E3F-D6E2-4296-921D-7DB7037AB094}" srcOrd="0" destOrd="0" parTransId="{DBD02D16-6447-4B3F-9162-19CEE4EAC286}" sibTransId="{31C96943-601E-48F3-A1B6-1CE9BD7B88BA}"/>
    <dgm:cxn modelId="{87586C3E-3DCE-46C2-BEB4-F370A9F3614F}" type="presOf" srcId="{124EF919-D570-49BF-B1A8-979B3F6800E7}" destId="{84309B57-9335-4504-ADE7-0F6F02733EE1}" srcOrd="0" destOrd="2" presId="urn:microsoft.com/office/officeart/2005/8/layout/list1#1"/>
    <dgm:cxn modelId="{E46370D2-80A8-4EA3-91F8-841574DCDE27}" type="presOf" srcId="{82650E3F-D6E2-4296-921D-7DB7037AB094}" destId="{84309B57-9335-4504-ADE7-0F6F02733EE1}" srcOrd="0" destOrd="0" presId="urn:microsoft.com/office/officeart/2005/8/layout/list1#1"/>
    <dgm:cxn modelId="{97580012-BF17-4357-84AC-46D9907DC4B7}" type="presOf" srcId="{C8758484-B232-47AA-A0F5-F6D75C297B6F}" destId="{84309B57-9335-4504-ADE7-0F6F02733EE1}" srcOrd="0" destOrd="1" presId="urn:microsoft.com/office/officeart/2005/8/layout/list1#1"/>
    <dgm:cxn modelId="{4DD12BE4-1C1B-44F2-B1B4-83D219DA5B5D}" srcId="{D5BDCD57-3FE2-4364-8697-EF0B3F551B8B}" destId="{124EF919-D570-49BF-B1A8-979B3F6800E7}" srcOrd="2" destOrd="0" parTransId="{B6A1F6BC-3FF7-4A7D-A6CD-F322300DB5DA}" sibTransId="{AA984C27-6126-4857-805C-617A2FC513C5}"/>
    <dgm:cxn modelId="{7B57FA92-8E34-44CE-A093-2E60ACA707FB}" type="presOf" srcId="{B7B4D503-0B80-4460-922F-678D7B3B9A0D}" destId="{01DD0F12-12F5-4D40-B8E1-50F8BA73202A}" srcOrd="0" destOrd="0" presId="urn:microsoft.com/office/officeart/2005/8/layout/list1#1"/>
    <dgm:cxn modelId="{44AFDDEF-178C-49EA-8521-0F90167A30D0}" srcId="{D5BDCD57-3FE2-4364-8697-EF0B3F551B8B}" destId="{C8758484-B232-47AA-A0F5-F6D75C297B6F}" srcOrd="1" destOrd="0" parTransId="{6C97204D-3F7C-49A2-9E77-B770054595F6}" sibTransId="{ACA22614-2885-4BA8-BA70-1BC278D6679F}"/>
    <dgm:cxn modelId="{A6AF4B58-BE08-4D2B-BB67-3292175A3AEF}" type="presParOf" srcId="{01DD0F12-12F5-4D40-B8E1-50F8BA73202A}" destId="{E4533D0C-9DAF-48DA-84A6-520527060381}" srcOrd="0" destOrd="0" presId="urn:microsoft.com/office/officeart/2005/8/layout/list1#1"/>
    <dgm:cxn modelId="{4C943C9F-9267-492A-9C42-883D9DFA4C35}" type="presParOf" srcId="{E4533D0C-9DAF-48DA-84A6-520527060381}" destId="{A4395476-9DE8-4F6F-8320-3E3F1F0BB7B7}" srcOrd="0" destOrd="0" presId="urn:microsoft.com/office/officeart/2005/8/layout/list1#1"/>
    <dgm:cxn modelId="{D4BFF47D-3B8B-492B-9AC1-4C9E7CF37217}" type="presParOf" srcId="{E4533D0C-9DAF-48DA-84A6-520527060381}" destId="{D2B8060E-5C25-48B8-8A2C-C7E31B9A4C0B}" srcOrd="1" destOrd="0" presId="urn:microsoft.com/office/officeart/2005/8/layout/list1#1"/>
    <dgm:cxn modelId="{1B68DD40-A04B-4294-A093-31E3983CE494}" type="presParOf" srcId="{01DD0F12-12F5-4D40-B8E1-50F8BA73202A}" destId="{34E5DCBF-B6A4-4E52-90C6-8639E330299B}" srcOrd="1" destOrd="0" presId="urn:microsoft.com/office/officeart/2005/8/layout/list1#1"/>
    <dgm:cxn modelId="{D207BAD0-7F8C-4AFC-87B9-4737BBFAADD8}" type="presParOf" srcId="{01DD0F12-12F5-4D40-B8E1-50F8BA73202A}" destId="{84309B57-9335-4504-ADE7-0F6F02733EE1}" srcOrd="2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60ED76A-B6CC-4C1F-AA5D-BA004974CEC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B13DBC6-4AD1-41D4-A3C0-E5568BF866B8}">
      <dgm:prSet phldrT="[Text]" custT="1"/>
      <dgm:spPr>
        <a:solidFill>
          <a:schemeClr val="bg2"/>
        </a:solidFill>
        <a:ln>
          <a:solidFill>
            <a:schemeClr val="tx1"/>
          </a:solidFill>
        </a:ln>
      </dgm:spPr>
      <dgm:t>
        <a:bodyPr/>
        <a:lstStyle/>
        <a:p>
          <a:r>
            <a:rPr lang="hr-HR" sz="1400" dirty="0">
              <a:solidFill>
                <a:schemeClr val="tx1"/>
              </a:solidFill>
            </a:rPr>
            <a:t>RJEŠENJE</a:t>
          </a:r>
        </a:p>
      </dgm:t>
    </dgm:pt>
    <dgm:pt modelId="{A6863122-9D7C-400B-A314-A88571E39D34}" type="parTrans" cxnId="{A2FDDE2C-9A91-47DA-8EC0-106C1B6E5947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hr-HR"/>
        </a:p>
      </dgm:t>
    </dgm:pt>
    <dgm:pt modelId="{5E504478-72D9-4860-94B6-06C0DEAD7700}" type="sibTrans" cxnId="{A2FDDE2C-9A91-47DA-8EC0-106C1B6E5947}">
      <dgm:prSet/>
      <dgm:spPr/>
      <dgm:t>
        <a:bodyPr/>
        <a:lstStyle/>
        <a:p>
          <a:endParaRPr lang="hr-HR"/>
        </a:p>
      </dgm:t>
    </dgm:pt>
    <dgm:pt modelId="{3F2EEB78-8B23-4FBE-8E56-FFECBE931398}">
      <dgm:prSet phldrT="[Text]" custT="1"/>
      <dgm:spPr>
        <a:solidFill>
          <a:schemeClr val="bg2"/>
        </a:solidFill>
        <a:ln>
          <a:solidFill>
            <a:srgbClr val="FF0000"/>
          </a:solidFill>
        </a:ln>
      </dgm:spPr>
      <dgm:t>
        <a:bodyPr/>
        <a:lstStyle/>
        <a:p>
          <a:r>
            <a:rPr lang="hr-HR" sz="1800" dirty="0">
              <a:solidFill>
                <a:schemeClr val="tx1"/>
              </a:solidFill>
            </a:rPr>
            <a:t>ISPLATA</a:t>
          </a:r>
        </a:p>
      </dgm:t>
    </dgm:pt>
    <dgm:pt modelId="{B32A7A84-6CE1-423B-A3D5-CA1ABF4B9B0A}" type="parTrans" cxnId="{3B7E225A-ECF6-4CAE-9935-336C135AB66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hr-HR"/>
        </a:p>
      </dgm:t>
    </dgm:pt>
    <dgm:pt modelId="{65DE3FC7-CF65-40F3-92F5-EA92CDC3A039}" type="sibTrans" cxnId="{3B7E225A-ECF6-4CAE-9935-336C135AB66A}">
      <dgm:prSet/>
      <dgm:spPr/>
      <dgm:t>
        <a:bodyPr/>
        <a:lstStyle/>
        <a:p>
          <a:endParaRPr lang="hr-HR"/>
        </a:p>
      </dgm:t>
    </dgm:pt>
    <dgm:pt modelId="{80A2D6AB-21FE-4713-81EE-A08B2679DE48}">
      <dgm:prSet phldrT="[Text]"/>
      <dgm:spPr>
        <a:solidFill>
          <a:schemeClr val="bg2"/>
        </a:solidFill>
        <a:ln>
          <a:solidFill>
            <a:schemeClr val="accent1"/>
          </a:solidFill>
        </a:ln>
      </dgm:spPr>
      <dgm:t>
        <a:bodyPr/>
        <a:lstStyle/>
        <a:p>
          <a:r>
            <a:rPr lang="hr-HR" dirty="0">
              <a:solidFill>
                <a:schemeClr val="tx1"/>
              </a:solidFill>
            </a:rPr>
            <a:t>POVRAT</a:t>
          </a:r>
        </a:p>
      </dgm:t>
    </dgm:pt>
    <dgm:pt modelId="{B5A58E41-4D3C-447B-A225-C5CF22C99D0B}" type="parTrans" cxnId="{F8D9FC11-446A-473C-9E54-CCA69B66C65A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hr-HR"/>
        </a:p>
      </dgm:t>
    </dgm:pt>
    <dgm:pt modelId="{28BB62F4-8D9E-4158-968B-66C547CED6F0}" type="sibTrans" cxnId="{F8D9FC11-446A-473C-9E54-CCA69B66C65A}">
      <dgm:prSet/>
      <dgm:spPr/>
      <dgm:t>
        <a:bodyPr/>
        <a:lstStyle/>
        <a:p>
          <a:endParaRPr lang="hr-HR"/>
        </a:p>
      </dgm:t>
    </dgm:pt>
    <dgm:pt modelId="{45CAF34A-B0A9-49B1-A830-0BD1492CDB9B}" type="pres">
      <dgm:prSet presAssocID="{D60ED76A-B6CC-4C1F-AA5D-BA004974CEC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A5A888F-489F-4636-907F-D7B499AB245B}" type="pres">
      <dgm:prSet presAssocID="{D60ED76A-B6CC-4C1F-AA5D-BA004974CEC2}" presName="cycle" presStyleCnt="0"/>
      <dgm:spPr/>
    </dgm:pt>
    <dgm:pt modelId="{EBA32C11-6DB1-4140-BE15-1C5A57ECEFC4}" type="pres">
      <dgm:prSet presAssocID="{D60ED76A-B6CC-4C1F-AA5D-BA004974CEC2}" presName="centerShape" presStyleCnt="0"/>
      <dgm:spPr/>
    </dgm:pt>
    <dgm:pt modelId="{43C93BA3-A006-4D3D-906F-F46E69660ACD}" type="pres">
      <dgm:prSet presAssocID="{D60ED76A-B6CC-4C1F-AA5D-BA004974CEC2}" presName="connSite" presStyleLbl="node1" presStyleIdx="0" presStyleCnt="4"/>
      <dgm:spPr/>
    </dgm:pt>
    <dgm:pt modelId="{4F7436A7-8931-485C-8C8F-422DFAFF94B8}" type="pres">
      <dgm:prSet presAssocID="{D60ED76A-B6CC-4C1F-AA5D-BA004974CEC2}" presName="visible" presStyleLbl="node1" presStyleIdx="0" presStyleCnt="4"/>
      <dgm:spPr>
        <a:prstGeom prst="flowChartConnector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9619D702-5864-4FD0-8A04-9F359FAB9BB5}" type="pres">
      <dgm:prSet presAssocID="{A6863122-9D7C-400B-A314-A88571E39D34}" presName="Name25" presStyleLbl="parChTrans1D1" presStyleIdx="0" presStyleCnt="3"/>
      <dgm:spPr/>
      <dgm:t>
        <a:bodyPr/>
        <a:lstStyle/>
        <a:p>
          <a:endParaRPr lang="hr-HR"/>
        </a:p>
      </dgm:t>
    </dgm:pt>
    <dgm:pt modelId="{1831E492-BC1E-49ED-B57A-4FBB92A4687A}" type="pres">
      <dgm:prSet presAssocID="{CB13DBC6-4AD1-41D4-A3C0-E5568BF866B8}" presName="node" presStyleCnt="0"/>
      <dgm:spPr/>
    </dgm:pt>
    <dgm:pt modelId="{ADF8D092-DD00-4FD8-B8EA-007896C85B0E}" type="pres">
      <dgm:prSet presAssocID="{CB13DBC6-4AD1-41D4-A3C0-E5568BF866B8}" presName="parentNode" presStyleLbl="node1" presStyleIdx="1" presStyleCnt="4" custLinFactNeighborX="30588" custLinFactNeighborY="-7444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E8704EC-7981-4F41-85BF-EE6A9D8733A2}" type="pres">
      <dgm:prSet presAssocID="{CB13DBC6-4AD1-41D4-A3C0-E5568BF866B8}" presName="childNode" presStyleLbl="revTx" presStyleIdx="0" presStyleCnt="0">
        <dgm:presLayoutVars>
          <dgm:bulletEnabled val="1"/>
        </dgm:presLayoutVars>
      </dgm:prSet>
      <dgm:spPr/>
    </dgm:pt>
    <dgm:pt modelId="{3729A76E-FDED-47BE-8A86-B7DF2C37DA94}" type="pres">
      <dgm:prSet presAssocID="{B32A7A84-6CE1-423B-A3D5-CA1ABF4B9B0A}" presName="Name25" presStyleLbl="parChTrans1D1" presStyleIdx="1" presStyleCnt="3"/>
      <dgm:spPr/>
      <dgm:t>
        <a:bodyPr/>
        <a:lstStyle/>
        <a:p>
          <a:endParaRPr lang="hr-HR"/>
        </a:p>
      </dgm:t>
    </dgm:pt>
    <dgm:pt modelId="{51E20986-700E-403A-BC03-A2E5BCF26BE8}" type="pres">
      <dgm:prSet presAssocID="{3F2EEB78-8B23-4FBE-8E56-FFECBE931398}" presName="node" presStyleCnt="0"/>
      <dgm:spPr/>
    </dgm:pt>
    <dgm:pt modelId="{2269FC73-873D-41EC-9F6E-FC76500D0570}" type="pres">
      <dgm:prSet presAssocID="{3F2EEB78-8B23-4FBE-8E56-FFECBE931398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783E81B-7097-4752-A736-7DC191A02486}" type="pres">
      <dgm:prSet presAssocID="{3F2EEB78-8B23-4FBE-8E56-FFECBE931398}" presName="childNode" presStyleLbl="revTx" presStyleIdx="0" presStyleCnt="0">
        <dgm:presLayoutVars>
          <dgm:bulletEnabled val="1"/>
        </dgm:presLayoutVars>
      </dgm:prSet>
      <dgm:spPr/>
    </dgm:pt>
    <dgm:pt modelId="{7689FADE-3D27-4603-A9A3-F63E874201BC}" type="pres">
      <dgm:prSet presAssocID="{B5A58E41-4D3C-447B-A225-C5CF22C99D0B}" presName="Name25" presStyleLbl="parChTrans1D1" presStyleIdx="2" presStyleCnt="3"/>
      <dgm:spPr/>
      <dgm:t>
        <a:bodyPr/>
        <a:lstStyle/>
        <a:p>
          <a:endParaRPr lang="hr-HR"/>
        </a:p>
      </dgm:t>
    </dgm:pt>
    <dgm:pt modelId="{6CD12F1D-A6CE-48CA-BB2C-4FD0C0452325}" type="pres">
      <dgm:prSet presAssocID="{80A2D6AB-21FE-4713-81EE-A08B2679DE48}" presName="node" presStyleCnt="0"/>
      <dgm:spPr/>
    </dgm:pt>
    <dgm:pt modelId="{7D76A60E-451A-4B67-BFBE-8B49EC37A8CA}" type="pres">
      <dgm:prSet presAssocID="{80A2D6AB-21FE-4713-81EE-A08B2679DE48}" presName="parentNode" presStyleLbl="node1" presStyleIdx="3" presStyleCnt="4" custLinFactNeighborX="2636" custLinFactNeighborY="6225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24D2DC4-E4F5-43D0-ADE8-52DE87731EC7}" type="pres">
      <dgm:prSet presAssocID="{80A2D6AB-21FE-4713-81EE-A08B2679DE48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A2FDDE2C-9A91-47DA-8EC0-106C1B6E5947}" srcId="{D60ED76A-B6CC-4C1F-AA5D-BA004974CEC2}" destId="{CB13DBC6-4AD1-41D4-A3C0-E5568BF866B8}" srcOrd="0" destOrd="0" parTransId="{A6863122-9D7C-400B-A314-A88571E39D34}" sibTransId="{5E504478-72D9-4860-94B6-06C0DEAD7700}"/>
    <dgm:cxn modelId="{1A3FC58E-47D8-48F3-B83D-0756AB9E6D33}" type="presOf" srcId="{80A2D6AB-21FE-4713-81EE-A08B2679DE48}" destId="{7D76A60E-451A-4B67-BFBE-8B49EC37A8CA}" srcOrd="0" destOrd="0" presId="urn:microsoft.com/office/officeart/2005/8/layout/radial2"/>
    <dgm:cxn modelId="{8D244F77-82A5-435C-AEBC-C092CAA29D26}" type="presOf" srcId="{3F2EEB78-8B23-4FBE-8E56-FFECBE931398}" destId="{2269FC73-873D-41EC-9F6E-FC76500D0570}" srcOrd="0" destOrd="0" presId="urn:microsoft.com/office/officeart/2005/8/layout/radial2"/>
    <dgm:cxn modelId="{3B7E225A-ECF6-4CAE-9935-336C135AB66A}" srcId="{D60ED76A-B6CC-4C1F-AA5D-BA004974CEC2}" destId="{3F2EEB78-8B23-4FBE-8E56-FFECBE931398}" srcOrd="1" destOrd="0" parTransId="{B32A7A84-6CE1-423B-A3D5-CA1ABF4B9B0A}" sibTransId="{65DE3FC7-CF65-40F3-92F5-EA92CDC3A039}"/>
    <dgm:cxn modelId="{4F447CC2-2BCE-4449-837F-79990708C0FB}" type="presOf" srcId="{D60ED76A-B6CC-4C1F-AA5D-BA004974CEC2}" destId="{45CAF34A-B0A9-49B1-A830-0BD1492CDB9B}" srcOrd="0" destOrd="0" presId="urn:microsoft.com/office/officeart/2005/8/layout/radial2"/>
    <dgm:cxn modelId="{1BFD1ADB-70D5-4BEB-81F7-F8931DE8FB6F}" type="presOf" srcId="{B32A7A84-6CE1-423B-A3D5-CA1ABF4B9B0A}" destId="{3729A76E-FDED-47BE-8A86-B7DF2C37DA94}" srcOrd="0" destOrd="0" presId="urn:microsoft.com/office/officeart/2005/8/layout/radial2"/>
    <dgm:cxn modelId="{8F1A338B-E305-4850-B39B-1A338A46BD38}" type="presOf" srcId="{A6863122-9D7C-400B-A314-A88571E39D34}" destId="{9619D702-5864-4FD0-8A04-9F359FAB9BB5}" srcOrd="0" destOrd="0" presId="urn:microsoft.com/office/officeart/2005/8/layout/radial2"/>
    <dgm:cxn modelId="{F8D9FC11-446A-473C-9E54-CCA69B66C65A}" srcId="{D60ED76A-B6CC-4C1F-AA5D-BA004974CEC2}" destId="{80A2D6AB-21FE-4713-81EE-A08B2679DE48}" srcOrd="2" destOrd="0" parTransId="{B5A58E41-4D3C-447B-A225-C5CF22C99D0B}" sibTransId="{28BB62F4-8D9E-4158-968B-66C547CED6F0}"/>
    <dgm:cxn modelId="{5CF3BF89-F3D2-41E2-818D-028E93EFD748}" type="presOf" srcId="{CB13DBC6-4AD1-41D4-A3C0-E5568BF866B8}" destId="{ADF8D092-DD00-4FD8-B8EA-007896C85B0E}" srcOrd="0" destOrd="0" presId="urn:microsoft.com/office/officeart/2005/8/layout/radial2"/>
    <dgm:cxn modelId="{F98DC8BD-944A-471B-9947-18CC0F60AFFA}" type="presOf" srcId="{B5A58E41-4D3C-447B-A225-C5CF22C99D0B}" destId="{7689FADE-3D27-4603-A9A3-F63E874201BC}" srcOrd="0" destOrd="0" presId="urn:microsoft.com/office/officeart/2005/8/layout/radial2"/>
    <dgm:cxn modelId="{A2D27A34-4532-4F30-A3B4-1B047E8343E1}" type="presParOf" srcId="{45CAF34A-B0A9-49B1-A830-0BD1492CDB9B}" destId="{4A5A888F-489F-4636-907F-D7B499AB245B}" srcOrd="0" destOrd="0" presId="urn:microsoft.com/office/officeart/2005/8/layout/radial2"/>
    <dgm:cxn modelId="{46E64FBB-7231-4461-B304-6DA88CC33F9D}" type="presParOf" srcId="{4A5A888F-489F-4636-907F-D7B499AB245B}" destId="{EBA32C11-6DB1-4140-BE15-1C5A57ECEFC4}" srcOrd="0" destOrd="0" presId="urn:microsoft.com/office/officeart/2005/8/layout/radial2"/>
    <dgm:cxn modelId="{6AF029FA-1720-4820-AEE0-A01A34C641A7}" type="presParOf" srcId="{EBA32C11-6DB1-4140-BE15-1C5A57ECEFC4}" destId="{43C93BA3-A006-4D3D-906F-F46E69660ACD}" srcOrd="0" destOrd="0" presId="urn:microsoft.com/office/officeart/2005/8/layout/radial2"/>
    <dgm:cxn modelId="{2F76D8C9-C549-4FDC-A28A-1DB25E490390}" type="presParOf" srcId="{EBA32C11-6DB1-4140-BE15-1C5A57ECEFC4}" destId="{4F7436A7-8931-485C-8C8F-422DFAFF94B8}" srcOrd="1" destOrd="0" presId="urn:microsoft.com/office/officeart/2005/8/layout/radial2"/>
    <dgm:cxn modelId="{B258DBAA-BDEE-4BC3-914A-EF284ACE0303}" type="presParOf" srcId="{4A5A888F-489F-4636-907F-D7B499AB245B}" destId="{9619D702-5864-4FD0-8A04-9F359FAB9BB5}" srcOrd="1" destOrd="0" presId="urn:microsoft.com/office/officeart/2005/8/layout/radial2"/>
    <dgm:cxn modelId="{39F962E1-F80F-41FE-ADE6-AB8C2C28A800}" type="presParOf" srcId="{4A5A888F-489F-4636-907F-D7B499AB245B}" destId="{1831E492-BC1E-49ED-B57A-4FBB92A4687A}" srcOrd="2" destOrd="0" presId="urn:microsoft.com/office/officeart/2005/8/layout/radial2"/>
    <dgm:cxn modelId="{101FD927-F133-4D11-8B15-FCF089EF431A}" type="presParOf" srcId="{1831E492-BC1E-49ED-B57A-4FBB92A4687A}" destId="{ADF8D092-DD00-4FD8-B8EA-007896C85B0E}" srcOrd="0" destOrd="0" presId="urn:microsoft.com/office/officeart/2005/8/layout/radial2"/>
    <dgm:cxn modelId="{6D11D313-0082-4A19-819F-FC2BDCFEE5D3}" type="presParOf" srcId="{1831E492-BC1E-49ED-B57A-4FBB92A4687A}" destId="{2E8704EC-7981-4F41-85BF-EE6A9D8733A2}" srcOrd="1" destOrd="0" presId="urn:microsoft.com/office/officeart/2005/8/layout/radial2"/>
    <dgm:cxn modelId="{77FB8E5D-B77D-44F2-8DD3-012935AA958F}" type="presParOf" srcId="{4A5A888F-489F-4636-907F-D7B499AB245B}" destId="{3729A76E-FDED-47BE-8A86-B7DF2C37DA94}" srcOrd="3" destOrd="0" presId="urn:microsoft.com/office/officeart/2005/8/layout/radial2"/>
    <dgm:cxn modelId="{76E72E3E-D63B-4734-B090-91504055B9D9}" type="presParOf" srcId="{4A5A888F-489F-4636-907F-D7B499AB245B}" destId="{51E20986-700E-403A-BC03-A2E5BCF26BE8}" srcOrd="4" destOrd="0" presId="urn:microsoft.com/office/officeart/2005/8/layout/radial2"/>
    <dgm:cxn modelId="{D8775FB6-83F3-4D00-88C8-86D182DC6B2C}" type="presParOf" srcId="{51E20986-700E-403A-BC03-A2E5BCF26BE8}" destId="{2269FC73-873D-41EC-9F6E-FC76500D0570}" srcOrd="0" destOrd="0" presId="urn:microsoft.com/office/officeart/2005/8/layout/radial2"/>
    <dgm:cxn modelId="{A07B2BFF-5E1A-49F0-B246-46EA9A208144}" type="presParOf" srcId="{51E20986-700E-403A-BC03-A2E5BCF26BE8}" destId="{3783E81B-7097-4752-A736-7DC191A02486}" srcOrd="1" destOrd="0" presId="urn:microsoft.com/office/officeart/2005/8/layout/radial2"/>
    <dgm:cxn modelId="{C822BF21-8781-4ED6-B8EB-12DBC4D94017}" type="presParOf" srcId="{4A5A888F-489F-4636-907F-D7B499AB245B}" destId="{7689FADE-3D27-4603-A9A3-F63E874201BC}" srcOrd="5" destOrd="0" presId="urn:microsoft.com/office/officeart/2005/8/layout/radial2"/>
    <dgm:cxn modelId="{6C6834D3-0D0D-48E8-8BAD-A14203C024C2}" type="presParOf" srcId="{4A5A888F-489F-4636-907F-D7B499AB245B}" destId="{6CD12F1D-A6CE-48CA-BB2C-4FD0C0452325}" srcOrd="6" destOrd="0" presId="urn:microsoft.com/office/officeart/2005/8/layout/radial2"/>
    <dgm:cxn modelId="{8999BBC6-343E-4DB8-BF9B-3C9AD42EA4C3}" type="presParOf" srcId="{6CD12F1D-A6CE-48CA-BB2C-4FD0C0452325}" destId="{7D76A60E-451A-4B67-BFBE-8B49EC37A8CA}" srcOrd="0" destOrd="0" presId="urn:microsoft.com/office/officeart/2005/8/layout/radial2"/>
    <dgm:cxn modelId="{C296AE47-5A19-49AB-A7D2-78B9573AFCED}" type="presParOf" srcId="{6CD12F1D-A6CE-48CA-BB2C-4FD0C0452325}" destId="{624D2DC4-E4F5-43D0-ADE8-52DE87731EC7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7844D5-C79D-474A-89C6-F9962879875C}" type="doc">
      <dgm:prSet loTypeId="urn:microsoft.com/office/officeart/2005/8/layout/vList6" loCatId="process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hr-HR"/>
        </a:p>
      </dgm:t>
    </dgm:pt>
    <dgm:pt modelId="{B3747536-CAEE-4685-8E7F-BC35C824FF7D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r-HR" sz="3200" b="0" dirty="0"/>
            <a:t>Porezna uprava</a:t>
          </a:r>
        </a:p>
      </dgm:t>
    </dgm:pt>
    <dgm:pt modelId="{84D113ED-E052-46B3-A8CF-CCD778385338}" type="parTrans" cxnId="{92B2225A-0549-4A81-BDC1-BDB7DC4966DF}">
      <dgm:prSet/>
      <dgm:spPr/>
      <dgm:t>
        <a:bodyPr/>
        <a:lstStyle/>
        <a:p>
          <a:endParaRPr lang="hr-HR"/>
        </a:p>
      </dgm:t>
    </dgm:pt>
    <dgm:pt modelId="{9F75F359-6C32-4C08-BE3F-95BDC97F1761}" type="sibTrans" cxnId="{92B2225A-0549-4A81-BDC1-BDB7DC4966DF}">
      <dgm:prSet/>
      <dgm:spPr/>
      <dgm:t>
        <a:bodyPr/>
        <a:lstStyle/>
        <a:p>
          <a:endParaRPr lang="hr-HR"/>
        </a:p>
      </dgm:t>
    </dgm:pt>
    <dgm:pt modelId="{61A9D38D-67BF-4EBF-AB5C-3ED77937F7FD}">
      <dgm:prSet phldrT="[Text]" custT="1"/>
      <dgm:spPr>
        <a:solidFill>
          <a:schemeClr val="bg1">
            <a:alpha val="90000"/>
          </a:schemeClr>
        </a:solidFill>
        <a:ln>
          <a:solidFill>
            <a:srgbClr val="FF0000"/>
          </a:solidFill>
        </a:ln>
      </dgm:spPr>
      <dgm:t>
        <a:bodyPr anchor="ctr"/>
        <a:lstStyle/>
        <a:p>
          <a:pPr algn="ctr"/>
          <a:r>
            <a:rPr lang="hr-HR" sz="1400" dirty="0"/>
            <a:t>Obavještava Inspektorat rada o poslodavcima koji nisu isplatili plaću</a:t>
          </a:r>
        </a:p>
      </dgm:t>
    </dgm:pt>
    <dgm:pt modelId="{3A40DD24-7097-446C-A9C1-8D1BCD6B36D5}" type="parTrans" cxnId="{8297536F-D0E1-4BDC-97C3-0DC255487E0C}">
      <dgm:prSet/>
      <dgm:spPr/>
      <dgm:t>
        <a:bodyPr/>
        <a:lstStyle/>
        <a:p>
          <a:endParaRPr lang="hr-HR"/>
        </a:p>
      </dgm:t>
    </dgm:pt>
    <dgm:pt modelId="{DBF6A8AB-6FE3-4B79-8CC9-53B48BC24603}" type="sibTrans" cxnId="{8297536F-D0E1-4BDC-97C3-0DC255487E0C}">
      <dgm:prSet/>
      <dgm:spPr/>
      <dgm:t>
        <a:bodyPr/>
        <a:lstStyle/>
        <a:p>
          <a:endParaRPr lang="hr-HR"/>
        </a:p>
      </dgm:t>
    </dgm:pt>
    <dgm:pt modelId="{F9396405-1ACB-4542-9BDF-E9093126CA87}">
      <dgm:prSet phldrT="[Text]" custT="1"/>
      <dgm:spPr>
        <a:solidFill>
          <a:schemeClr val="bg1">
            <a:alpha val="90000"/>
          </a:schemeClr>
        </a:solidFill>
        <a:ln>
          <a:solidFill>
            <a:srgbClr val="FF0000"/>
          </a:solidFill>
        </a:ln>
      </dgm:spPr>
      <dgm:t>
        <a:bodyPr anchor="ctr"/>
        <a:lstStyle/>
        <a:p>
          <a:pPr algn="ctr"/>
          <a:r>
            <a:rPr lang="hr-HR" sz="1400" dirty="0"/>
            <a:t>Obavještava Inspektorat rada o poslodavcima koji su podnijeli zbirni zahtjev za isplatu plaće / naknade plaće u visini minimalne plaće Agenciji</a:t>
          </a:r>
        </a:p>
      </dgm:t>
    </dgm:pt>
    <dgm:pt modelId="{5EF139C1-E0EA-4B1E-9B34-13B4EBB1AE1C}" type="parTrans" cxnId="{4C988964-E496-4FBD-A72A-DF7034FC1BCA}">
      <dgm:prSet/>
      <dgm:spPr/>
      <dgm:t>
        <a:bodyPr/>
        <a:lstStyle/>
        <a:p>
          <a:endParaRPr lang="hr-HR"/>
        </a:p>
      </dgm:t>
    </dgm:pt>
    <dgm:pt modelId="{40B46719-ED56-462E-9C28-64582A978086}" type="sibTrans" cxnId="{4C988964-E496-4FBD-A72A-DF7034FC1BCA}">
      <dgm:prSet/>
      <dgm:spPr/>
      <dgm:t>
        <a:bodyPr/>
        <a:lstStyle/>
        <a:p>
          <a:endParaRPr lang="hr-HR"/>
        </a:p>
      </dgm:t>
    </dgm:pt>
    <dgm:pt modelId="{3EE5BBAD-D709-49E1-99BE-F3B3B124E286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r-HR" sz="3200" dirty="0" smtClean="0"/>
            <a:t>Inspektorat rada</a:t>
          </a:r>
          <a:endParaRPr lang="hr-HR" sz="3200" dirty="0"/>
        </a:p>
      </dgm:t>
    </dgm:pt>
    <dgm:pt modelId="{0D1F715A-B761-46F3-9EF3-8F6DF83D9266}" type="parTrans" cxnId="{99D802BC-09EB-4572-AF74-7FC1FDC8D819}">
      <dgm:prSet/>
      <dgm:spPr/>
      <dgm:t>
        <a:bodyPr/>
        <a:lstStyle/>
        <a:p>
          <a:endParaRPr lang="hr-HR"/>
        </a:p>
      </dgm:t>
    </dgm:pt>
    <dgm:pt modelId="{21542D37-57D5-44DE-9649-2FBF5BA960F0}" type="sibTrans" cxnId="{99D802BC-09EB-4572-AF74-7FC1FDC8D819}">
      <dgm:prSet/>
      <dgm:spPr/>
      <dgm:t>
        <a:bodyPr/>
        <a:lstStyle/>
        <a:p>
          <a:endParaRPr lang="hr-HR"/>
        </a:p>
      </dgm:t>
    </dgm:pt>
    <dgm:pt modelId="{74AB6A71-56CB-447A-B438-6C30B02B3B10}">
      <dgm:prSet phldrT="[Text]" custT="1"/>
      <dgm:spPr>
        <a:solidFill>
          <a:schemeClr val="bg1">
            <a:alpha val="90000"/>
          </a:schemeClr>
        </a:solidFill>
        <a:ln>
          <a:solidFill>
            <a:srgbClr val="FF0000"/>
          </a:solidFill>
        </a:ln>
      </dgm:spPr>
      <dgm:t>
        <a:bodyPr anchor="ctr"/>
        <a:lstStyle/>
        <a:p>
          <a:pPr algn="ctr"/>
          <a:r>
            <a:rPr lang="hr-HR" sz="1400" dirty="0"/>
            <a:t>Izriče privremenu mjeru naplate utvrđene obveze pljenidbom i zabranom raspolaganja novčanim sredstvima poslodavcu koji </a:t>
          </a:r>
          <a:r>
            <a:rPr lang="hr-HR" sz="1400" dirty="0">
              <a:solidFill>
                <a:schemeClr val="tx1"/>
              </a:solidFill>
            </a:rPr>
            <a:t>nije </a:t>
          </a:r>
          <a:r>
            <a:rPr lang="hr-HR" sz="1400" strike="noStrike" dirty="0">
              <a:solidFill>
                <a:schemeClr val="tx1"/>
              </a:solidFill>
            </a:rPr>
            <a:t>podnio ZPN</a:t>
          </a:r>
          <a:endParaRPr lang="hr-HR" sz="1400" strike="sngStrike" dirty="0">
            <a:solidFill>
              <a:schemeClr val="tx1"/>
            </a:solidFill>
          </a:endParaRPr>
        </a:p>
      </dgm:t>
    </dgm:pt>
    <dgm:pt modelId="{E2AAA8F3-EEFD-46BB-90DB-7A61CDDD1295}" type="parTrans" cxnId="{A9698FF3-C764-4C3C-A4A4-BC2CC4832C35}">
      <dgm:prSet/>
      <dgm:spPr/>
      <dgm:t>
        <a:bodyPr/>
        <a:lstStyle/>
        <a:p>
          <a:endParaRPr lang="hr-HR"/>
        </a:p>
      </dgm:t>
    </dgm:pt>
    <dgm:pt modelId="{4A19F119-E955-447C-B28D-BCD0978C0F9A}" type="sibTrans" cxnId="{A9698FF3-C764-4C3C-A4A4-BC2CC4832C35}">
      <dgm:prSet/>
      <dgm:spPr/>
      <dgm:t>
        <a:bodyPr/>
        <a:lstStyle/>
        <a:p>
          <a:endParaRPr lang="hr-HR"/>
        </a:p>
      </dgm:t>
    </dgm:pt>
    <dgm:pt modelId="{55927B5C-8331-4ED1-ADB2-25B2228810E9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r-HR" sz="3200" strike="noStrike" dirty="0"/>
            <a:t>Poslodavac</a:t>
          </a:r>
        </a:p>
      </dgm:t>
    </dgm:pt>
    <dgm:pt modelId="{5629306E-135F-44EB-ADF6-683086D6CBA1}" type="parTrans" cxnId="{B80D941E-335C-4C2E-8BB4-8F94EA253C66}">
      <dgm:prSet/>
      <dgm:spPr/>
      <dgm:t>
        <a:bodyPr/>
        <a:lstStyle/>
        <a:p>
          <a:endParaRPr lang="hr-HR"/>
        </a:p>
      </dgm:t>
    </dgm:pt>
    <dgm:pt modelId="{4AEB3F14-B2A0-4165-99FF-7DB7829EAA6C}" type="sibTrans" cxnId="{B80D941E-335C-4C2E-8BB4-8F94EA253C66}">
      <dgm:prSet/>
      <dgm:spPr/>
      <dgm:t>
        <a:bodyPr/>
        <a:lstStyle/>
        <a:p>
          <a:endParaRPr lang="hr-HR"/>
        </a:p>
      </dgm:t>
    </dgm:pt>
    <dgm:pt modelId="{18844F1A-8C0A-46AA-ACA4-9A323B03BB4B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hr-HR" sz="3200" dirty="0"/>
            <a:t>AORPS</a:t>
          </a:r>
        </a:p>
      </dgm:t>
    </dgm:pt>
    <dgm:pt modelId="{E5826ED7-C2B1-44AF-A4AF-C8E127DB92E9}" type="sibTrans" cxnId="{A3A074FF-8B2C-4F7B-8F58-E59FDD843F21}">
      <dgm:prSet/>
      <dgm:spPr/>
      <dgm:t>
        <a:bodyPr/>
        <a:lstStyle/>
        <a:p>
          <a:endParaRPr lang="hr-HR"/>
        </a:p>
      </dgm:t>
    </dgm:pt>
    <dgm:pt modelId="{5165F625-5BE1-4725-884B-96D408D35D0E}" type="parTrans" cxnId="{A3A074FF-8B2C-4F7B-8F58-E59FDD843F21}">
      <dgm:prSet/>
      <dgm:spPr/>
      <dgm:t>
        <a:bodyPr/>
        <a:lstStyle/>
        <a:p>
          <a:endParaRPr lang="hr-HR"/>
        </a:p>
      </dgm:t>
    </dgm:pt>
    <dgm:pt modelId="{1F1396DA-0CD0-4675-9365-72F83C9A3492}">
      <dgm:prSet custT="1"/>
      <dgm:spPr>
        <a:solidFill>
          <a:schemeClr val="bg1">
            <a:alpha val="90000"/>
          </a:schemeClr>
        </a:solidFill>
        <a:ln>
          <a:solidFill>
            <a:srgbClr val="FF0000"/>
          </a:solidFill>
        </a:ln>
      </dgm:spPr>
      <dgm:t>
        <a:bodyPr anchor="ctr"/>
        <a:lstStyle/>
        <a:p>
          <a:pPr algn="ctr"/>
          <a:r>
            <a:rPr lang="hr-HR" sz="1400" dirty="0"/>
            <a:t>Poslodavac je dužan obavijestiti Inspektorat rada o činjenici da je Fini podnio zahtjev za prisilnu naplatu</a:t>
          </a:r>
          <a:endParaRPr lang="hr-HR" sz="1400" strike="sngStrike" dirty="0"/>
        </a:p>
      </dgm:t>
    </dgm:pt>
    <dgm:pt modelId="{E6D5E97B-AEA9-4156-B2A3-7EF48F5DAE67}" type="parTrans" cxnId="{314A2B36-5685-43ED-AE77-39B2398B9E5E}">
      <dgm:prSet/>
      <dgm:spPr/>
      <dgm:t>
        <a:bodyPr/>
        <a:lstStyle/>
        <a:p>
          <a:endParaRPr lang="hr-HR"/>
        </a:p>
      </dgm:t>
    </dgm:pt>
    <dgm:pt modelId="{D409DCCD-BD64-4F65-AC9E-5336FBFBB101}" type="sibTrans" cxnId="{314A2B36-5685-43ED-AE77-39B2398B9E5E}">
      <dgm:prSet/>
      <dgm:spPr/>
      <dgm:t>
        <a:bodyPr/>
        <a:lstStyle/>
        <a:p>
          <a:endParaRPr lang="hr-HR"/>
        </a:p>
      </dgm:t>
    </dgm:pt>
    <dgm:pt modelId="{F14F1DA7-931C-4F5B-889B-727CF8BB1B4E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algn="ctr"/>
          <a:r>
            <a:rPr lang="hr-HR" sz="1400" dirty="0"/>
            <a:t>Inspektorat rada će ukinuti rješenje o privremenom osiguranju naplate utvrđene obveze pljenidbom i zabranom raspolaganja novčanim sredstvima koje </a:t>
          </a:r>
          <a:r>
            <a:rPr lang="hr-HR" sz="1400" dirty="0" smtClean="0"/>
            <a:t>poslodavac </a:t>
          </a:r>
          <a:r>
            <a:rPr lang="hr-HR" sz="1400" dirty="0"/>
            <a:t>ima na bilo kojem računu i obustaviti postupak </a:t>
          </a:r>
          <a:endParaRPr lang="hr-HR" sz="3600" dirty="0"/>
        </a:p>
      </dgm:t>
    </dgm:pt>
    <dgm:pt modelId="{BB3C2F43-D140-4164-AD22-484B6C476CD8}" type="parTrans" cxnId="{326D3084-FF6F-4FA4-A282-6E3C3F776AD2}">
      <dgm:prSet/>
      <dgm:spPr/>
      <dgm:t>
        <a:bodyPr/>
        <a:lstStyle/>
        <a:p>
          <a:endParaRPr lang="hr-HR"/>
        </a:p>
      </dgm:t>
    </dgm:pt>
    <dgm:pt modelId="{DE9F20A8-2152-4E34-84F9-A65B91B16C3F}" type="sibTrans" cxnId="{326D3084-FF6F-4FA4-A282-6E3C3F776AD2}">
      <dgm:prSet/>
      <dgm:spPr/>
      <dgm:t>
        <a:bodyPr/>
        <a:lstStyle/>
        <a:p>
          <a:endParaRPr lang="hr-HR"/>
        </a:p>
      </dgm:t>
    </dgm:pt>
    <dgm:pt modelId="{32FC9E50-DC30-48C1-BDEB-C70106A8E99A}" type="pres">
      <dgm:prSet presAssocID="{087844D5-C79D-474A-89C6-F996287987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64B0139-5B57-4AF7-9F1F-ADDB1982CA51}" type="pres">
      <dgm:prSet presAssocID="{B3747536-CAEE-4685-8E7F-BC35C824FF7D}" presName="linNode" presStyleCnt="0"/>
      <dgm:spPr/>
    </dgm:pt>
    <dgm:pt modelId="{01CB772B-AA91-4513-84D3-42B33AAA1678}" type="pres">
      <dgm:prSet presAssocID="{B3747536-CAEE-4685-8E7F-BC35C824FF7D}" presName="parentShp" presStyleLbl="node1" presStyleIdx="0" presStyleCnt="4" custLinFactY="-1199" custLinFactNeighborX="-347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27AC530-9D6D-4071-98F8-2CD96BA58BE7}" type="pres">
      <dgm:prSet presAssocID="{B3747536-CAEE-4685-8E7F-BC35C824FF7D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027E3F1-7CD8-424C-ACE6-3E6CD6646435}" type="pres">
      <dgm:prSet presAssocID="{9F75F359-6C32-4C08-BE3F-95BDC97F1761}" presName="spacing" presStyleCnt="0"/>
      <dgm:spPr/>
    </dgm:pt>
    <dgm:pt modelId="{9A3AB7A4-D253-4F63-9669-FF0444BEE0F2}" type="pres">
      <dgm:prSet presAssocID="{18844F1A-8C0A-46AA-ACA4-9A323B03BB4B}" presName="linNode" presStyleCnt="0"/>
      <dgm:spPr/>
    </dgm:pt>
    <dgm:pt modelId="{7BCEE526-9AD3-4F02-A351-ED5656ABE037}" type="pres">
      <dgm:prSet presAssocID="{18844F1A-8C0A-46AA-ACA4-9A323B03BB4B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D8414E-9431-4928-9B3C-A08BDB172480}" type="pres">
      <dgm:prSet presAssocID="{18844F1A-8C0A-46AA-ACA4-9A323B03BB4B}" presName="childShp" presStyleLbl="bgAccFollowNode1" presStyleIdx="1" presStyleCnt="4" custScaleY="145114" custLinFactNeighborX="0" custLinFactNeighborY="241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52A1983-7DB2-434D-91A6-730DFF518369}" type="pres">
      <dgm:prSet presAssocID="{E5826ED7-C2B1-44AF-A4AF-C8E127DB92E9}" presName="spacing" presStyleCnt="0"/>
      <dgm:spPr/>
    </dgm:pt>
    <dgm:pt modelId="{32594C0F-CE1D-4EF0-B679-A2CA100533A4}" type="pres">
      <dgm:prSet presAssocID="{3EE5BBAD-D709-49E1-99BE-F3B3B124E286}" presName="linNode" presStyleCnt="0"/>
      <dgm:spPr/>
    </dgm:pt>
    <dgm:pt modelId="{7BFB6C16-EA9C-4592-9340-000658EB10C7}" type="pres">
      <dgm:prSet presAssocID="{3EE5BBAD-D709-49E1-99BE-F3B3B124E286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B39E70-2D5A-4A71-92D6-54B83EB2A921}" type="pres">
      <dgm:prSet presAssocID="{3EE5BBAD-D709-49E1-99BE-F3B3B124E286}" presName="childShp" presStyleLbl="bgAccFollowNode1" presStyleIdx="2" presStyleCnt="4" custScaleY="158919" custLinFactNeighborX="122" custLinFactNeighborY="-145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2127354-D3D3-4747-A4C4-B5B30408DE37}" type="pres">
      <dgm:prSet presAssocID="{21542D37-57D5-44DE-9649-2FBF5BA960F0}" presName="spacing" presStyleCnt="0"/>
      <dgm:spPr/>
    </dgm:pt>
    <dgm:pt modelId="{05B4405B-3A26-4A1E-9A9A-F8225A2FAA55}" type="pres">
      <dgm:prSet presAssocID="{55927B5C-8331-4ED1-ADB2-25B2228810E9}" presName="linNode" presStyleCnt="0"/>
      <dgm:spPr/>
    </dgm:pt>
    <dgm:pt modelId="{87DD672E-4D1E-4648-9D31-48F5BD6C6FE3}" type="pres">
      <dgm:prSet presAssocID="{55927B5C-8331-4ED1-ADB2-25B2228810E9}" presName="parentShp" presStyleLbl="node1" presStyleIdx="3" presStyleCnt="4" custLinFactNeighborX="-81" custLinFactNeighborY="-2131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248861A-D6A2-45EB-8BB2-834BB3AE1EF0}" type="pres">
      <dgm:prSet presAssocID="{55927B5C-8331-4ED1-ADB2-25B2228810E9}" presName="childShp" presStyleLbl="bgAccFollowNode1" presStyleIdx="3" presStyleCnt="4" custScaleX="107126" custScaleY="221843" custLinFactNeighborX="-1140" custLinFactNeighborY="-19968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14A2B36-5685-43ED-AE77-39B2398B9E5E}" srcId="{55927B5C-8331-4ED1-ADB2-25B2228810E9}" destId="{1F1396DA-0CD0-4675-9365-72F83C9A3492}" srcOrd="0" destOrd="0" parTransId="{E6D5E97B-AEA9-4156-B2A3-7EF48F5DAE67}" sibTransId="{D409DCCD-BD64-4F65-AC9E-5336FBFBB101}"/>
    <dgm:cxn modelId="{A3A074FF-8B2C-4F7B-8F58-E59FDD843F21}" srcId="{087844D5-C79D-474A-89C6-F9962879875C}" destId="{18844F1A-8C0A-46AA-ACA4-9A323B03BB4B}" srcOrd="1" destOrd="0" parTransId="{5165F625-5BE1-4725-884B-96D408D35D0E}" sibTransId="{E5826ED7-C2B1-44AF-A4AF-C8E127DB92E9}"/>
    <dgm:cxn modelId="{169C0906-EB92-4088-AD52-F8D7F24EF79C}" type="presOf" srcId="{3EE5BBAD-D709-49E1-99BE-F3B3B124E286}" destId="{7BFB6C16-EA9C-4592-9340-000658EB10C7}" srcOrd="0" destOrd="0" presId="urn:microsoft.com/office/officeart/2005/8/layout/vList6"/>
    <dgm:cxn modelId="{A9698FF3-C764-4C3C-A4A4-BC2CC4832C35}" srcId="{3EE5BBAD-D709-49E1-99BE-F3B3B124E286}" destId="{74AB6A71-56CB-447A-B438-6C30B02B3B10}" srcOrd="0" destOrd="0" parTransId="{E2AAA8F3-EEFD-46BB-90DB-7A61CDDD1295}" sibTransId="{4A19F119-E955-447C-B28D-BCD0978C0F9A}"/>
    <dgm:cxn modelId="{D74EE751-D5A6-4363-B5D4-56836079AA4A}" type="presOf" srcId="{087844D5-C79D-474A-89C6-F9962879875C}" destId="{32FC9E50-DC30-48C1-BDEB-C70106A8E99A}" srcOrd="0" destOrd="0" presId="urn:microsoft.com/office/officeart/2005/8/layout/vList6"/>
    <dgm:cxn modelId="{3F761357-B96A-41CF-BA3D-9F5E992F517B}" type="presOf" srcId="{F14F1DA7-931C-4F5B-889B-727CF8BB1B4E}" destId="{5248861A-D6A2-45EB-8BB2-834BB3AE1EF0}" srcOrd="0" destOrd="1" presId="urn:microsoft.com/office/officeart/2005/8/layout/vList6"/>
    <dgm:cxn modelId="{0345C4F8-5BDE-43E6-BEEA-8F9500879212}" type="presOf" srcId="{55927B5C-8331-4ED1-ADB2-25B2228810E9}" destId="{87DD672E-4D1E-4648-9D31-48F5BD6C6FE3}" srcOrd="0" destOrd="0" presId="urn:microsoft.com/office/officeart/2005/8/layout/vList6"/>
    <dgm:cxn modelId="{8297536F-D0E1-4BDC-97C3-0DC255487E0C}" srcId="{B3747536-CAEE-4685-8E7F-BC35C824FF7D}" destId="{61A9D38D-67BF-4EBF-AB5C-3ED77937F7FD}" srcOrd="0" destOrd="0" parTransId="{3A40DD24-7097-446C-A9C1-8D1BCD6B36D5}" sibTransId="{DBF6A8AB-6FE3-4B79-8CC9-53B48BC24603}"/>
    <dgm:cxn modelId="{326D3084-FF6F-4FA4-A282-6E3C3F776AD2}" srcId="{55927B5C-8331-4ED1-ADB2-25B2228810E9}" destId="{F14F1DA7-931C-4F5B-889B-727CF8BB1B4E}" srcOrd="1" destOrd="0" parTransId="{BB3C2F43-D140-4164-AD22-484B6C476CD8}" sibTransId="{DE9F20A8-2152-4E34-84F9-A65B91B16C3F}"/>
    <dgm:cxn modelId="{210090C2-4FA6-4FE1-A431-323EBCF123FE}" type="presOf" srcId="{18844F1A-8C0A-46AA-ACA4-9A323B03BB4B}" destId="{7BCEE526-9AD3-4F02-A351-ED5656ABE037}" srcOrd="0" destOrd="0" presId="urn:microsoft.com/office/officeart/2005/8/layout/vList6"/>
    <dgm:cxn modelId="{67192BED-53C5-45E9-8263-036902454D14}" type="presOf" srcId="{61A9D38D-67BF-4EBF-AB5C-3ED77937F7FD}" destId="{927AC530-9D6D-4071-98F8-2CD96BA58BE7}" srcOrd="0" destOrd="0" presId="urn:microsoft.com/office/officeart/2005/8/layout/vList6"/>
    <dgm:cxn modelId="{71F2FF84-2C1E-4189-8790-87E4DD221CFA}" type="presOf" srcId="{B3747536-CAEE-4685-8E7F-BC35C824FF7D}" destId="{01CB772B-AA91-4513-84D3-42B33AAA1678}" srcOrd="0" destOrd="0" presId="urn:microsoft.com/office/officeart/2005/8/layout/vList6"/>
    <dgm:cxn modelId="{37B8C1F9-8847-467A-84C9-F9B16B82F8CD}" type="presOf" srcId="{1F1396DA-0CD0-4675-9365-72F83C9A3492}" destId="{5248861A-D6A2-45EB-8BB2-834BB3AE1EF0}" srcOrd="0" destOrd="0" presId="urn:microsoft.com/office/officeart/2005/8/layout/vList6"/>
    <dgm:cxn modelId="{B80D941E-335C-4C2E-8BB4-8F94EA253C66}" srcId="{087844D5-C79D-474A-89C6-F9962879875C}" destId="{55927B5C-8331-4ED1-ADB2-25B2228810E9}" srcOrd="3" destOrd="0" parTransId="{5629306E-135F-44EB-ADF6-683086D6CBA1}" sibTransId="{4AEB3F14-B2A0-4165-99FF-7DB7829EAA6C}"/>
    <dgm:cxn modelId="{BB8BC6D5-72AD-4238-8B03-98297FB9990B}" type="presOf" srcId="{74AB6A71-56CB-447A-B438-6C30B02B3B10}" destId="{26B39E70-2D5A-4A71-92D6-54B83EB2A921}" srcOrd="0" destOrd="0" presId="urn:microsoft.com/office/officeart/2005/8/layout/vList6"/>
    <dgm:cxn modelId="{92B2225A-0549-4A81-BDC1-BDB7DC4966DF}" srcId="{087844D5-C79D-474A-89C6-F9962879875C}" destId="{B3747536-CAEE-4685-8E7F-BC35C824FF7D}" srcOrd="0" destOrd="0" parTransId="{84D113ED-E052-46B3-A8CF-CCD778385338}" sibTransId="{9F75F359-6C32-4C08-BE3F-95BDC97F1761}"/>
    <dgm:cxn modelId="{99D802BC-09EB-4572-AF74-7FC1FDC8D819}" srcId="{087844D5-C79D-474A-89C6-F9962879875C}" destId="{3EE5BBAD-D709-49E1-99BE-F3B3B124E286}" srcOrd="2" destOrd="0" parTransId="{0D1F715A-B761-46F3-9EF3-8F6DF83D9266}" sibTransId="{21542D37-57D5-44DE-9649-2FBF5BA960F0}"/>
    <dgm:cxn modelId="{4C988964-E496-4FBD-A72A-DF7034FC1BCA}" srcId="{18844F1A-8C0A-46AA-ACA4-9A323B03BB4B}" destId="{F9396405-1ACB-4542-9BDF-E9093126CA87}" srcOrd="0" destOrd="0" parTransId="{5EF139C1-E0EA-4B1E-9B34-13B4EBB1AE1C}" sibTransId="{40B46719-ED56-462E-9C28-64582A978086}"/>
    <dgm:cxn modelId="{CE922899-7F28-4DCA-AD1C-29387F500032}" type="presOf" srcId="{F9396405-1ACB-4542-9BDF-E9093126CA87}" destId="{4FD8414E-9431-4928-9B3C-A08BDB172480}" srcOrd="0" destOrd="0" presId="urn:microsoft.com/office/officeart/2005/8/layout/vList6"/>
    <dgm:cxn modelId="{2D985000-5CAD-4750-AC30-E82ACD544312}" type="presParOf" srcId="{32FC9E50-DC30-48C1-BDEB-C70106A8E99A}" destId="{C64B0139-5B57-4AF7-9F1F-ADDB1982CA51}" srcOrd="0" destOrd="0" presId="urn:microsoft.com/office/officeart/2005/8/layout/vList6"/>
    <dgm:cxn modelId="{93B54B7B-8449-4BC9-88CA-5C5CBA498BBF}" type="presParOf" srcId="{C64B0139-5B57-4AF7-9F1F-ADDB1982CA51}" destId="{01CB772B-AA91-4513-84D3-42B33AAA1678}" srcOrd="0" destOrd="0" presId="urn:microsoft.com/office/officeart/2005/8/layout/vList6"/>
    <dgm:cxn modelId="{A9CF677D-C6B9-4465-984F-618746B0D51E}" type="presParOf" srcId="{C64B0139-5B57-4AF7-9F1F-ADDB1982CA51}" destId="{927AC530-9D6D-4071-98F8-2CD96BA58BE7}" srcOrd="1" destOrd="0" presId="urn:microsoft.com/office/officeart/2005/8/layout/vList6"/>
    <dgm:cxn modelId="{D237E716-40FE-48E8-9EF7-27A1EA2753DE}" type="presParOf" srcId="{32FC9E50-DC30-48C1-BDEB-C70106A8E99A}" destId="{D027E3F1-7CD8-424C-ACE6-3E6CD6646435}" srcOrd="1" destOrd="0" presId="urn:microsoft.com/office/officeart/2005/8/layout/vList6"/>
    <dgm:cxn modelId="{8CFFBF23-F5A5-4C02-927C-86648F4B4E6A}" type="presParOf" srcId="{32FC9E50-DC30-48C1-BDEB-C70106A8E99A}" destId="{9A3AB7A4-D253-4F63-9669-FF0444BEE0F2}" srcOrd="2" destOrd="0" presId="urn:microsoft.com/office/officeart/2005/8/layout/vList6"/>
    <dgm:cxn modelId="{A9E6AB67-5FB4-4FDE-8544-786C0F76A0C2}" type="presParOf" srcId="{9A3AB7A4-D253-4F63-9669-FF0444BEE0F2}" destId="{7BCEE526-9AD3-4F02-A351-ED5656ABE037}" srcOrd="0" destOrd="0" presId="urn:microsoft.com/office/officeart/2005/8/layout/vList6"/>
    <dgm:cxn modelId="{7CD66717-C508-4CD0-B858-76644A9BBC3C}" type="presParOf" srcId="{9A3AB7A4-D253-4F63-9669-FF0444BEE0F2}" destId="{4FD8414E-9431-4928-9B3C-A08BDB172480}" srcOrd="1" destOrd="0" presId="urn:microsoft.com/office/officeart/2005/8/layout/vList6"/>
    <dgm:cxn modelId="{73763DAF-22FE-4FFB-AEB2-3ABBF7B7BFCE}" type="presParOf" srcId="{32FC9E50-DC30-48C1-BDEB-C70106A8E99A}" destId="{552A1983-7DB2-434D-91A6-730DFF518369}" srcOrd="3" destOrd="0" presId="urn:microsoft.com/office/officeart/2005/8/layout/vList6"/>
    <dgm:cxn modelId="{23FCF587-A326-4B0E-9C6A-F2CC20CA90F7}" type="presParOf" srcId="{32FC9E50-DC30-48C1-BDEB-C70106A8E99A}" destId="{32594C0F-CE1D-4EF0-B679-A2CA100533A4}" srcOrd="4" destOrd="0" presId="urn:microsoft.com/office/officeart/2005/8/layout/vList6"/>
    <dgm:cxn modelId="{DF8F331B-46A9-4E36-BE4A-2A32DEBFC9B2}" type="presParOf" srcId="{32594C0F-CE1D-4EF0-B679-A2CA100533A4}" destId="{7BFB6C16-EA9C-4592-9340-000658EB10C7}" srcOrd="0" destOrd="0" presId="urn:microsoft.com/office/officeart/2005/8/layout/vList6"/>
    <dgm:cxn modelId="{C324F9DA-D919-40A0-88C9-19C2E74F0E82}" type="presParOf" srcId="{32594C0F-CE1D-4EF0-B679-A2CA100533A4}" destId="{26B39E70-2D5A-4A71-92D6-54B83EB2A921}" srcOrd="1" destOrd="0" presId="urn:microsoft.com/office/officeart/2005/8/layout/vList6"/>
    <dgm:cxn modelId="{D5886BE1-B4AA-47FB-9FD9-A0973C26ED0F}" type="presParOf" srcId="{32FC9E50-DC30-48C1-BDEB-C70106A8E99A}" destId="{A2127354-D3D3-4747-A4C4-B5B30408DE37}" srcOrd="5" destOrd="0" presId="urn:microsoft.com/office/officeart/2005/8/layout/vList6"/>
    <dgm:cxn modelId="{4E52FBF4-7038-40DA-9997-2383E1782CF7}" type="presParOf" srcId="{32FC9E50-DC30-48C1-BDEB-C70106A8E99A}" destId="{05B4405B-3A26-4A1E-9A9A-F8225A2FAA55}" srcOrd="6" destOrd="0" presId="urn:microsoft.com/office/officeart/2005/8/layout/vList6"/>
    <dgm:cxn modelId="{418E9A92-F134-4224-9CB2-E12A52914C6A}" type="presParOf" srcId="{05B4405B-3A26-4A1E-9A9A-F8225A2FAA55}" destId="{87DD672E-4D1E-4648-9D31-48F5BD6C6FE3}" srcOrd="0" destOrd="0" presId="urn:microsoft.com/office/officeart/2005/8/layout/vList6"/>
    <dgm:cxn modelId="{98EA5B85-2DC8-460C-9E90-94DF52822D3A}" type="presParOf" srcId="{05B4405B-3A26-4A1E-9A9A-F8225A2FAA55}" destId="{5248861A-D6A2-45EB-8BB2-834BB3AE1EF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485AA-D674-438A-B9A4-588C62C5AB6C}">
      <dsp:nvSpPr>
        <dsp:cNvPr id="0" name=""/>
        <dsp:cNvSpPr/>
      </dsp:nvSpPr>
      <dsp:spPr>
        <a:xfrm>
          <a:off x="0" y="3925760"/>
          <a:ext cx="8229600" cy="64405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Pitanja i odgovori</a:t>
          </a:r>
          <a:endParaRPr lang="hr-HR" sz="2000" kern="1200" dirty="0"/>
        </a:p>
      </dsp:txBody>
      <dsp:txXfrm>
        <a:off x="0" y="3925760"/>
        <a:ext cx="8229600" cy="644053"/>
      </dsp:txXfrm>
    </dsp:sp>
    <dsp:sp modelId="{C976CCE2-C247-4763-818D-9CCF4948A382}">
      <dsp:nvSpPr>
        <dsp:cNvPr id="0" name=""/>
        <dsp:cNvSpPr/>
      </dsp:nvSpPr>
      <dsp:spPr>
        <a:xfrm rot="10800000">
          <a:off x="0" y="2944866"/>
          <a:ext cx="8229600" cy="99055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Procedure podnošenja zahtjeva i regulirana prava:</a:t>
          </a:r>
          <a:endParaRPr lang="hr-HR" sz="2000" kern="1200" dirty="0"/>
        </a:p>
      </dsp:txBody>
      <dsp:txXfrm rot="-10800000">
        <a:off x="0" y="2944866"/>
        <a:ext cx="8229600" cy="347684"/>
      </dsp:txXfrm>
    </dsp:sp>
    <dsp:sp modelId="{32C444BC-4C81-4E9E-BA0D-33A5436C432E}">
      <dsp:nvSpPr>
        <dsp:cNvPr id="0" name=""/>
        <dsp:cNvSpPr/>
      </dsp:nvSpPr>
      <dsp:spPr>
        <a:xfrm>
          <a:off x="0" y="3292551"/>
          <a:ext cx="4114799" cy="296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U slučaju stečaja poslodavca</a:t>
          </a:r>
          <a:endParaRPr lang="hr-HR" sz="2000" kern="1200" dirty="0"/>
        </a:p>
      </dsp:txBody>
      <dsp:txXfrm>
        <a:off x="0" y="3292551"/>
        <a:ext cx="4114799" cy="296175"/>
      </dsp:txXfrm>
    </dsp:sp>
    <dsp:sp modelId="{CD80E598-25A9-4F63-9439-01C9BB3B9BD8}">
      <dsp:nvSpPr>
        <dsp:cNvPr id="0" name=""/>
        <dsp:cNvSpPr/>
      </dsp:nvSpPr>
      <dsp:spPr>
        <a:xfrm>
          <a:off x="4114800" y="3292551"/>
          <a:ext cx="4114799" cy="2961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U slučaju blokade računa poslodavca</a:t>
          </a:r>
          <a:endParaRPr lang="hr-HR" sz="2000" kern="1200" dirty="0"/>
        </a:p>
      </dsp:txBody>
      <dsp:txXfrm>
        <a:off x="4114800" y="3292551"/>
        <a:ext cx="4114799" cy="296175"/>
      </dsp:txXfrm>
    </dsp:sp>
    <dsp:sp modelId="{D9459C83-93CA-4ACA-8B77-029242E791FF}">
      <dsp:nvSpPr>
        <dsp:cNvPr id="0" name=""/>
        <dsp:cNvSpPr/>
      </dsp:nvSpPr>
      <dsp:spPr>
        <a:xfrm rot="10800000">
          <a:off x="0" y="1963973"/>
          <a:ext cx="8229600" cy="99055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Osnovni statistički pokazatelji</a:t>
          </a:r>
          <a:endParaRPr lang="hr-HR" sz="2000" kern="1200" dirty="0"/>
        </a:p>
      </dsp:txBody>
      <dsp:txXfrm rot="10800000">
        <a:off x="0" y="1963973"/>
        <a:ext cx="8229600" cy="643632"/>
      </dsp:txXfrm>
    </dsp:sp>
    <dsp:sp modelId="{C5584186-AECA-48DF-B0DC-7CDF9F546B41}">
      <dsp:nvSpPr>
        <dsp:cNvPr id="0" name=""/>
        <dsp:cNvSpPr/>
      </dsp:nvSpPr>
      <dsp:spPr>
        <a:xfrm rot="10800000">
          <a:off x="0" y="983079"/>
          <a:ext cx="8229600" cy="99055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Zakonski okvir koji regulira poslovanje Agencije</a:t>
          </a:r>
          <a:endParaRPr lang="hr-HR" sz="2000" kern="1200" dirty="0"/>
        </a:p>
      </dsp:txBody>
      <dsp:txXfrm rot="10800000">
        <a:off x="0" y="983079"/>
        <a:ext cx="8229600" cy="643632"/>
      </dsp:txXfrm>
    </dsp:sp>
    <dsp:sp modelId="{7EE725D8-20E2-4A22-95B6-D24E228F672F}">
      <dsp:nvSpPr>
        <dsp:cNvPr id="0" name=""/>
        <dsp:cNvSpPr/>
      </dsp:nvSpPr>
      <dsp:spPr>
        <a:xfrm rot="10800000">
          <a:off x="0" y="2185"/>
          <a:ext cx="8229600" cy="99055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Osnivanje Agencije i osnovna misija i cilj Agencije</a:t>
          </a:r>
          <a:endParaRPr lang="hr-HR" sz="2000" kern="1200" dirty="0"/>
        </a:p>
      </dsp:txBody>
      <dsp:txXfrm rot="10800000">
        <a:off x="0" y="2185"/>
        <a:ext cx="8229600" cy="643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6003F-8059-4D47-80D9-9DBB8BBD625E}">
      <dsp:nvSpPr>
        <dsp:cNvPr id="0" name=""/>
        <dsp:cNvSpPr/>
      </dsp:nvSpPr>
      <dsp:spPr>
        <a:xfrm>
          <a:off x="57972" y="0"/>
          <a:ext cx="4050506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0" tIns="206248" rIns="552450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U slučaju stečaja poslodavca</a:t>
          </a:r>
          <a:endParaRPr lang="hr-HR" sz="2900" kern="1200" dirty="0"/>
        </a:p>
      </dsp:txBody>
      <dsp:txXfrm>
        <a:off x="102895" y="44923"/>
        <a:ext cx="3960660" cy="1443924"/>
      </dsp:txXfrm>
    </dsp:sp>
    <dsp:sp modelId="{74CFD51A-5E10-4179-ACD2-C4993AE893AE}">
      <dsp:nvSpPr>
        <dsp:cNvPr id="0" name=""/>
        <dsp:cNvSpPr/>
      </dsp:nvSpPr>
      <dsp:spPr>
        <a:xfrm>
          <a:off x="356324" y="1195517"/>
          <a:ext cx="3240405" cy="6859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i="0" kern="1200" dirty="0" smtClean="0"/>
            <a:t>neisplaćene do tri plaće odnosno naknade plaće, u visini do iznosa </a:t>
          </a:r>
          <a:r>
            <a:rPr lang="hr-HR" sz="1200" b="1" i="0" kern="1200" dirty="0" err="1" smtClean="0"/>
            <a:t>minim</a:t>
          </a:r>
          <a:r>
            <a:rPr lang="hr-HR" sz="1200" b="1" i="0" kern="1200" dirty="0" smtClean="0"/>
            <a:t>. plaće </a:t>
          </a:r>
          <a:endParaRPr lang="hr-HR" sz="1200" kern="1200" dirty="0"/>
        </a:p>
      </dsp:txBody>
      <dsp:txXfrm>
        <a:off x="376416" y="1215609"/>
        <a:ext cx="3200221" cy="645811"/>
      </dsp:txXfrm>
    </dsp:sp>
    <dsp:sp modelId="{87270A9B-AA9D-4460-9C44-522AB853E0DF}">
      <dsp:nvSpPr>
        <dsp:cNvPr id="0" name=""/>
        <dsp:cNvSpPr/>
      </dsp:nvSpPr>
      <dsp:spPr>
        <a:xfrm>
          <a:off x="356324" y="2060892"/>
          <a:ext cx="3240405" cy="5267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i="0" kern="1200" dirty="0" smtClean="0"/>
            <a:t>neisplaćene naknade plaće za bolovanje koja je bila na teret poslodavca </a:t>
          </a:r>
          <a:endParaRPr lang="hr-HR" sz="1200" kern="1200" dirty="0"/>
        </a:p>
      </dsp:txBody>
      <dsp:txXfrm>
        <a:off x="371751" y="2076319"/>
        <a:ext cx="3209551" cy="495864"/>
      </dsp:txXfrm>
    </dsp:sp>
    <dsp:sp modelId="{A011B5C6-4647-499A-AFCD-7D29A0804018}">
      <dsp:nvSpPr>
        <dsp:cNvPr id="0" name=""/>
        <dsp:cNvSpPr/>
      </dsp:nvSpPr>
      <dsp:spPr>
        <a:xfrm>
          <a:off x="356324" y="2776250"/>
          <a:ext cx="3240405" cy="608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i="0" kern="1200" dirty="0" smtClean="0"/>
            <a:t>neisplaćene naknade za neiskorišteni godišnji odmor </a:t>
          </a:r>
          <a:endParaRPr lang="hr-HR" sz="1200" kern="1200" dirty="0"/>
        </a:p>
      </dsp:txBody>
      <dsp:txXfrm>
        <a:off x="374144" y="2794070"/>
        <a:ext cx="3204765" cy="572769"/>
      </dsp:txXfrm>
    </dsp:sp>
    <dsp:sp modelId="{A3967333-DFE1-44FB-A9A2-BE9A14047AAA}">
      <dsp:nvSpPr>
        <dsp:cNvPr id="0" name=""/>
        <dsp:cNvSpPr/>
      </dsp:nvSpPr>
      <dsp:spPr>
        <a:xfrm>
          <a:off x="356324" y="3463108"/>
          <a:ext cx="3240405" cy="3669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i="0" kern="1200" dirty="0" smtClean="0"/>
            <a:t>otpremnine pod uvjetima utvrđenim zakonom</a:t>
          </a:r>
          <a:endParaRPr lang="hr-HR" sz="1200" kern="1200" dirty="0"/>
        </a:p>
      </dsp:txBody>
      <dsp:txXfrm>
        <a:off x="367072" y="3473856"/>
        <a:ext cx="3218909" cy="345472"/>
      </dsp:txXfrm>
    </dsp:sp>
    <dsp:sp modelId="{A6013A62-088D-4B6E-BDD0-8356AE1325D4}">
      <dsp:nvSpPr>
        <dsp:cNvPr id="0" name=""/>
        <dsp:cNvSpPr/>
      </dsp:nvSpPr>
      <dsp:spPr>
        <a:xfrm>
          <a:off x="356324" y="3904879"/>
          <a:ext cx="3240405" cy="623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i="0" kern="1200" dirty="0" smtClean="0"/>
            <a:t>pravomoćno dosuđene naknade štete zbog pretrpljene ozljede na radu</a:t>
          </a:r>
          <a:endParaRPr lang="hr-HR" sz="1200" kern="1200" dirty="0"/>
        </a:p>
      </dsp:txBody>
      <dsp:txXfrm>
        <a:off x="374580" y="3923135"/>
        <a:ext cx="3203893" cy="586796"/>
      </dsp:txXfrm>
    </dsp:sp>
    <dsp:sp modelId="{EBA1EFD1-9403-4F88-A908-BEEEB03E8DA4}">
      <dsp:nvSpPr>
        <dsp:cNvPr id="0" name=""/>
        <dsp:cNvSpPr/>
      </dsp:nvSpPr>
      <dsp:spPr>
        <a:xfrm>
          <a:off x="4176815" y="0"/>
          <a:ext cx="4050506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450" tIns="206248" rIns="552450" bIns="206248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U slučaju blokade računa poslodavca</a:t>
          </a:r>
          <a:endParaRPr lang="hr-HR" sz="2900" kern="1200" dirty="0"/>
        </a:p>
      </dsp:txBody>
      <dsp:txXfrm>
        <a:off x="4221738" y="44923"/>
        <a:ext cx="3960660" cy="1443924"/>
      </dsp:txXfrm>
    </dsp:sp>
    <dsp:sp modelId="{EDF72615-0715-4061-B359-9884AF0F7B16}">
      <dsp:nvSpPr>
        <dsp:cNvPr id="0" name=""/>
        <dsp:cNvSpPr/>
      </dsp:nvSpPr>
      <dsp:spPr>
        <a:xfrm>
          <a:off x="4581866" y="1534428"/>
          <a:ext cx="3240404" cy="1575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i="0" kern="1200" dirty="0" smtClean="0"/>
            <a:t>do tri neisplaćene plaće odnosno naknade plaće, u visini do iznosa minimalne plaće za svaki mjesec za koji plaća odnosno naknada plaće nije isplaćena</a:t>
          </a:r>
          <a:endParaRPr lang="hr-HR" sz="1600" kern="1200" dirty="0"/>
        </a:p>
      </dsp:txBody>
      <dsp:txXfrm>
        <a:off x="4628013" y="1580575"/>
        <a:ext cx="3148110" cy="1483290"/>
      </dsp:txXfrm>
    </dsp:sp>
    <dsp:sp modelId="{1A58FB3C-35FD-40DE-B927-EDCC1C9F1B16}">
      <dsp:nvSpPr>
        <dsp:cNvPr id="0" name=""/>
        <dsp:cNvSpPr/>
      </dsp:nvSpPr>
      <dsp:spPr>
        <a:xfrm>
          <a:off x="4581866" y="3280696"/>
          <a:ext cx="3240404" cy="1575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b="1" i="0" kern="1200" dirty="0" smtClean="0"/>
            <a:t>do tri neisplaćene naknade plaće za bolovanje na teret poslodavca, u visini do iznosa minimalne plaće za svaki mjesec proveden na bolovanju</a:t>
          </a:r>
          <a:endParaRPr lang="hr-HR" sz="1600" kern="1200" dirty="0"/>
        </a:p>
      </dsp:txBody>
      <dsp:txXfrm>
        <a:off x="4628013" y="3326843"/>
        <a:ext cx="3148110" cy="14832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F3F243-0CC4-4CEF-93F2-5776498F90DB}">
      <dsp:nvSpPr>
        <dsp:cNvPr id="0" name=""/>
        <dsp:cNvSpPr/>
      </dsp:nvSpPr>
      <dsp:spPr>
        <a:xfrm>
          <a:off x="0" y="717437"/>
          <a:ext cx="8229600" cy="16212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437388" rIns="63870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37.633.491 kuna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2.245 radnika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96 poslodavaca</a:t>
          </a:r>
          <a:endParaRPr lang="hr-HR" sz="2100" kern="1200" dirty="0"/>
        </a:p>
      </dsp:txBody>
      <dsp:txXfrm>
        <a:off x="0" y="717437"/>
        <a:ext cx="8229600" cy="1621272"/>
      </dsp:txXfrm>
    </dsp:sp>
    <dsp:sp modelId="{9D1AF6DF-8EBD-4BA9-AB1C-83666B416551}">
      <dsp:nvSpPr>
        <dsp:cNvPr id="0" name=""/>
        <dsp:cNvSpPr/>
      </dsp:nvSpPr>
      <dsp:spPr>
        <a:xfrm>
          <a:off x="442390" y="45363"/>
          <a:ext cx="5760720" cy="955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U slučaju stečaja poslodavca</a:t>
          </a:r>
          <a:endParaRPr lang="hr-HR" sz="2100" kern="1200" dirty="0"/>
        </a:p>
      </dsp:txBody>
      <dsp:txXfrm>
        <a:off x="489056" y="92029"/>
        <a:ext cx="5667388" cy="862628"/>
      </dsp:txXfrm>
    </dsp:sp>
    <dsp:sp modelId="{EB6C1369-9806-449F-85C7-466009F1E2F0}">
      <dsp:nvSpPr>
        <dsp:cNvPr id="0" name=""/>
        <dsp:cNvSpPr/>
      </dsp:nvSpPr>
      <dsp:spPr>
        <a:xfrm>
          <a:off x="0" y="3986399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203578-C9B9-4AC6-AEA9-857B6672D6FB}">
      <dsp:nvSpPr>
        <dsp:cNvPr id="0" name=""/>
        <dsp:cNvSpPr/>
      </dsp:nvSpPr>
      <dsp:spPr>
        <a:xfrm>
          <a:off x="411078" y="2763056"/>
          <a:ext cx="6692886" cy="1533303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U 2016.godini ukupno otvoreno 878 stečajnih postupaka</a:t>
          </a:r>
          <a:endParaRPr lang="hr-HR" sz="2100" kern="1200" dirty="0"/>
        </a:p>
      </dsp:txBody>
      <dsp:txXfrm>
        <a:off x="485928" y="2837906"/>
        <a:ext cx="6543186" cy="13836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09B57-9335-4504-ADE7-0F6F02733EE1}">
      <dsp:nvSpPr>
        <dsp:cNvPr id="0" name=""/>
        <dsp:cNvSpPr/>
      </dsp:nvSpPr>
      <dsp:spPr>
        <a:xfrm>
          <a:off x="0" y="1321118"/>
          <a:ext cx="8229600" cy="14151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395732" rIns="63870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ea typeface="+mn-ea"/>
              <a:cs typeface="+mn-cs"/>
            </a:rPr>
            <a:t>7.840.207 kuna</a:t>
          </a:r>
          <a:endParaRPr lang="hr-HR" sz="1900" kern="1200" dirty="0"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ea typeface="+mn-ea"/>
              <a:cs typeface="+mn-cs"/>
            </a:rPr>
            <a:t>1.045 radnika</a:t>
          </a:r>
          <a:endParaRPr lang="hr-HR" sz="1900" kern="1200" dirty="0">
            <a:ea typeface="+mn-ea"/>
            <a:cs typeface="+mn-cs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900" kern="1200" dirty="0" smtClean="0">
              <a:ea typeface="+mn-ea"/>
              <a:cs typeface="+mn-cs"/>
            </a:rPr>
            <a:t>115 poslodavaca</a:t>
          </a:r>
          <a:endParaRPr lang="hr-HR" sz="1900" kern="1200" dirty="0">
            <a:ea typeface="+mn-ea"/>
            <a:cs typeface="+mn-cs"/>
          </a:endParaRPr>
        </a:p>
      </dsp:txBody>
      <dsp:txXfrm>
        <a:off x="0" y="1321118"/>
        <a:ext cx="8229600" cy="1415184"/>
      </dsp:txXfrm>
    </dsp:sp>
    <dsp:sp modelId="{D2B8060E-5C25-48B8-8A2C-C7E31B9A4C0B}">
      <dsp:nvSpPr>
        <dsp:cNvPr id="0" name=""/>
        <dsp:cNvSpPr/>
      </dsp:nvSpPr>
      <dsp:spPr>
        <a:xfrm>
          <a:off x="586408" y="432141"/>
          <a:ext cx="576072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U slučaju blokade računa poslodavca</a:t>
          </a:r>
          <a:endParaRPr lang="hr-HR" sz="1900" kern="1200" dirty="0"/>
        </a:p>
      </dsp:txBody>
      <dsp:txXfrm>
        <a:off x="625316" y="471049"/>
        <a:ext cx="5682904" cy="7192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9FADE-3D27-4603-A9A3-F63E874201BC}">
      <dsp:nvSpPr>
        <dsp:cNvPr id="0" name=""/>
        <dsp:cNvSpPr/>
      </dsp:nvSpPr>
      <dsp:spPr>
        <a:xfrm rot="3157395">
          <a:off x="852829" y="2541351"/>
          <a:ext cx="794473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94473" y="3260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29A76E-FDED-47BE-8A86-B7DF2C37DA94}">
      <dsp:nvSpPr>
        <dsp:cNvPr id="0" name=""/>
        <dsp:cNvSpPr/>
      </dsp:nvSpPr>
      <dsp:spPr>
        <a:xfrm>
          <a:off x="1117477" y="1765868"/>
          <a:ext cx="45838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458386" y="3260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19D702-5864-4FD0-8A04-9F359FAB9BB5}">
      <dsp:nvSpPr>
        <dsp:cNvPr id="0" name=""/>
        <dsp:cNvSpPr/>
      </dsp:nvSpPr>
      <dsp:spPr>
        <a:xfrm rot="18758347">
          <a:off x="937522" y="978753"/>
          <a:ext cx="889845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889845" y="32607"/>
              </a:lnTo>
            </a:path>
          </a:pathLst>
        </a:custGeom>
        <a:noFill/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436A7-8931-485C-8C8F-422DFAFF94B8}">
      <dsp:nvSpPr>
        <dsp:cNvPr id="0" name=""/>
        <dsp:cNvSpPr/>
      </dsp:nvSpPr>
      <dsp:spPr>
        <a:xfrm>
          <a:off x="784" y="1141597"/>
          <a:ext cx="1313756" cy="1313756"/>
        </a:xfrm>
        <a:prstGeom prst="flowChartConnector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F8D092-DD00-4FD8-B8EA-007896C85B0E}">
      <dsp:nvSpPr>
        <dsp:cNvPr id="0" name=""/>
        <dsp:cNvSpPr/>
      </dsp:nvSpPr>
      <dsp:spPr>
        <a:xfrm>
          <a:off x="1556671" y="0"/>
          <a:ext cx="788253" cy="788253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>
              <a:solidFill>
                <a:schemeClr val="tx1"/>
              </a:solidFill>
            </a:rPr>
            <a:t>RJEŠENJE</a:t>
          </a:r>
        </a:p>
      </dsp:txBody>
      <dsp:txXfrm>
        <a:off x="1672108" y="115437"/>
        <a:ext cx="557379" cy="557379"/>
      </dsp:txXfrm>
    </dsp:sp>
    <dsp:sp modelId="{2269FC73-873D-41EC-9F6E-FC76500D0570}">
      <dsp:nvSpPr>
        <dsp:cNvPr id="0" name=""/>
        <dsp:cNvSpPr/>
      </dsp:nvSpPr>
      <dsp:spPr>
        <a:xfrm>
          <a:off x="1575864" y="1404349"/>
          <a:ext cx="788253" cy="788253"/>
        </a:xfrm>
        <a:prstGeom prst="ellipse">
          <a:avLst/>
        </a:prstGeom>
        <a:solidFill>
          <a:schemeClr val="bg2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>
              <a:solidFill>
                <a:schemeClr val="tx1"/>
              </a:solidFill>
            </a:rPr>
            <a:t>ISPLATA</a:t>
          </a:r>
        </a:p>
      </dsp:txBody>
      <dsp:txXfrm>
        <a:off x="1691301" y="1519786"/>
        <a:ext cx="557379" cy="557379"/>
      </dsp:txXfrm>
    </dsp:sp>
    <dsp:sp modelId="{7D76A60E-451A-4B67-BFBE-8B49EC37A8CA}">
      <dsp:nvSpPr>
        <dsp:cNvPr id="0" name=""/>
        <dsp:cNvSpPr/>
      </dsp:nvSpPr>
      <dsp:spPr>
        <a:xfrm>
          <a:off x="1336339" y="2808698"/>
          <a:ext cx="788253" cy="788253"/>
        </a:xfrm>
        <a:prstGeom prst="ellipse">
          <a:avLst/>
        </a:prstGeom>
        <a:solidFill>
          <a:schemeClr val="bg2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>
              <a:solidFill>
                <a:schemeClr val="tx1"/>
              </a:solidFill>
            </a:rPr>
            <a:t>POVRAT</a:t>
          </a:r>
        </a:p>
      </dsp:txBody>
      <dsp:txXfrm>
        <a:off x="1451776" y="2924135"/>
        <a:ext cx="557379" cy="5573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7AC530-9D6D-4071-98F8-2CD96BA58BE7}">
      <dsp:nvSpPr>
        <dsp:cNvPr id="0" name=""/>
        <dsp:cNvSpPr/>
      </dsp:nvSpPr>
      <dsp:spPr>
        <a:xfrm>
          <a:off x="3247925" y="1992"/>
          <a:ext cx="4871888" cy="745957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/>
            <a:t>Obavještava Inspektorat rada o poslodavcima koji nisu isplatili plaću</a:t>
          </a:r>
        </a:p>
      </dsp:txBody>
      <dsp:txXfrm>
        <a:off x="3247925" y="95237"/>
        <a:ext cx="4592154" cy="559467"/>
      </dsp:txXfrm>
    </dsp:sp>
    <dsp:sp modelId="{01CB772B-AA91-4513-84D3-42B33AAA1678}">
      <dsp:nvSpPr>
        <dsp:cNvPr id="0" name=""/>
        <dsp:cNvSpPr/>
      </dsp:nvSpPr>
      <dsp:spPr>
        <a:xfrm>
          <a:off x="0" y="0"/>
          <a:ext cx="3247925" cy="745957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0" kern="1200" dirty="0"/>
            <a:t>Porezna uprava</a:t>
          </a:r>
        </a:p>
      </dsp:txBody>
      <dsp:txXfrm>
        <a:off x="36415" y="36415"/>
        <a:ext cx="3175095" cy="673127"/>
      </dsp:txXfrm>
    </dsp:sp>
    <dsp:sp modelId="{4FD8414E-9431-4928-9B3C-A08BDB172480}">
      <dsp:nvSpPr>
        <dsp:cNvPr id="0" name=""/>
        <dsp:cNvSpPr/>
      </dsp:nvSpPr>
      <dsp:spPr>
        <a:xfrm>
          <a:off x="3248718" y="840591"/>
          <a:ext cx="4867130" cy="1082489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/>
            <a:t>Obavještava Inspektorat rada o poslodavcima koji su podnijeli zbirni zahtjev za isplatu plaće / naknade plaće u visini minimalne plaće Agenciji</a:t>
          </a:r>
        </a:p>
      </dsp:txBody>
      <dsp:txXfrm>
        <a:off x="3248718" y="975902"/>
        <a:ext cx="4461197" cy="811867"/>
      </dsp:txXfrm>
    </dsp:sp>
    <dsp:sp modelId="{7BCEE526-9AD3-4F02-A351-ED5656ABE037}">
      <dsp:nvSpPr>
        <dsp:cNvPr id="0" name=""/>
        <dsp:cNvSpPr/>
      </dsp:nvSpPr>
      <dsp:spPr>
        <a:xfrm>
          <a:off x="3964" y="990812"/>
          <a:ext cx="3244753" cy="745957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/>
            <a:t>AORPS</a:t>
          </a:r>
        </a:p>
      </dsp:txBody>
      <dsp:txXfrm>
        <a:off x="40379" y="1027227"/>
        <a:ext cx="3171923" cy="673127"/>
      </dsp:txXfrm>
    </dsp:sp>
    <dsp:sp modelId="{26B39E70-2D5A-4A71-92D6-54B83EB2A921}">
      <dsp:nvSpPr>
        <dsp:cNvPr id="0" name=""/>
        <dsp:cNvSpPr/>
      </dsp:nvSpPr>
      <dsp:spPr>
        <a:xfrm>
          <a:off x="3252677" y="1968747"/>
          <a:ext cx="4867130" cy="1185468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/>
            <a:t>Izriče privremenu mjeru naplate utvrđene obveze pljenidbom i zabranom raspolaganja novčanim sredstvima poslodavcu koji </a:t>
          </a:r>
          <a:r>
            <a:rPr lang="hr-HR" sz="1400" kern="1200" dirty="0">
              <a:solidFill>
                <a:schemeClr val="tx1"/>
              </a:solidFill>
            </a:rPr>
            <a:t>nije </a:t>
          </a:r>
          <a:r>
            <a:rPr lang="hr-HR" sz="1400" strike="noStrike" kern="1200" dirty="0">
              <a:solidFill>
                <a:schemeClr val="tx1"/>
              </a:solidFill>
            </a:rPr>
            <a:t>podnio ZPN</a:t>
          </a:r>
          <a:endParaRPr lang="hr-HR" sz="1400" strike="sngStrike" kern="1200" dirty="0">
            <a:solidFill>
              <a:schemeClr val="tx1"/>
            </a:solidFill>
          </a:endParaRPr>
        </a:p>
      </dsp:txBody>
      <dsp:txXfrm>
        <a:off x="3252677" y="2116931"/>
        <a:ext cx="4422580" cy="889101"/>
      </dsp:txXfrm>
    </dsp:sp>
    <dsp:sp modelId="{7BFB6C16-EA9C-4592-9340-000658EB10C7}">
      <dsp:nvSpPr>
        <dsp:cNvPr id="0" name=""/>
        <dsp:cNvSpPr/>
      </dsp:nvSpPr>
      <dsp:spPr>
        <a:xfrm>
          <a:off x="3964" y="2199386"/>
          <a:ext cx="3244753" cy="745957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kern="1200" dirty="0" smtClean="0"/>
            <a:t>Inspektorat rada</a:t>
          </a:r>
          <a:endParaRPr lang="hr-HR" sz="3200" kern="1200" dirty="0"/>
        </a:p>
      </dsp:txBody>
      <dsp:txXfrm>
        <a:off x="40379" y="2235801"/>
        <a:ext cx="3171923" cy="673127"/>
      </dsp:txXfrm>
    </dsp:sp>
    <dsp:sp modelId="{5248861A-D6A2-45EB-8BB2-834BB3AE1EF0}">
      <dsp:nvSpPr>
        <dsp:cNvPr id="0" name=""/>
        <dsp:cNvSpPr/>
      </dsp:nvSpPr>
      <dsp:spPr>
        <a:xfrm>
          <a:off x="3079256" y="3090743"/>
          <a:ext cx="5004996" cy="1654855"/>
        </a:xfrm>
        <a:prstGeom prst="rightArrow">
          <a:avLst>
            <a:gd name="adj1" fmla="val 75000"/>
            <a:gd name="adj2" fmla="val 50000"/>
          </a:avLst>
        </a:prstGeom>
        <a:solidFill>
          <a:schemeClr val="bg1">
            <a:alpha val="90000"/>
          </a:schemeClr>
        </a:solidFill>
        <a:ln w="635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/>
            <a:t>Poslodavac je dužan obavijestiti Inspektorat rada o činjenici da je Fini podnio zahtjev za prisilnu naplatu</a:t>
          </a:r>
          <a:endParaRPr lang="hr-HR" sz="1400" strike="sngStrike" kern="1200" dirty="0"/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/>
            <a:t>Inspektorat rada će ukinuti rješenje o privremenom osiguranju naplate utvrđene obveze pljenidbom i zabranom raspolaganja novčanim sredstvima koje </a:t>
          </a:r>
          <a:r>
            <a:rPr lang="hr-HR" sz="1400" kern="1200" dirty="0" smtClean="0"/>
            <a:t>poslodavac </a:t>
          </a:r>
          <a:r>
            <a:rPr lang="hr-HR" sz="1400" kern="1200" dirty="0"/>
            <a:t>ima na bilo kojem računu i obustaviti postupak </a:t>
          </a:r>
          <a:endParaRPr lang="hr-HR" sz="3600" kern="1200" dirty="0"/>
        </a:p>
      </dsp:txBody>
      <dsp:txXfrm>
        <a:off x="3079256" y="3297600"/>
        <a:ext cx="4384425" cy="1241141"/>
      </dsp:txXfrm>
    </dsp:sp>
    <dsp:sp modelId="{87DD672E-4D1E-4648-9D31-48F5BD6C6FE3}">
      <dsp:nvSpPr>
        <dsp:cNvPr id="0" name=""/>
        <dsp:cNvSpPr/>
      </dsp:nvSpPr>
      <dsp:spPr>
        <a:xfrm>
          <a:off x="0" y="3535181"/>
          <a:ext cx="3114709" cy="745957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lumMod val="110000"/>
                <a:satMod val="105000"/>
                <a:tint val="67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3000"/>
                <a:tint val="73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rgbClr val="FF0000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strike="noStrike" kern="1200" dirty="0"/>
            <a:t>Poslodavac</a:t>
          </a:r>
        </a:p>
      </dsp:txBody>
      <dsp:txXfrm>
        <a:off x="36415" y="3571596"/>
        <a:ext cx="3041879" cy="673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#1" minVer="12.0">
  <dgm:title val=""/>
  <dgm:desc val=""/>
  <dgm:catLst>
    <dgm:cat type="process" pri="16000"/>
    <dgm:cat type="list" pri="20000"/>
  </dgm:catLst>
  <dgm:sampData>
    <dgm:dataModel>
      <dgm:ptLst>
        <dgm:pt modelId="0" type="doc">
          <dgm:prSet phldr="1"/>
        </dgm:pt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constrLst>
      <dgm:constr type="w" val="INF"/>
      <dgm:constr type="h" val="INF"/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100"/>
      <dgm:constr type="primFontSz" for="des" forName="parentTextArrow" refType="primFontSz" refFor="des" refForName="parentTextBox" op="equ"/>
      <dgm:constr type="primFontSz" for="des" forName="childTextArrow" refType="primFontSz" refFor="des" refForName="parentTextBox" op="lte"/>
      <dgm:constr type="primFontSz" for="des" forName="childTextBox" refType="primFontSz" refFor="des" refForName="parentTextBox" op="lte"/>
      <dgm:constr type="primFontSz" for="des" forName="childTextArrow" refType="primFontSz" refFor="des" refForName="parentTextArrow" op="lte"/>
      <dgm:constr type="primFontSz" for="des" forName="childTextBox" refType="primFontSz" refFor="des" refForName="parentTextArrow" op="lte"/>
      <dgm:constr type="primFontSz" for="des" forName="childTextArrow" val="100"/>
      <dgm:constr type="primFontSz" for="des" forName="childTextBox" refType="primFontSz" refFor="des" refForName="childTextArrow" op="equ"/>
    </dgm:constrLst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>
              <dgm:rule type="h" val="INF" fact="NaN" max="NaN"/>
            </dgm:ruleLst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  <dgm:ruleLst>
                    <dgm:rule type="primFontSz" val="2" fact="NaN" max="NaN"/>
                  </dgm:ruleLst>
                </dgm:if>
                <dgm:else name="Name9">
                  <dgm:shape xmlns:r="http://schemas.openxmlformats.org/officeDocument/2006/relationships" type="rect" r:blip="">
                    <dgm:adjLst/>
                  </dgm:shape>
                  <dgm:ruleLst>
                    <dgm:rule type="primFontSz" val="2" fact="NaN" max="NaN"/>
                  </dgm:ruleLst>
                </dgm:else>
              </dgm:choose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constrLst>
                    <dgm:constr type="w" for="ch" forName="childTextBox" refType="w"/>
                    <dgm:constr type="h" for="ch" forName="childTextBox" refType="h"/>
                  </dgm:constrLst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ruleLst>
                        <dgm:rule type="primFontSz" val="2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>
              <dgm:rule type="h" val="INF" fact="NaN" max="NaN"/>
            </dgm:ruleLst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  <dgm:ruleLst>
                    <dgm:rule type="primFontSz" val="2" fact="NaN" max="NaN"/>
                  </dgm:ruleLst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  <dgm:ruleLst>
                    <dgm:rule type="primFontSz" val="2" fact="NaN" max="NaN"/>
                  </dgm:ruleLst>
                </dgm:else>
              </dgm:choose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constrLst>
                    <dgm:constr type="w" for="ch" forName="childTextArrow" refType="w"/>
                    <dgm:constr type="h" for="ch" forName="childTextArrow" refType="h"/>
                  </dgm:constrLst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ruleLst>
                        <dgm:rule type="primFontSz" val="2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#1" minVer="12.0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w" for="ch" forName="compNode" refType="w"/>
      <dgm:constr type="h" for="ch" forName="compNode" refType="h"/>
      <dgm:constr type="primFontSz" for="des" forName="textNode" op="equ"/>
      <dgm:constr type="primFontSz" for="des" forName="childNode" op="equ"/>
      <dgm:constr type="primFontSz" for="des" forName="textNode" refType="primFontSz" refFor="des" refForName="childNode" op="gte"/>
    </dgm:constrLst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</dgm:layoutNode>
        <dgm:layoutNode name="textNode" styleLbl="bgShp">
          <dgm:alg type="tx"/>
          <dgm:shape xmlns:r="http://schemas.openxmlformats.org/officeDocument/2006/relationships" type="roundRect" r:blip="" hideGeom="1">
            <dgm:adjLst>
              <dgm:adj idx="1" val="0.1"/>
            </dgm:adjLst>
          </dgm:shape>
          <dgm:constrLst>
            <dgm:constr type="primFontSz" val="100"/>
            <dgm:constr type="lMarg" refType="primFontSz" fact="1.5"/>
            <dgm:constr type="rMarg" refType="primFontSz" fact="1.5"/>
          </dgm:constrLst>
          <dgm:ruleLst>
            <dgm:rule type="primFontSz" val="2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constr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100"/>
                </dgm:constrLst>
                <dgm:ruleLst>
                  <dgm:rule type="primFontSz" val="2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constrLst>
                      <dgm:constr type="h" val="10"/>
                      <dgm:constr type="w" val="7"/>
                    </dgm:constrLst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constrLst>
              <dgm:constr type="h" val="7"/>
              <dgm:constr type="w" val="7"/>
            </dgm:constr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#1" minVer="12.0">
  <dgm:title val=""/>
  <dgm:desc val=""/>
  <dgm:catLst>
    <dgm:cat type="list" pri="4000"/>
  </dgm:catLst>
  <dgm:sampData>
    <dgm:dataModel>
      <dgm:ptLst>
        <dgm:pt modelId="0" type="doc">
          <dgm:prSet phldr="1"/>
        </dgm:pt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100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2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presOf/>
        <dgm:constrLst/>
        <dgm:ruleLst/>
      </dgm:layoutNode>
      <dgm:layoutNode name="childText" styleLbl="align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presOf/>
          <dgm:shape xmlns:r="http://schemas.openxmlformats.org/officeDocument/2006/relationships" r:blip="">
            <dgm:adjLst/>
          </dgm:shape>
          <dgm:constr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2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3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13" minVer="12.0">
  <dgm:title val="Simple 1"/>
  <dgm:desc val="Simple 1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hr-HR" sz="1200"/>
            </a:lvl1pPr>
          </a:lstStyle>
          <a:p>
            <a:fld id="{925A17EF-115B-4BB9-BF42-426DFD9E898A}" type="datetimeFigureOut">
              <a:rPr lang="sr-Latn-RS"/>
              <a:pPr/>
              <a:t>12.3.2017.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hr-HR" sz="1200"/>
            </a:lvl1pPr>
          </a:lstStyle>
          <a:p>
            <a:fld id="{7C4E7652-46AF-4259-BAE2-54978EA077CD}" type="slidenum">
              <a:rPr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011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6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609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18436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altLang="sr-Latn-RS"/>
          </a:p>
        </p:txBody>
      </p:sp>
      <p:sp>
        <p:nvSpPr>
          <p:cNvPr id="2048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67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 latinLnBrk="0">
              <a:defRPr lang="hr-HR"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 latinLnBrk="0">
              <a:spcBef>
                <a:spcPts val="0"/>
              </a:spcBef>
              <a:buNone/>
              <a:defRPr lang="hr-HR"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 latinLnBrk="0">
              <a:defRPr lang="hr-HR" sz="1000"/>
            </a:lvl1pPr>
          </a:lstStyle>
          <a:p>
            <a:pPr algn="r"/>
            <a:fld id="{A2E209FB-7A34-414B-812A-BCC5C4256F49}" type="datetime1">
              <a:rPr lang="sr-Latn-RS"/>
              <a:pPr algn="r"/>
              <a:t>12.3.2017.</a:t>
            </a:fld>
            <a:endParaRPr lang="hr-HR" sz="10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 latinLnBrk="0">
              <a:defRPr lang="hr-HR" sz="1100"/>
            </a:lvl1pPr>
          </a:lstStyle>
          <a:p>
            <a:pPr algn="r"/>
            <a:endParaRPr lang="hr-HR" sz="11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 latinLnBrk="0">
              <a:defRPr lang="hr-HR" sz="1300">
                <a:solidFill>
                  <a:srgbClr val="FFFFFF"/>
                </a:solidFill>
              </a:defRPr>
            </a:lvl1pPr>
          </a:lstStyle>
          <a:p>
            <a:pPr algn="ctr"/>
            <a:fld id="{49598980-D22C-4904-9F8F-3DB09B2ECD84}" type="slidenum">
              <a:rPr lang="hr-HR" sz="1300">
                <a:solidFill>
                  <a:srgbClr val="FFFFFF"/>
                </a:solidFill>
              </a:rPr>
              <a:pPr algn="ctr"/>
              <a:t>‹#›</a:t>
            </a:fld>
            <a:endParaRPr lang="hr-HR" sz="13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F4A2-0FB2-4914-9429-617FE7F9B973}" type="datetime1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D50FF-92E3-4521-9281-F6169DA6B83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3070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C11D8-4B1B-4AE6-A365-AD7B279E5AC6}" type="datetime1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5A8B4-9EA7-496B-94E4-DFAFB7727FE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98198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6067C-8581-424B-9159-CE2277063BAE}" type="datetime1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8B16B-533E-4DDC-A86F-6DD20BF2BA2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2451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033F5-813E-44F0-932D-901FDE5DE77B}" type="datetime1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CDAB7-3B12-4BDC-A025-1706D231CBB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85964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2CEC5-F568-47C1-A22B-AAF468B84100}" type="datetime1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EF80E-CE6F-4A43-A5E6-54628DC9F6D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23665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3845D-4245-4EA3-950C-0D6F3F8C14FB}" type="datetime1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C5AAE-BB26-4FA0-8CB7-FC16DB4E622E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46202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3401C-2A42-4495-B3E1-6FF9B4B02665}" type="datetime1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AE408-FDB8-4CE6-9D10-EA78E99262F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56492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A8CD-F695-4FA4-A5C8-0A33551D862F}" type="datetime1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2A753-1BF6-4BD4-A1A6-855250BC3AF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06063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1ABE-6C96-4995-828E-D4342E3AF381}" type="datetime1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273A3-0128-403D-A1F2-0E6A7564E1C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5147305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D2F04-EB84-4A22-BB71-082713037F6C}" type="datetime1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89DC-D22B-4B6D-8067-C78AC487B9A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397335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43322F5-8315-491F-87B4-2E3F0268E3B6}" type="datetime1">
              <a:rPr lang="sr-Latn-RS"/>
              <a:pPr/>
              <a:t>12.3.2017.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87D0C-EB57-446B-9E9C-3240A31D48ED}" type="datetime1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F82AB-486F-4939-8B53-3D463747EE2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653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r-HR"/>
          </a:p>
        </p:txBody>
      </p:sp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AC850C8-E7C9-4F2C-A162-59CF68B1B13C}" type="datetime1">
              <a:rPr lang="sr-Latn-RS"/>
              <a:pPr/>
              <a:t>12.3.2017.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EA1243F-3000-4347-94A4-FBDEAD3122CB}" type="slidenum">
              <a:rPr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 latinLnBrk="0">
              <a:buNone/>
              <a:defRPr lang="hr-HR" sz="3600" b="1" cap="none" baseline="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 latinLnBrk="0">
              <a:buNone/>
              <a:defRPr lang="hr-HR"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lang="hr-HR"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lang="hr-HR"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lang="hr-HR"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adržaj d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 latinLnBrk="0">
              <a:defRPr lang="hr-HR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 latinLnBrk="0">
              <a:defRPr lang="hr-HR" sz="26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 latinLnBrk="0">
              <a:defRPr lang="hr-HR" sz="2600"/>
            </a:lvl1pPr>
            <a:lvl2pPr>
              <a:defRPr lang="hr-HR" sz="2400"/>
            </a:lvl2pPr>
            <a:lvl3pPr>
              <a:defRPr lang="hr-HR" sz="2000"/>
            </a:lvl3pPr>
            <a:lvl4pPr>
              <a:defRPr lang="hr-HR" sz="1800"/>
            </a:lvl4pPr>
            <a:lvl5pPr>
              <a:defRPr lang="hr-HR" sz="18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E9192D-7D89-47BF-B02C-29AE4CEF5323}" type="datetime1">
              <a:rPr lang="sr-Latn-RS"/>
              <a:pPr/>
              <a:t>12.3.2017.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68" y="352044"/>
            <a:ext cx="1066800" cy="6153912"/>
          </a:xfrm>
        </p:spPr>
        <p:txBody>
          <a:bodyPr vert="vert270" anchor="b"/>
          <a:lstStyle>
            <a:lvl1pPr marL="0" algn="ctr" latinLnBrk="0">
              <a:defRPr lang="hr-HR"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1576" y="352044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 latinLnBrk="0">
              <a:buNone/>
              <a:defRPr lang="hr-HR" sz="1600" b="0">
                <a:solidFill>
                  <a:schemeClr val="tx1"/>
                </a:solidFill>
              </a:defRPr>
            </a:lvl1pPr>
            <a:lvl2pPr>
              <a:buNone/>
              <a:defRPr lang="hr-HR" sz="2000" b="1"/>
            </a:lvl2pPr>
            <a:lvl3pPr>
              <a:buNone/>
              <a:defRPr lang="hr-HR" sz="1800" b="1"/>
            </a:lvl3pPr>
            <a:lvl4pPr>
              <a:buNone/>
              <a:defRPr lang="hr-HR" sz="1600" b="1"/>
            </a:lvl4pPr>
            <a:lvl5pPr>
              <a:buNone/>
              <a:defRPr lang="hr-HR" sz="1600" b="1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1576" y="3488436"/>
            <a:ext cx="502920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algn="ctr" latinLnBrk="0">
              <a:buNone/>
              <a:defRPr lang="hr-HR" sz="1600" b="0">
                <a:solidFill>
                  <a:schemeClr val="tx1"/>
                </a:solidFill>
              </a:defRPr>
            </a:lvl1pPr>
            <a:lvl2pPr>
              <a:buNone/>
              <a:defRPr lang="hr-HR" sz="2000" b="1"/>
            </a:lvl2pPr>
            <a:lvl3pPr>
              <a:buNone/>
              <a:defRPr lang="hr-HR" sz="1800" b="1"/>
            </a:lvl3pPr>
            <a:lvl4pPr>
              <a:buNone/>
              <a:defRPr lang="hr-HR" sz="1600" b="1"/>
            </a:lvl4pPr>
            <a:lvl5pPr>
              <a:buNone/>
              <a:defRPr lang="hr-HR" sz="1600" b="1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828800" y="352044"/>
            <a:ext cx="6858000" cy="3017520"/>
          </a:xfrm>
        </p:spPr>
        <p:txBody>
          <a:bodyPr/>
          <a:lstStyle>
            <a:lvl1pPr algn="l" latinLnBrk="0">
              <a:defRPr lang="hr-HR" sz="2400"/>
            </a:lvl1pPr>
            <a:lvl2pPr algn="l">
              <a:defRPr lang="hr-HR" sz="2000"/>
            </a:lvl2pPr>
            <a:lvl3pPr algn="l">
              <a:defRPr lang="hr-HR" sz="1800"/>
            </a:lvl3pPr>
            <a:lvl4pPr algn="l">
              <a:defRPr lang="hr-HR" sz="1600"/>
            </a:lvl4pPr>
            <a:lvl5pPr algn="l">
              <a:defRPr lang="hr-HR"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8800" y="3488436"/>
            <a:ext cx="6858000" cy="3017520"/>
          </a:xfrm>
        </p:spPr>
        <p:txBody>
          <a:bodyPr/>
          <a:lstStyle>
            <a:lvl1pPr latinLnBrk="0">
              <a:defRPr lang="hr-HR" sz="2400"/>
            </a:lvl1pPr>
            <a:lvl2pPr>
              <a:defRPr lang="hr-HR" sz="2000"/>
            </a:lvl2pPr>
            <a:lvl3pPr>
              <a:defRPr lang="hr-HR" sz="1800"/>
            </a:lvl3pPr>
            <a:lvl4pPr>
              <a:defRPr lang="hr-HR" sz="1600"/>
            </a:lvl4pPr>
            <a:lvl5pPr>
              <a:defRPr lang="hr-HR"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AEBA9AF-F1C1-4FDF-9348-FB02DE1BEFCE}" type="datetime1">
              <a:rPr lang="sr-Latn-RS"/>
              <a:pPr/>
              <a:t>12.3.2017.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 latinLnBrk="0">
              <a:defRPr lang="hr-HR"/>
            </a:lvl1pPr>
          </a:lstStyle>
          <a:p>
            <a:pPr algn="ctr"/>
            <a:fld id="{FEA1243F-3000-4347-94A4-FBDEAD3122CB}" type="slidenum">
              <a:rPr/>
              <a:pPr algn="ctr"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hr-HR" b="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9DCD6-8107-480F-9A5B-88D74ACC9ACE}" type="datetime1">
              <a:rPr lang="sr-Latn-RS"/>
              <a:pPr/>
              <a:t>12.3.2017.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1243F-3000-4347-94A4-FBDEAD3122CB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3C3F34B-1E76-4A74-B05B-C7E9FDCE7086}" type="datetime1">
              <a:rPr lang="sr-Latn-RS"/>
              <a:pPr/>
              <a:t>12.3.2017.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EA1243F-3000-4347-94A4-FBDEAD3122CB}" type="slidenum">
              <a:rPr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 latinLnBrk="0">
              <a:spcBef>
                <a:spcPts val="0"/>
              </a:spcBef>
              <a:buNone/>
              <a:defRPr lang="hr-HR" sz="2900" b="0" cap="all" baseline="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 latinLnBrk="0">
              <a:spcBef>
                <a:spcPts val="0"/>
              </a:spcBef>
              <a:buNone/>
              <a:defRPr lang="hr-HR" sz="1400"/>
            </a:lvl1pPr>
            <a:lvl2pPr>
              <a:buNone/>
              <a:defRPr lang="hr-HR" sz="1200"/>
            </a:lvl2pPr>
            <a:lvl3pPr>
              <a:buNone/>
              <a:defRPr lang="hr-HR" sz="1000"/>
            </a:lvl3pPr>
            <a:lvl4pPr>
              <a:buNone/>
              <a:defRPr lang="hr-HR" sz="900"/>
            </a:lvl4pPr>
            <a:lvl5pPr>
              <a:buNone/>
              <a:defRPr lang="hr-HR" sz="9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 latinLnBrk="0">
              <a:spcBef>
                <a:spcPts val="0"/>
              </a:spcBef>
              <a:defRPr lang="hr-HR" sz="3000"/>
            </a:lvl1pPr>
            <a:lvl2pPr>
              <a:defRPr lang="hr-HR" sz="2600"/>
            </a:lvl2pPr>
            <a:lvl3pPr>
              <a:defRPr lang="hr-HR" sz="2400"/>
            </a:lvl3pPr>
            <a:lvl4pPr>
              <a:defRPr lang="hr-HR" sz="2000"/>
            </a:lvl4pPr>
            <a:lvl5pPr>
              <a:defRPr lang="hr-HR" sz="20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 latinLnBrk="0">
              <a:defRPr lang="hr-HR" sz="900"/>
            </a:lvl1pPr>
          </a:lstStyle>
          <a:p>
            <a:fld id="{935B0FF7-8660-4A38-9AF0-4D43C21C83DF}" type="datetime1">
              <a:rPr lang="sr-Latn-RS"/>
              <a:pPr/>
              <a:t>12.3.2017.</a:t>
            </a:fld>
            <a:endParaRPr lang="hr-HR" sz="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 latinLnBrk="0">
              <a:defRPr lang="hr-HR" sz="900"/>
            </a:lvl1pPr>
          </a:lstStyle>
          <a:p>
            <a:endParaRPr lang="hr-HR" sz="9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 latinLnBrk="0">
              <a:defRPr lang="hr-HR" sz="900"/>
            </a:lvl1pPr>
          </a:lstStyle>
          <a:p>
            <a:fld id="{FEA1243F-3000-4347-94A4-FBDEAD3122CB}" type="slidenum">
              <a:rPr lang="hr-HR" sz="900"/>
              <a:pPr/>
              <a:t>‹#›</a:t>
            </a:fld>
            <a:endParaRPr lang="hr-HR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07168"/>
            <a:ext cx="914400" cy="6400800"/>
          </a:xfrm>
        </p:spPr>
        <p:txBody>
          <a:bodyPr vert="vert270" anchor="b"/>
          <a:lstStyle>
            <a:lvl1pPr marL="0" algn="l" latinLnBrk="0">
              <a:buNone/>
              <a:defRPr lang="hr-HR" sz="3000" b="0" cap="all" baseline="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5856" y="381000"/>
            <a:ext cx="7315200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latinLnBrk="0">
              <a:buNone/>
              <a:defRPr lang="hr-HR" sz="3200"/>
            </a:lvl1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5856" y="5867400"/>
            <a:ext cx="732434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 latinLnBrk="0">
              <a:spcBef>
                <a:spcPts val="0"/>
              </a:spcBef>
              <a:buNone/>
              <a:defRPr lang="hr-HR" sz="1400"/>
            </a:lvl1pPr>
            <a:lvl2pPr>
              <a:defRPr lang="hr-HR" sz="1200"/>
            </a:lvl2pPr>
            <a:lvl3pPr>
              <a:defRPr lang="hr-HR" sz="1000"/>
            </a:lvl3pPr>
            <a:lvl4pPr>
              <a:defRPr lang="hr-HR" sz="900"/>
            </a:lvl4pPr>
            <a:lvl5pPr>
              <a:defRPr lang="hr-HR" sz="9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 latinLnBrk="0">
              <a:defRPr lang="hr-HR" sz="900"/>
            </a:lvl1pPr>
          </a:lstStyle>
          <a:p>
            <a:fld id="{2116474E-A1D6-4691-A6B1-81478C4043AF}" type="datetime1">
              <a:rPr lang="sr-Latn-RS"/>
              <a:pPr/>
              <a:t>12.3.2017.</a:t>
            </a:fld>
            <a:endParaRPr lang="hr-HR" sz="9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 latinLnBrk="0">
              <a:defRPr lang="hr-HR" sz="900"/>
            </a:lvl1pPr>
          </a:lstStyle>
          <a:p>
            <a:endParaRPr lang="hr-HR" sz="9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 latinLnBrk="0">
              <a:defRPr lang="hr-HR" sz="900"/>
            </a:lvl1pPr>
          </a:lstStyle>
          <a:p>
            <a:pPr algn="ctr"/>
            <a:fld id="{FEA1243F-3000-4347-94A4-FBDEAD3122CB}" type="slidenum">
              <a:rPr lang="hr-HR" sz="900"/>
              <a:pPr algn="ctr"/>
              <a:t>‹#›</a:t>
            </a:fld>
            <a:endParaRPr lang="hr-HR" sz="9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1">
                  <a:tint val="95000"/>
                  <a:satMod val="200000"/>
                  <a:alpha val="10000"/>
                </a:schemeClr>
              </a:gs>
              <a:gs pos="70000">
                <a:schemeClr val="tx1">
                  <a:tint val="80000"/>
                  <a:satMod val="200000"/>
                  <a:alpha val="8000"/>
                </a:schemeClr>
              </a:gs>
              <a:gs pos="100000">
                <a:schemeClr val="tx1">
                  <a:tint val="50000"/>
                  <a:satMod val="175000"/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hr-HR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  <a:p>
            <a:pPr lvl="5"/>
            <a:r>
              <a:rPr lang="hr-HR"/>
              <a:t>Šesta razina</a:t>
            </a:r>
          </a:p>
          <a:p>
            <a:pPr lvl="6"/>
            <a:r>
              <a:rPr lang="hr-HR"/>
              <a:t>Sedma razina</a:t>
            </a:r>
          </a:p>
          <a:p>
            <a:pPr lvl="7"/>
            <a:r>
              <a:rPr lang="hr-HR"/>
              <a:t>Osma razina</a:t>
            </a:r>
          </a:p>
          <a:p>
            <a:pPr lvl="8"/>
            <a:r>
              <a:rPr lang="hr-HR"/>
              <a:t>Deveta razina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latinLnBrk="0">
              <a:defRPr lang="hr-HR" sz="1000" b="0">
                <a:solidFill>
                  <a:schemeClr val="tx1"/>
                </a:solidFill>
              </a:defRPr>
            </a:lvl1pPr>
          </a:lstStyle>
          <a:p>
            <a:fld id="{64072A0B-F28E-4A8A-BF94-4A452569ADAF}" type="datetime1">
              <a:rPr lang="sr-Latn-RS"/>
              <a:pPr/>
              <a:t>12.3.2017.</a:t>
            </a:fld>
            <a:endParaRPr lang="hr-HR" sz="1000" b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latinLnBrk="0">
              <a:defRPr lang="hr-HR" sz="1000">
                <a:solidFill>
                  <a:schemeClr val="tx1"/>
                </a:solidFill>
              </a:defRPr>
            </a:lvl1pPr>
          </a:lstStyle>
          <a:p>
            <a:pPr algn="r"/>
            <a:endParaRPr lang="hr-HR" sz="1000">
              <a:solidFill>
                <a:schemeClr val="tx1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latinLnBrk="0">
              <a:defRPr lang="hr-HR" sz="1200">
                <a:solidFill>
                  <a:schemeClr val="tx1"/>
                </a:solidFill>
              </a:defRPr>
            </a:lvl1pPr>
          </a:lstStyle>
          <a:p>
            <a:pPr algn="ctr"/>
            <a:fld id="{49598980-D22C-4904-9F8F-3DB09B2ECD84}" type="slidenum">
              <a:rPr lang="hr-HR" sz="1200">
                <a:solidFill>
                  <a:schemeClr val="tx1"/>
                </a:solidFill>
              </a:rPr>
              <a:pPr algn="ctr"/>
              <a:t>‹#›</a:t>
            </a:fld>
            <a:endParaRPr lang="hr-HR" sz="1200">
              <a:solidFill>
                <a:schemeClr val="tx1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marL="484632" algn="l" rtl="0" eaLnBrk="1" latinLnBrk="0" hangingPunct="1">
        <a:spcBef>
          <a:spcPct val="0"/>
        </a:spcBef>
        <a:buNone/>
        <a:defRPr lang="hr-HR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lang="hr-HR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lang="hr-HR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lang="hr-HR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lang="hr-HR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lang="hr-HR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lang="hr-HR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lang="hr-HR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hr-H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title style</a:t>
            </a:r>
            <a:endParaRPr lang="hr-HR" altLang="sr-Latn-R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/>
              <a:t>Click to edit Master text styles</a:t>
            </a:r>
          </a:p>
          <a:p>
            <a:pPr lvl="1"/>
            <a:r>
              <a:rPr lang="en-US" altLang="sr-Latn-RS"/>
              <a:t>Second level</a:t>
            </a:r>
          </a:p>
          <a:p>
            <a:pPr lvl="2"/>
            <a:r>
              <a:rPr lang="en-US" altLang="sr-Latn-RS"/>
              <a:t>Third level</a:t>
            </a:r>
          </a:p>
          <a:p>
            <a:pPr lvl="3"/>
            <a:r>
              <a:rPr lang="en-US" altLang="sr-Latn-RS"/>
              <a:t>Fourth level</a:t>
            </a:r>
          </a:p>
          <a:p>
            <a:pPr lvl="4"/>
            <a:r>
              <a:rPr lang="en-US" altLang="sr-Latn-RS"/>
              <a:t>Fifth level</a:t>
            </a:r>
            <a:endParaRPr lang="hr-HR" alt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60ED20-67ED-4877-BCC6-2C547A1B7F52}" type="datetime1">
              <a:rPr lang="hr-H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12.3.2017.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D935B0-CF80-42DD-9EA0-DD3F0A65F415}" type="slidenum">
              <a:rPr lang="hr-HR" altLang="sr-Latn-R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hr-HR" altLang="sr-Latn-R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75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755576" y="2276872"/>
            <a:ext cx="8061325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sz="3100" dirty="0" smtClean="0">
                <a:solidFill>
                  <a:schemeClr val="tx1">
                    <a:lumMod val="75000"/>
                  </a:schemeClr>
                </a:solidFill>
              </a:rPr>
              <a:t>MINISTARSTVO RADA I MIROVINSKOG SUSTAVA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AGENCIJA ZA OSIGURANJE RADNIČKIH POTRAŽIVANJA U SLUČAJU STEČAJA POSLODAVCA</a:t>
            </a:r>
            <a:br>
              <a:rPr lang="hr-HR" dirty="0" smtClean="0"/>
            </a:br>
            <a:r>
              <a:rPr lang="hr-HR" dirty="0" smtClean="0"/>
              <a:t>„AORPS”</a:t>
            </a:r>
            <a:endParaRPr lang="hr-HR" dirty="0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827584" y="4797152"/>
            <a:ext cx="8061325" cy="175260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r</a:t>
            </a:r>
            <a:r>
              <a:rPr lang="hr-HR" dirty="0" smtClean="0"/>
              <a:t>avnatelj, mr.sc. Ivan Madunić </a:t>
            </a:r>
            <a:r>
              <a:rPr lang="hr-HR" dirty="0" err="1" smtClean="0"/>
              <a:t>dipl.oec</a:t>
            </a:r>
            <a:endParaRPr lang="hr-HR" dirty="0" smtClean="0"/>
          </a:p>
          <a:p>
            <a:r>
              <a:rPr lang="hr-HR" dirty="0" smtClean="0"/>
              <a:t>Kontakt: </a:t>
            </a:r>
          </a:p>
          <a:p>
            <a:r>
              <a:rPr lang="hr-HR" dirty="0">
                <a:solidFill>
                  <a:schemeClr val="tx2"/>
                </a:solidFill>
              </a:rPr>
              <a:t>m</a:t>
            </a:r>
            <a:r>
              <a:rPr lang="hr-HR" dirty="0" smtClean="0">
                <a:solidFill>
                  <a:schemeClr val="tx2"/>
                </a:solidFill>
              </a:rPr>
              <a:t>ail: ivan.madunic@aorps.hr</a:t>
            </a:r>
          </a:p>
          <a:p>
            <a:r>
              <a:rPr lang="hr-HR" dirty="0">
                <a:solidFill>
                  <a:schemeClr val="tx2"/>
                </a:solidFill>
              </a:rPr>
              <a:t>t</a:t>
            </a:r>
            <a:r>
              <a:rPr lang="hr-HR" dirty="0" smtClean="0">
                <a:solidFill>
                  <a:schemeClr val="tx2"/>
                </a:solidFill>
              </a:rPr>
              <a:t>elefon: </a:t>
            </a:r>
            <a:r>
              <a:rPr lang="hr-HR" dirty="0">
                <a:solidFill>
                  <a:schemeClr val="tx2"/>
                </a:solidFill>
              </a:rPr>
              <a:t>01 4820 13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52736"/>
            <a:ext cx="6858000" cy="2050256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/>
              <a:t>OSIGURANJE POTRAŽIVANJA RADNIKA U SLUČAJU STEČAJA I BLOKADE RAČUNA POSLODAVCA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67188"/>
            <a:ext cx="6858000" cy="1372791"/>
          </a:xfrm>
        </p:spPr>
        <p:txBody>
          <a:bodyPr rtlCol="0">
            <a:normAutofit fontScale="85000" lnSpcReduction="2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Calibri" panose="020F0502020204030204" pitchFamily="34" charset="0"/>
              </a:rPr>
              <a:t>Nikola </a:t>
            </a:r>
            <a:r>
              <a:rPr lang="hr-HR" dirty="0" err="1" smtClean="0">
                <a:latin typeface="Calibri" panose="020F0502020204030204" pitchFamily="34" charset="0"/>
              </a:rPr>
              <a:t>Blažić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r>
              <a:rPr lang="hr-HR" dirty="0" err="1" smtClean="0">
                <a:latin typeface="Calibri" panose="020F0502020204030204" pitchFamily="34" charset="0"/>
              </a:rPr>
              <a:t>dipl.iur</a:t>
            </a:r>
            <a:r>
              <a:rPr lang="hr-HR" dirty="0" smtClean="0">
                <a:latin typeface="Calibri" panose="020F0502020204030204" pitchFamily="34" charset="0"/>
              </a:rPr>
              <a:t> </a:t>
            </a:r>
            <a:endParaRPr lang="hr-HR" dirty="0">
              <a:latin typeface="Calibri" panose="020F0502020204030204" pitchFamily="34" charset="0"/>
            </a:endParaRP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hr-HR" dirty="0" smtClean="0">
                <a:latin typeface="Calibri" panose="020F0502020204030204" pitchFamily="34" charset="0"/>
              </a:rPr>
              <a:t>Odjel </a:t>
            </a:r>
            <a:r>
              <a:rPr lang="hr-HR" dirty="0">
                <a:latin typeface="Calibri" panose="020F0502020204030204" pitchFamily="34" charset="0"/>
              </a:rPr>
              <a:t>pravnih, kadrovskih i općih poslova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hr-HR" dirty="0">
                <a:latin typeface="Calibri" panose="020F0502020204030204" pitchFamily="34" charset="0"/>
              </a:rPr>
              <a:t>Agencija za osiguranje radničkih potraživanja u slučaju stečaja poslodavca</a:t>
            </a:r>
          </a:p>
          <a:p>
            <a:pPr algn="r" eaLnBrk="1" fontAlgn="auto" hangingPunct="1">
              <a:spcAft>
                <a:spcPts val="0"/>
              </a:spcAft>
              <a:defRPr/>
            </a:pPr>
            <a:r>
              <a:rPr lang="hr-HR" dirty="0">
                <a:latin typeface="Calibri" panose="020F0502020204030204" pitchFamily="34" charset="0"/>
              </a:rPr>
              <a:t>Frankopanska 11, Zagreb </a:t>
            </a:r>
          </a:p>
        </p:txBody>
      </p:sp>
    </p:spTree>
    <p:extLst>
      <p:ext uri="{BB962C8B-B14F-4D97-AF65-F5344CB8AC3E}">
        <p14:creationId xmlns:p14="http://schemas.microsoft.com/office/powerpoint/2010/main" val="150536851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6705"/>
            <a:ext cx="7886700" cy="994172"/>
          </a:xfr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/>
              <a:t>Plaća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628650" y="1772816"/>
            <a:ext cx="4999853" cy="3717157"/>
          </a:xfrm>
        </p:spPr>
        <p:txBody>
          <a:bodyPr/>
          <a:lstStyle/>
          <a:p>
            <a:pPr algn="just" eaLnBrk="1" hangingPunct="1"/>
            <a:r>
              <a:rPr lang="hr-HR" altLang="sr-Latn-RS" sz="2000" b="1" dirty="0">
                <a:latin typeface="Calibri" panose="020F0502020204030204" pitchFamily="34" charset="0"/>
              </a:rPr>
              <a:t>Zakon o radu</a:t>
            </a:r>
            <a:r>
              <a:rPr lang="hr-HR" altLang="sr-Latn-RS" sz="2000" dirty="0">
                <a:latin typeface="Calibri" panose="020F0502020204030204" pitchFamily="34" charset="0"/>
              </a:rPr>
              <a:t>: osnovna ili minimalna plaća i sva dodatna davanja bilo koje vrste koja poslodavac izravno ili neizravno, u novcu ili naravi, na temelju ugovora o radu, kolektivnog ugovora, pravilnika o radu ili drugog propisa isplaćuje radnici ili radniku za obavljeni rad</a:t>
            </a:r>
          </a:p>
          <a:p>
            <a:pPr algn="just" eaLnBrk="1" hangingPunct="1"/>
            <a:r>
              <a:rPr lang="hr-HR" altLang="sr-Latn-RS" sz="2000" dirty="0">
                <a:latin typeface="Calibri" panose="020F0502020204030204" pitchFamily="34" charset="0"/>
              </a:rPr>
              <a:t>Temeljno materijalno pravo radnika</a:t>
            </a:r>
          </a:p>
          <a:p>
            <a:pPr algn="just" eaLnBrk="1" hangingPunct="1"/>
            <a:r>
              <a:rPr lang="hr-HR" altLang="sr-Latn-RS" sz="2000" dirty="0">
                <a:latin typeface="Calibri" panose="020F0502020204030204" pitchFamily="34" charset="0"/>
              </a:rPr>
              <a:t>Neisplata plaće radniku je društveni problem </a:t>
            </a:r>
          </a:p>
          <a:p>
            <a:pPr algn="just" eaLnBrk="1" hangingPunct="1"/>
            <a:r>
              <a:rPr lang="hr-HR" altLang="sr-Latn-RS" sz="2000" dirty="0">
                <a:latin typeface="Calibri" panose="020F0502020204030204" pitchFamily="34" charset="0"/>
              </a:rPr>
              <a:t>Država, kao organizirani oblik društva, mora zaštititi radnika</a:t>
            </a:r>
          </a:p>
          <a:p>
            <a:pPr algn="just" eaLnBrk="1" hangingPunct="1"/>
            <a:endParaRPr lang="hr-HR" altLang="sr-Latn-RS" dirty="0"/>
          </a:p>
          <a:p>
            <a:pPr algn="just" eaLnBrk="1" hangingPunct="1"/>
            <a:endParaRPr lang="hr-HR" altLang="sr-Latn-RS" dirty="0"/>
          </a:p>
          <a:p>
            <a:pPr algn="just" eaLnBrk="1" hangingPunct="1"/>
            <a:endParaRPr lang="hr-HR" altLang="sr-Latn-RS" dirty="0"/>
          </a:p>
        </p:txBody>
      </p:sp>
      <p:pic>
        <p:nvPicPr>
          <p:cNvPr id="3076" name="Picture 3" descr="Slikovni rezultat za plača slovenija sli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535" y="2591991"/>
            <a:ext cx="3144794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825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8650" y="-1071562"/>
            <a:ext cx="7886700" cy="994172"/>
          </a:xfrm>
        </p:spPr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28650" y="476673"/>
            <a:ext cx="7886700" cy="501330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hr-HR" dirty="0"/>
              <a:t>Zakon o osiguranju potraživanja radnika u slučaju stečaja poslodavca </a:t>
            </a:r>
            <a:r>
              <a:rPr lang="hr-HR" dirty="0" smtClean="0"/>
              <a:t>(„Narodne novine”, broj 86/08 i 80/13) </a:t>
            </a:r>
            <a:r>
              <a:rPr lang="hr-HR" dirty="0"/>
              <a:t>– zaštita radnika u slučaju stečaja poslodavca – država isplaćuje radniku dio neisplaćene plaće i drugih primanja u žurnom postupku, bez obzira na unovčenje stečajne </a:t>
            </a:r>
            <a:r>
              <a:rPr lang="hr-HR" dirty="0" smtClean="0"/>
              <a:t>mase </a:t>
            </a:r>
            <a:r>
              <a:rPr lang="hr-HR" dirty="0"/>
              <a:t>i za isplaćeni iznos postaje stečajni vjerovnik umjesto </a:t>
            </a:r>
            <a:r>
              <a:rPr lang="hr-HR" dirty="0" smtClean="0"/>
              <a:t>radnika</a:t>
            </a:r>
          </a:p>
          <a:p>
            <a:pPr marL="0" indent="0" algn="just">
              <a:buNone/>
            </a:pPr>
            <a:endParaRPr lang="hr-HR" dirty="0"/>
          </a:p>
          <a:p>
            <a:pPr algn="just">
              <a:buFont typeface="Wingdings" panose="05000000000000000000" pitchFamily="2" charset="2"/>
              <a:buChar char="ü"/>
            </a:pPr>
            <a:r>
              <a:rPr lang="hr-HR" dirty="0"/>
              <a:t>Zakon o izmjenama i dopunama Zakona o osiguranju potraživanja radnika u slučaju stečaja poslodavca </a:t>
            </a:r>
            <a:r>
              <a:rPr lang="hr-HR" dirty="0" smtClean="0"/>
              <a:t>(„Narodne novine”, broj 82/15) </a:t>
            </a:r>
            <a:r>
              <a:rPr lang="hr-HR" dirty="0"/>
              <a:t>– zaštita radnika u slučaju blokade računa poslodavca – država isplaćuje radniku dio neisplaćene plaće i naknade </a:t>
            </a:r>
            <a:r>
              <a:rPr lang="hr-HR" dirty="0" smtClean="0"/>
              <a:t>plaće </a:t>
            </a:r>
            <a:r>
              <a:rPr lang="hr-HR" dirty="0"/>
              <a:t>i za isplaćeni iznos postaje ovrhovoditelj poslodavca umjesto radnika</a:t>
            </a:r>
          </a:p>
          <a:p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180412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56850"/>
            <a:ext cx="7886700" cy="735651"/>
          </a:xfr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hr-HR" b="1" dirty="0"/>
              <a:t>Prava osigurana Zakonom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44627"/>
            <a:ext cx="4996518" cy="407253"/>
          </a:xfrm>
        </p:spPr>
        <p:txBody>
          <a:bodyPr anchor="ctr"/>
          <a:lstStyle/>
          <a:p>
            <a:pPr algn="ctr"/>
            <a:r>
              <a:rPr lang="hr-HR" u="sng" dirty="0"/>
              <a:t>STEČAJ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2360" y="2170357"/>
            <a:ext cx="5507393" cy="3332680"/>
          </a:xfrm>
        </p:spPr>
        <p:txBody>
          <a:bodyPr/>
          <a:lstStyle/>
          <a:p>
            <a:pPr marL="257175" indent="-257175" algn="just">
              <a:buFont typeface="+mj-lt"/>
              <a:buAutoNum type="arabicPeriod"/>
            </a:pPr>
            <a:r>
              <a:rPr lang="hr-HR" sz="1500" dirty="0"/>
              <a:t>Neisplaćene plaće odnosno naknade plaće, u visini do iznosa minimalne plaće – do tri mjeseca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hr-HR" sz="1500" dirty="0"/>
              <a:t>Neisplaćene naknade plaće za bolovanje na teret poslodavca, u visini do iznosa minimalne plaće za svaki mjesec proveden na bolovanju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hr-HR" sz="1500" dirty="0"/>
              <a:t>Neisplaćene naknade za neiskorišteni godišnji odmor na koji je radnik stekao pravo do otvaranja stečajnog postupka – do iznosa minimalne plaće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hr-HR" sz="1500" dirty="0"/>
              <a:t>Otpremninu - u visini polovice otpremnine utvrđene u stečajnom postupku, a najviše do polovice najvišeg iznosa zakonom propisane otpremnine</a:t>
            </a:r>
          </a:p>
          <a:p>
            <a:pPr marL="257175" indent="-257175">
              <a:buFont typeface="+mj-lt"/>
              <a:buAutoNum type="arabicPeriod"/>
            </a:pPr>
            <a:r>
              <a:rPr lang="hr-HR" sz="1500" dirty="0"/>
              <a:t>Pravomoćno dosuđenu naknade štete zbog pretrpljene ozljede na radu ili profesionalne bolesti - u visini do jedne trećine</a:t>
            </a:r>
          </a:p>
          <a:p>
            <a:r>
              <a:rPr lang="hr-HR" sz="1500" dirty="0"/>
              <a:t>  Doprinosi na plaću</a:t>
            </a:r>
            <a:r>
              <a:rPr lang="hr-HR" sz="1500" dirty="0"/>
              <a:t/>
            </a:r>
            <a:br>
              <a:rPr lang="hr-HR" sz="1500" dirty="0"/>
            </a:br>
            <a:endParaRPr lang="hr-HR" sz="1500" dirty="0"/>
          </a:p>
          <a:p>
            <a:pPr marL="257175" indent="-257175" algn="just">
              <a:buFont typeface="+mj-lt"/>
              <a:buAutoNum type="arabicPeriod"/>
            </a:pPr>
            <a:endParaRPr lang="hr-HR" sz="1200" dirty="0"/>
          </a:p>
          <a:p>
            <a:pPr algn="just"/>
            <a:endParaRPr lang="hr-HR" sz="1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19753" y="1410978"/>
            <a:ext cx="2589269" cy="407252"/>
          </a:xfrm>
        </p:spPr>
        <p:txBody>
          <a:bodyPr anchor="ctr"/>
          <a:lstStyle/>
          <a:p>
            <a:pPr algn="ctr"/>
            <a:r>
              <a:rPr lang="hr-HR" u="sng" dirty="0"/>
              <a:t>BLOKADA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19753" y="2236707"/>
            <a:ext cx="2589269" cy="2972774"/>
          </a:xfrm>
        </p:spPr>
        <p:txBody>
          <a:bodyPr/>
          <a:lstStyle/>
          <a:p>
            <a:pPr marL="257175" indent="-257175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sz="1500" dirty="0"/>
              <a:t>Minimalna plaća za svaki mjesec za koji nije isplaćena – do tri mjeseca </a:t>
            </a:r>
          </a:p>
          <a:p>
            <a:pPr marL="257175" indent="-257175"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hr-HR" sz="1500" dirty="0"/>
              <a:t>Naknada plaće za bolovanje na teret poslodavca, do visine minimalne plaće – do tri mjeseca 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r-HR" sz="1500" dirty="0"/>
              <a:t>  Doprinosi na plaću</a:t>
            </a:r>
            <a:endParaRPr lang="hr-HR" sz="15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279540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859632"/>
          </a:xfr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hr-HR" b="1" dirty="0"/>
              <a:t>Stečaj - osnovni pojmovi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499247"/>
          </a:xfrm>
        </p:spPr>
        <p:txBody>
          <a:bodyPr/>
          <a:lstStyle/>
          <a:p>
            <a:pPr algn="just"/>
            <a:r>
              <a:rPr lang="hr-HR" sz="1500" u="sng" dirty="0"/>
              <a:t>RADNIK</a:t>
            </a:r>
            <a:r>
              <a:rPr lang="hr-HR" sz="1500" dirty="0"/>
              <a:t>: fizička osoba koja je u vrijeme otvaranja stečajnog postupka u radnom odnosu kod poslodavca, kao i osoba kojoj je radni odnos kod poslodavca prestao unutar zaštićenog razdoblja</a:t>
            </a:r>
          </a:p>
          <a:p>
            <a:pPr marL="0" indent="0" algn="just">
              <a:buNone/>
            </a:pPr>
            <a:r>
              <a:rPr lang="hr-HR" sz="1500" dirty="0"/>
              <a:t>    Novi Zakon: ...kao i osoba kojoj je radni odnos kod poslodavca prestao unutar </a:t>
            </a:r>
            <a:r>
              <a:rPr lang="hr-HR" sz="1500" u="sng" dirty="0"/>
              <a:t>šest mjeseci</a:t>
            </a:r>
            <a:r>
              <a:rPr lang="hr-HR" sz="1500" dirty="0"/>
              <a:t> prije     </a:t>
            </a:r>
          </a:p>
          <a:p>
            <a:pPr marL="0" indent="0" algn="just">
              <a:buNone/>
            </a:pPr>
            <a:r>
              <a:rPr lang="hr-HR" sz="1500" dirty="0"/>
              <a:t>    otvaranja stečajnog postupka</a:t>
            </a:r>
          </a:p>
          <a:p>
            <a:pPr algn="just"/>
            <a:r>
              <a:rPr lang="hr-HR" sz="1500" u="sng" dirty="0"/>
              <a:t>POSLODAVAC U STEČAJU</a:t>
            </a:r>
            <a:r>
              <a:rPr lang="hr-HR" sz="1500" dirty="0"/>
              <a:t>: fizička ili pravna osoba sukladno općem propisu o radu nad kojom je otvoren stečaj prema posebnim propisima kojima se uređuje stečajni postupak</a:t>
            </a:r>
          </a:p>
          <a:p>
            <a:pPr algn="just"/>
            <a:r>
              <a:rPr lang="hr-HR" sz="1500" u="sng" dirty="0"/>
              <a:t>ZAŠTIĆENO RAZDOBLJE</a:t>
            </a:r>
            <a:r>
              <a:rPr lang="hr-HR" sz="1500" dirty="0"/>
              <a:t> je razdoblje za koje se provodi zaštita i osiguranje prava u slučaju stečaja poslodavca, a predstavlja razdoblje </a:t>
            </a:r>
            <a:r>
              <a:rPr lang="hr-HR" sz="1500" u="sng" dirty="0"/>
              <a:t>posljednja tri mjeseca prije otvaranja stečaja</a:t>
            </a:r>
            <a:r>
              <a:rPr lang="hr-HR" sz="1500" dirty="0"/>
              <a:t>, odnosno posljednja tri mjeseca prije prestanka radnog odnosa ukoliko je isti prestao unutar tri mjeseca prije otvaranja stečaja</a:t>
            </a:r>
          </a:p>
          <a:p>
            <a:pPr algn="just"/>
            <a:r>
              <a:rPr lang="hr-HR" sz="1500" dirty="0"/>
              <a:t>Isključenje ostvarivanja prava radnika u slučaju blokade računa poslodavca i u slučaju otvaranja stečajnog postupka nad poslodavcem za isto razdoblje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16215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hr-HR" b="1" dirty="0"/>
              <a:t>Stečaj - postupak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Pokreće se na zahtjev radnika</a:t>
            </a:r>
          </a:p>
          <a:p>
            <a:r>
              <a:rPr lang="hr-HR" dirty="0"/>
              <a:t>Zahtjev se podnosi AORPS-u na obrascu RPS-01 (prilozi</a:t>
            </a:r>
            <a:r>
              <a:rPr lang="hr-HR" dirty="0">
                <a:solidFill>
                  <a:srgbClr val="FF0000"/>
                </a:solidFill>
              </a:rPr>
              <a:t> </a:t>
            </a:r>
            <a:r>
              <a:rPr lang="hr-HR" dirty="0"/>
              <a:t>prema Pravilniku), ili područnom uredu Hrvatskog zavoda za zapošljavanje prema mjestu sjedišta poslodavca odnosno njegove registrirane poslovne jedinice </a:t>
            </a:r>
          </a:p>
          <a:p>
            <a:pPr algn="just"/>
            <a:r>
              <a:rPr lang="hr-HR" dirty="0"/>
              <a:t>Pravo na osiguranje potraživanja ne može ostvariti član uprave trgovačkog društva, član upravnog odbora i izvršni direktor, bez obzira na vrijeme kada su te poslove obavljali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103504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endParaRPr lang="hr-HR" dirty="0"/>
          </a:p>
          <a:p>
            <a:pPr marL="342900" indent="-342900" algn="ctr">
              <a:buFont typeface="+mj-lt"/>
              <a:buAutoNum type="alphaLcParenR"/>
            </a:pPr>
            <a:r>
              <a:rPr lang="hr-HR" dirty="0"/>
              <a:t>  </a:t>
            </a:r>
            <a:r>
              <a:rPr lang="hr-HR" dirty="0" smtClean="0"/>
              <a:t>Stečaj </a:t>
            </a:r>
            <a:r>
              <a:rPr lang="hr-HR" dirty="0"/>
              <a:t>otvoren i u tijeku			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736056"/>
            <a:ext cx="3868340" cy="273644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r-HR" u="sng" dirty="0"/>
              <a:t>u roku od 30 dana </a:t>
            </a:r>
            <a:r>
              <a:rPr lang="hr-HR" dirty="0"/>
              <a:t>od isteka osmoga dana od dana objave sudskog rješenja o utvrđivanju tražbina na mrežnoj stranici e-stečajna oglasna ploča sudova</a:t>
            </a:r>
          </a:p>
          <a:p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Prekluzivan rok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4779" y="2118122"/>
            <a:ext cx="4331762" cy="617934"/>
          </a:xfrm>
        </p:spPr>
        <p:txBody>
          <a:bodyPr anchor="ctr"/>
          <a:lstStyle/>
          <a:p>
            <a:pPr marL="342900" indent="-342900" algn="ctr">
              <a:buFont typeface="+mj-lt"/>
              <a:buAutoNum type="alphaLcParenR" startAt="2"/>
            </a:pPr>
            <a:r>
              <a:rPr lang="hr-HR" dirty="0" smtClean="0"/>
              <a:t> </a:t>
            </a:r>
            <a:r>
              <a:rPr lang="hr-HR" dirty="0"/>
              <a:t>Stečaj otvoren i zaključen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736056"/>
            <a:ext cx="3887391" cy="273644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r-HR" u="sng" dirty="0"/>
              <a:t>u roku od 30 dana </a:t>
            </a:r>
            <a:r>
              <a:rPr lang="hr-HR" dirty="0"/>
              <a:t>od isteka osmoga dana od dana objave sudskog rješenja o zaključenju stečajnog postupka na mrežnoj stranici e-stečajna oglasna ploča sudova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Prekluzivan rok</a:t>
            </a:r>
          </a:p>
          <a:p>
            <a:endParaRPr lang="hr-H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hr-HR" b="1" dirty="0"/>
              <a:t>Rokovi za podnošenje zahtjeva</a:t>
            </a:r>
          </a:p>
        </p:txBody>
      </p:sp>
    </p:spTree>
    <p:extLst>
      <p:ext uri="{BB962C8B-B14F-4D97-AF65-F5344CB8AC3E}">
        <p14:creationId xmlns:p14="http://schemas.microsoft.com/office/powerpoint/2010/main" val="41829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56134"/>
            <a:ext cx="7886700" cy="4233839"/>
          </a:xfrm>
        </p:spPr>
        <p:txBody>
          <a:bodyPr/>
          <a:lstStyle/>
          <a:p>
            <a:pPr marL="385763" indent="-385763" algn="ctr">
              <a:buFont typeface="+mj-lt"/>
              <a:buAutoNum type="alphaLcParenR" startAt="3"/>
            </a:pPr>
            <a:r>
              <a:rPr lang="hr-HR" b="1" dirty="0"/>
              <a:t>Radnik upućen na parnicu radi utvrđivanja </a:t>
            </a:r>
            <a:r>
              <a:rPr lang="hr-HR" b="1" dirty="0" smtClean="0"/>
              <a:t>potraživanja</a:t>
            </a:r>
          </a:p>
          <a:p>
            <a:pPr marL="0" indent="0" algn="ctr">
              <a:buClr>
                <a:srgbClr val="FF0000"/>
              </a:buClr>
              <a:buNone/>
            </a:pPr>
            <a:endParaRPr lang="hr-HR" b="1" dirty="0"/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hr-HR" u="sng" dirty="0"/>
              <a:t>u</a:t>
            </a:r>
            <a:r>
              <a:rPr lang="hr-HR" u="sng" dirty="0" smtClean="0"/>
              <a:t> </a:t>
            </a:r>
            <a:r>
              <a:rPr lang="hr-HR" u="sng" dirty="0"/>
              <a:t>roku od 30 dana od dana primitka pravomoćne presude </a:t>
            </a:r>
            <a:r>
              <a:rPr lang="hr-HR" dirty="0"/>
              <a:t>kojom je utvrđena visina potraživanja i isplatni </a:t>
            </a:r>
            <a:r>
              <a:rPr lang="hr-HR" dirty="0" smtClean="0"/>
              <a:t>red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hr-HR" dirty="0" smtClean="0"/>
          </a:p>
          <a:p>
            <a:pPr marL="0" indent="0" algn="just">
              <a:buClr>
                <a:srgbClr val="FF0000"/>
              </a:buClr>
              <a:buNone/>
            </a:pPr>
            <a:endParaRPr lang="hr-HR" dirty="0"/>
          </a:p>
          <a:p>
            <a:pPr algn="just"/>
            <a:r>
              <a:rPr lang="hr-HR" dirty="0"/>
              <a:t>Iznimno, radnici stranog poslodavca </a:t>
            </a:r>
            <a:r>
              <a:rPr lang="hr-HR" u="sng" dirty="0"/>
              <a:t>u roku od 30 dana </a:t>
            </a:r>
            <a:r>
              <a:rPr lang="hr-HR" dirty="0"/>
              <a:t>od dana kada se prema nadležnom nacionalnom zakonodavstvu smatra izvršenom dostava akta o utvrđivanju tražbina ili kada se smatra izvršenom dostava akta kojim je nadležno tijelo utvrdilo  da je posao poslodavca </a:t>
            </a:r>
            <a:r>
              <a:rPr lang="hr-HR" dirty="0" smtClean="0"/>
              <a:t>definitivno </a:t>
            </a:r>
            <a:r>
              <a:rPr lang="hr-HR" dirty="0"/>
              <a:t>zatvoren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28710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hr-HR" b="1" dirty="0"/>
              <a:t>Rješenje AORPS-a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 zahtjevu Agencija odlučuje rješenjem  - rok od 15 dana od podnošenja urednog zahtjeva</a:t>
            </a:r>
          </a:p>
          <a:p>
            <a:r>
              <a:rPr lang="hr-HR" dirty="0"/>
              <a:t>Žalba u roku od 15 dana od primitka rješenja</a:t>
            </a:r>
          </a:p>
          <a:p>
            <a:r>
              <a:rPr lang="hr-HR" dirty="0"/>
              <a:t>Izjava o odricanju prava na žalbu – ubrzanje isplate</a:t>
            </a:r>
          </a:p>
          <a:p>
            <a:r>
              <a:rPr lang="hr-HR" dirty="0"/>
              <a:t>Ministarstvo rada i mirovinskoga sustava odlučuje o žalbi -  rok od 30 dana od dana podnošenja žalbe</a:t>
            </a:r>
          </a:p>
          <a:p>
            <a:r>
              <a:rPr lang="hr-HR" dirty="0"/>
              <a:t>Upravni spor</a:t>
            </a:r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328587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hr-HR" b="1" dirty="0"/>
              <a:t>Uplata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r-HR" dirty="0"/>
              <a:t>U roku od 15 dana od izvršnosti rješenja</a:t>
            </a:r>
          </a:p>
          <a:p>
            <a:pPr algn="just"/>
            <a:r>
              <a:rPr lang="hr-HR" dirty="0"/>
              <a:t>Na namjenski račun stečajnog dužnika </a:t>
            </a:r>
          </a:p>
          <a:p>
            <a:pPr algn="just"/>
            <a:r>
              <a:rPr lang="hr-HR" dirty="0"/>
              <a:t>Doprinosi za obvezna osiguranja koji se obračunavaju na osnovicu – AORPS uplaćuje kod isplate plaće i naknade plaće</a:t>
            </a:r>
          </a:p>
          <a:p>
            <a:pPr algn="just"/>
            <a:r>
              <a:rPr lang="hr-HR" dirty="0"/>
              <a:t>Uplata od strane stečajnog upravitelja na tekući račun radnika uz obračun i uplatu pripadajućih poreza i prireza te doprinosa za obvezna osiguranja koji se obračunavaju iz osnovice i na osnovicu– rok od 8 dana</a:t>
            </a:r>
          </a:p>
          <a:p>
            <a:pPr algn="just"/>
            <a:r>
              <a:rPr lang="hr-HR" dirty="0"/>
              <a:t>Stečajni upravitelj je dužan dostaviti dokaz o izvršenoj uplati radnicima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36704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hr-HR" dirty="0"/>
              <a:t>Sažetak </a:t>
            </a:r>
            <a:r>
              <a:rPr lang="hr-HR" dirty="0" smtClean="0"/>
              <a:t>predavanja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859393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5883" y="1224070"/>
            <a:ext cx="4373724" cy="440044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4495" y="941226"/>
            <a:ext cx="4320540" cy="468328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779607" y="1233930"/>
            <a:ext cx="6998" cy="409787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40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hr-HR" b="1" dirty="0"/>
              <a:t>Prijenos potraživanja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   </a:t>
            </a:r>
            <a:r>
              <a:rPr lang="hr-HR" b="1" u="sng" dirty="0"/>
              <a:t>Nakon isplate AORPS</a:t>
            </a:r>
            <a:r>
              <a:rPr lang="hr-HR" dirty="0"/>
              <a:t>:</a:t>
            </a:r>
          </a:p>
          <a:p>
            <a:pPr>
              <a:buClr>
                <a:srgbClr val="FF0000"/>
              </a:buClr>
            </a:pPr>
            <a:r>
              <a:rPr lang="hr-HR" dirty="0"/>
              <a:t>Preuzima sva procesna prava stečajnog vjerovnika za isplaćena sredstva po iznosu i namjeni</a:t>
            </a:r>
          </a:p>
          <a:p>
            <a:pPr>
              <a:buClr>
                <a:srgbClr val="FF0000"/>
              </a:buClr>
            </a:pPr>
            <a:r>
              <a:rPr lang="hr-HR" dirty="0" smtClean="0"/>
              <a:t>Obavijest </a:t>
            </a:r>
            <a:r>
              <a:rPr lang="hr-HR" dirty="0"/>
              <a:t>trgovačkom sudu</a:t>
            </a:r>
          </a:p>
          <a:p>
            <a:pPr>
              <a:buClr>
                <a:srgbClr val="FF0000"/>
              </a:buClr>
            </a:pPr>
            <a:r>
              <a:rPr lang="hr-HR" dirty="0"/>
              <a:t>Obavijest stečajnom upravitelju</a:t>
            </a:r>
          </a:p>
          <a:p>
            <a:pPr>
              <a:buClr>
                <a:srgbClr val="FF0000"/>
              </a:buClr>
            </a:pPr>
            <a:r>
              <a:rPr lang="hr-HR" dirty="0"/>
              <a:t>Prati tijek stečajnog postupka (dioba, stečajni plan, zaključenje stečajnog postupka)</a:t>
            </a:r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119134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/>
              <a:t>BLOKADA - Mjere zaštite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r-HR" u="sng" dirty="0"/>
              <a:t>Radnik (ZOR, SZ)</a:t>
            </a:r>
            <a:r>
              <a:rPr lang="hr-HR" dirty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Samostalno pokreće postupak ovrhe u Financijskoj agenciji prema obračunu neisplaćene plaće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Samostalno predlaže otvaranje stečajnog postupka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Neisplata plaće je kazneno djelo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26469"/>
            <a:ext cx="3886200" cy="3459956"/>
          </a:xfrm>
        </p:spPr>
        <p:txBody>
          <a:bodyPr rtlCol="0">
            <a:normAutofit fontScale="925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None/>
              <a:defRPr/>
            </a:pPr>
            <a:r>
              <a:rPr lang="hr-HR" u="sng" dirty="0"/>
              <a:t>Poslodavac (ZIDZOPRSSP)</a:t>
            </a:r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hr-HR" dirty="0"/>
              <a:t> Zahtjevom za prisilnu naplatu (ZPN) zahtjeva provedbu ovrhe na svojim računima u korist radnika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hr-HR" dirty="0"/>
              <a:t>40.000 radnika u 2016. godini obuhvaćeno zahtjevom za prisilnu </a:t>
            </a:r>
            <a:r>
              <a:rPr lang="hr-HR" dirty="0" smtClean="0"/>
              <a:t>naplatu</a:t>
            </a:r>
          </a:p>
          <a:p>
            <a:pPr marL="0" indent="0" eaLnBrk="1" fontAlgn="auto" hangingPunct="1">
              <a:spcAft>
                <a:spcPts val="0"/>
              </a:spcAft>
              <a:buClr>
                <a:srgbClr val="FF0000"/>
              </a:buClr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hr-HR" dirty="0"/>
              <a:t>AORPS osigurava isplatu minimalne plaće, ako ZPN nije moguće provesti zbog blokade računa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103654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/>
              <a:t>Koja prava u slučaju blokade su osigurana Zakonom?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hr-HR" dirty="0"/>
              <a:t>Minimalna plaća za svaki mjesec za koji nije isplaćena – do tri mjeseca 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hr-HR" dirty="0"/>
              <a:t>Naknada plaće za bolovanje na teret poslodavca, do visine minimalne plaće – do tri mjeseca 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hr-HR" dirty="0"/>
              <a:t>Doprinosi za obvezna osiguranja koji se obračunavaju na plaću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r-HR" dirty="0"/>
              <a:t>Izuzeće od ovrhe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r-HR" dirty="0"/>
              <a:t>Iznos minimalne plaće (od 01.01.2016.-31.12.2016. godine </a:t>
            </a:r>
            <a:r>
              <a:rPr lang="hr-HR" dirty="0" smtClean="0"/>
              <a:t>„Narodne novine”, </a:t>
            </a:r>
            <a:r>
              <a:rPr lang="hr-HR" dirty="0"/>
              <a:t>broj 140/15 iznosi 3.120,00 kuna; od 1.1.2017. godine </a:t>
            </a:r>
            <a:r>
              <a:rPr lang="hr-HR" dirty="0" smtClean="0"/>
              <a:t>„Narodne novine”, </a:t>
            </a:r>
            <a:r>
              <a:rPr lang="hr-HR" dirty="0"/>
              <a:t>broj 115/16 iznosi 3.276,00 kuna)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190759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hr-HR" b="1" dirty="0"/>
              <a:t>Iznimke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hr-HR" dirty="0"/>
              <a:t>	</a:t>
            </a:r>
          </a:p>
          <a:p>
            <a:pPr algn="ctr"/>
            <a:r>
              <a:rPr lang="hr-HR"/>
              <a:t>              </a:t>
            </a:r>
            <a:r>
              <a:rPr lang="hr-HR" sz="2100"/>
              <a:t>Sadašnji </a:t>
            </a:r>
            <a:r>
              <a:rPr lang="hr-HR" sz="2100" dirty="0"/>
              <a:t>Zakon	</a:t>
            </a:r>
            <a:r>
              <a:rPr lang="hr-HR" dirty="0"/>
              <a:t>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hr-HR" dirty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hr-HR" dirty="0"/>
              <a:t>Radnik koji je ujedno i jedini član pravne osobe poslodavca – ne ostvaruje prava osigurana u slučaju blokade računa poslodavca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hr-HR" sz="2100" dirty="0"/>
              <a:t>Zakon u izradi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/>
              <a:t>Odredbe Zakona se ne odnose na člana uprave ili izvršnog direktora trgovačkog društva ili upravitelja zadruge </a:t>
            </a:r>
          </a:p>
          <a:p>
            <a:endParaRPr lang="hr-H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295168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5479852" cy="3263504"/>
          </a:xfrm>
          <a:ln>
            <a:miter lim="800000"/>
            <a:headEnd/>
            <a:tailEnd/>
          </a:ln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latin typeface="Calibri" panose="020F0502020204030204" pitchFamily="34" charset="0"/>
              </a:rPr>
              <a:t>Poslodavac nije isplatio plaću do zadnjeg dana u mjesecu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latin typeface="Calibri" panose="020F0502020204030204" pitchFamily="34" charset="0"/>
              </a:rPr>
              <a:t>Podnosi Fini zahtjev za prisilnu naplatu (obrazac ZPN-01) uz obračun neisplaćene plaće za sve radnike - blokira račune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latin typeface="Calibri" panose="020F0502020204030204" pitchFamily="34" charset="0"/>
              </a:rPr>
              <a:t>ZPN-01: osnova za plaćanje, učinak pravomoćnog rješenja o ovrsi  u korist radnika za neisplaćenu plaću i kamatu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latin typeface="Calibri" panose="020F0502020204030204" pitchFamily="34" charset="0"/>
              </a:rPr>
              <a:t>ZPN s prisilne naplate može povući samo AORPS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latin typeface="Calibri" panose="020F0502020204030204" pitchFamily="34" charset="0"/>
              </a:rPr>
              <a:t>Ako na računu nema sredstava - blokada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pic>
        <p:nvPicPr>
          <p:cNvPr id="6147" name="Content Placeholder 11" descr="Slikovni rezultat za merci pour l'attention foto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9097" y="2226469"/>
            <a:ext cx="2470547" cy="3263504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/>
              <a:t>Postupak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405269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 eaLnBrk="1" hangingPunct="1"/>
            <a:r>
              <a:rPr lang="hr-HR" b="1" dirty="0"/>
              <a:t>Postupak</a:t>
            </a:r>
            <a:endParaRPr lang="hr-HR" altLang="sr-Latn-R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7886700" cy="3263504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Odmah, a najkasnije u roku od 3 dana od blokade, poslodavac podnosi AORPS-u zahtjev za isplatu plaće odnosno naknade plaće u visini minimalne plaće za sve radnike kojima nije isplaćena plaća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Prilozi uz zahtjev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 smtClean="0"/>
              <a:t>Rješenje </a:t>
            </a:r>
            <a:r>
              <a:rPr lang="hr-HR" dirty="0"/>
              <a:t>AORPS-a - u roku od 7 dana od zaprimanja uredne dokumentacije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Isplata u roku 7 dana od izvršnosti rješenja (nalog za povlačenje s naplate dijela </a:t>
            </a:r>
            <a:r>
              <a:rPr lang="hr-HR" dirty="0" smtClean="0"/>
              <a:t>ZPN-a </a:t>
            </a:r>
            <a:r>
              <a:rPr lang="hr-HR" dirty="0"/>
              <a:t>za iznos tražbine koji je namirila umjesto poslodavca), rješenje je izvršno danom zaprimanja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Obveza povrata u roku od 7 dana od dana isplate AORPS-a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Zahtjev za izravnu naplatu </a:t>
            </a: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239607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/>
              <a:t>Prilozi zahtjevu za isplatu plaće (ZMP-01)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Potvrda Fine o evidentiranim i neizvršenim zahtjevima za prisilnu naplatu (račun blokiran)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Specifikacija i raspored minimalne plaće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Specifikacija i raspored razlike između minimalne plaće i djelomično isplaćene plaće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cs typeface="Arial" panose="020B0604020202020204" pitchFamily="34" charset="0"/>
              </a:rPr>
              <a:t>Nalozi za prijenos ispunjeni prema specifikaciji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cs typeface="Arial" panose="020B0604020202020204" pitchFamily="34" charset="0"/>
              </a:rPr>
              <a:t>JOPPD obrazac sa šifrom 0051 i potvrda o uspješnoj provjeri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>
                <a:cs typeface="Arial" panose="020B0604020202020204" pitchFamily="34" charset="0"/>
              </a:rPr>
              <a:t>On-line popunjavanje zahtjeva (www.aorps.hr), potom se šalje poštom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endParaRPr lang="hr-HR" u="sn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26577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28" y="872170"/>
            <a:ext cx="7886700" cy="621894"/>
          </a:xfr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hr-HR" b="1" dirty="0" smtClean="0"/>
              <a:t>Postupanje AORPS-a</a:t>
            </a:r>
            <a:endParaRPr lang="hr-HR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 smtClean="0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4" name="Content Placeholder 4"/>
          <p:cNvGraphicFramePr>
            <a:graphicFrameLocks/>
          </p:cNvGraphicFramePr>
          <p:nvPr>
            <p:extLst/>
          </p:nvPr>
        </p:nvGraphicFramePr>
        <p:xfrm>
          <a:off x="628650" y="1836965"/>
          <a:ext cx="3626109" cy="3596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3"/>
          <p:cNvSpPr txBox="1">
            <a:spLocks/>
          </p:cNvSpPr>
          <p:nvPr/>
        </p:nvSpPr>
        <p:spPr>
          <a:xfrm>
            <a:off x="3162301" y="1627025"/>
            <a:ext cx="5556647" cy="399748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1275" dirty="0">
                <a:solidFill>
                  <a:prstClr val="black"/>
                </a:solidFill>
              </a:rPr>
              <a:t>Utvrđuje pravo na isplatu minimalne plaće;  izvršno danom zaprimanja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1275" dirty="0">
                <a:solidFill>
                  <a:prstClr val="black"/>
                </a:solidFill>
                <a:cs typeface="Arial" panose="020B0604020202020204" pitchFamily="34" charset="0"/>
              </a:rPr>
              <a:t>Preuzima potraživanja za iznos isplate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1275" dirty="0">
                <a:solidFill>
                  <a:prstClr val="black"/>
                </a:solidFill>
                <a:cs typeface="Arial" panose="020B0604020202020204" pitchFamily="34" charset="0"/>
              </a:rPr>
              <a:t>Nalaže poslodavcu povrat sredstava: </a:t>
            </a:r>
          </a:p>
          <a:p>
            <a:pPr lvl="1">
              <a:defRPr/>
            </a:pPr>
            <a:r>
              <a:rPr lang="hr-HR" sz="1275" dirty="0">
                <a:solidFill>
                  <a:prstClr val="black"/>
                </a:solidFill>
                <a:cs typeface="Arial" panose="020B0604020202020204" pitchFamily="34" charset="0"/>
              </a:rPr>
              <a:t>za iznos isplaćen radniku – 7 dana od uplate</a:t>
            </a:r>
          </a:p>
          <a:p>
            <a:pPr lvl="1">
              <a:defRPr/>
            </a:pPr>
            <a:r>
              <a:rPr lang="hr-HR" sz="1275" dirty="0">
                <a:solidFill>
                  <a:prstClr val="black"/>
                </a:solidFill>
                <a:cs typeface="Arial" panose="020B0604020202020204" pitchFamily="34" charset="0"/>
              </a:rPr>
              <a:t>za iznos doprinosa na plaću – od deblokade računa, u 3 mjesečna obroka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1275" dirty="0">
                <a:solidFill>
                  <a:prstClr val="black"/>
                </a:solidFill>
              </a:rPr>
              <a:t>Žalba ne odgađa izvršenje rješenja</a:t>
            </a:r>
          </a:p>
          <a:p>
            <a:pPr marL="342900" lvl="1" indent="0">
              <a:buNone/>
              <a:defRPr/>
            </a:pPr>
            <a:endParaRPr lang="hr-HR" sz="1275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hr-HR" sz="1275" dirty="0">
                <a:solidFill>
                  <a:prstClr val="black"/>
                </a:solidFill>
              </a:rPr>
              <a:t>Vrši isplatu u roku od 7 dana od izvršnosti rješenja na tekući račun radnika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hr-HR" sz="1275" dirty="0">
                <a:solidFill>
                  <a:prstClr val="black"/>
                </a:solidFill>
              </a:rPr>
              <a:t>Obavještava poslodavca o danu uplate dan prije uplate radi predaje JOPPD obrasca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hr-HR" sz="1275" dirty="0">
                <a:solidFill>
                  <a:prstClr val="black"/>
                </a:solidFill>
              </a:rPr>
              <a:t>Na dan isplate provjerava podatke u Fini je li i u kojem iznosu namirena tražbina iz zahtjeva za prisilnu naplatu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hr-HR" sz="1275" dirty="0">
                <a:solidFill>
                  <a:prstClr val="black"/>
                </a:solidFill>
              </a:rPr>
              <a:t>Fini dostavlja nalog za povlačenje s naplate dijela zahtjeva za prisilnu naplatu</a:t>
            </a:r>
          </a:p>
          <a:p>
            <a:pPr marL="0" indent="0">
              <a:buNone/>
              <a:defRPr/>
            </a:pPr>
            <a:endParaRPr lang="hr-HR" sz="1275" dirty="0">
              <a:solidFill>
                <a:prstClr val="black"/>
              </a:solidFill>
            </a:endParaRPr>
          </a:p>
          <a:p>
            <a:pPr>
              <a:buClr>
                <a:srgbClr val="5B9BD5"/>
              </a:buClr>
              <a:buFont typeface="Wingdings" panose="05000000000000000000" pitchFamily="2" charset="2"/>
              <a:buChar char="Ø"/>
              <a:defRPr/>
            </a:pPr>
            <a:r>
              <a:rPr lang="hr-HR" sz="1275" dirty="0">
                <a:solidFill>
                  <a:prstClr val="black"/>
                </a:solidFill>
              </a:rPr>
              <a:t>AORPS preuzima prava ovrhovoditelja u postupku ovrhe na novčanim sredstvima za iznos koji je isplaćen radniku</a:t>
            </a:r>
          </a:p>
          <a:p>
            <a:pPr>
              <a:buClr>
                <a:srgbClr val="5B9BD5"/>
              </a:buClr>
              <a:buFont typeface="Wingdings" panose="05000000000000000000" pitchFamily="2" charset="2"/>
              <a:buChar char="Ø"/>
              <a:defRPr/>
            </a:pPr>
            <a:r>
              <a:rPr lang="hr-HR" sz="1275" dirty="0">
                <a:solidFill>
                  <a:prstClr val="black"/>
                </a:solidFill>
              </a:rPr>
              <a:t>Ako poslodavac ne izvrši povrat sredstava u zadanom roku AORPS pokreće postupak ovrhe zahtjevom za izravnu naplatu (ovršna isprava- rješenje, novi Zakon + kamate)</a:t>
            </a:r>
            <a:endParaRPr lang="hr-HR" sz="1050" b="1" dirty="0">
              <a:solidFill>
                <a:prstClr val="black"/>
              </a:solidFill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endParaRPr lang="hr-HR" sz="2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8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211" y="404664"/>
            <a:ext cx="7886700" cy="628650"/>
          </a:xfr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/>
              <a:t>Što ako poslodavac ne podnese ZPN?</a:t>
            </a:r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9448943"/>
              </p:ext>
            </p:extLst>
          </p:nvPr>
        </p:nvGraphicFramePr>
        <p:xfrm>
          <a:off x="628650" y="1196752"/>
          <a:ext cx="811981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108159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hr-HR" dirty="0" smtClean="0"/>
              <a:t>Osnivanje Agencije i osnovna misija i cilj Agencije</a:t>
            </a:r>
            <a:endParaRPr lang="hr-HR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fontScale="70000" lnSpcReduction="20000"/>
          </a:bodyPr>
          <a:lstStyle/>
          <a:p>
            <a:r>
              <a:rPr lang="hr-HR" dirty="0" smtClean="0"/>
              <a:t>Agencija djeluje u okviru Ministarstva rada i mirovinskog sustava. Misija Agencije </a:t>
            </a:r>
            <a:r>
              <a:rPr lang="hr-HR" dirty="0"/>
              <a:t>je osiguranje socijalnog minimuma radnika u slučaju stečaja poslodavca i u slučaju blokade računa poslodavca, neovisno o tijeku stečajnog ili ovršnog postupka, te ostvarenje regresnih prava u stečajnom ili ovršnom postupku. </a:t>
            </a:r>
          </a:p>
          <a:p>
            <a:r>
              <a:rPr lang="hr-HR" dirty="0"/>
              <a:t>Cilj Agencije je zaštita i osiguranje potraživanja radnika u slučaju stečaja poslodavca i zaštita i osiguranje potraživanja radnika u slučaju blokade računa poslodavca</a:t>
            </a:r>
          </a:p>
          <a:p>
            <a:r>
              <a:rPr lang="hr-HR" dirty="0"/>
              <a:t>I</a:t>
            </a:r>
            <a:r>
              <a:rPr lang="hr-HR" dirty="0" smtClean="0"/>
              <a:t>nstitut </a:t>
            </a:r>
            <a:r>
              <a:rPr lang="hr-HR" dirty="0"/>
              <a:t>osiguranja stečajnih potraživanja iz radnog odnosa, uveden </a:t>
            </a:r>
            <a:r>
              <a:rPr lang="hr-HR" dirty="0" smtClean="0"/>
              <a:t>je u </a:t>
            </a:r>
            <a:r>
              <a:rPr lang="hr-HR" dirty="0"/>
              <a:t>zakonodavstvo Republike Hrvatske 2003. </a:t>
            </a:r>
            <a:r>
              <a:rPr lang="hr-HR" dirty="0" smtClean="0"/>
              <a:t>g, </a:t>
            </a:r>
            <a:r>
              <a:rPr lang="hr-HR" dirty="0"/>
              <a:t>a u okviru </a:t>
            </a:r>
            <a:r>
              <a:rPr lang="hr-HR" dirty="0" smtClean="0"/>
              <a:t>ispunjavanja </a:t>
            </a:r>
            <a:r>
              <a:rPr lang="hr-HR" dirty="0"/>
              <a:t>obveza iz Sporazuma o stabilizaciji i pridruživanju Europskoj </a:t>
            </a:r>
            <a:r>
              <a:rPr lang="hr-HR" dirty="0" smtClean="0"/>
              <a:t>uniji, </a:t>
            </a:r>
          </a:p>
          <a:p>
            <a:r>
              <a:rPr lang="hr-HR" dirty="0" smtClean="0"/>
              <a:t>Današnji </a:t>
            </a:r>
            <a:r>
              <a:rPr lang="hr-HR" dirty="0"/>
              <a:t>sustav </a:t>
            </a:r>
            <a:r>
              <a:rPr lang="hr-HR" dirty="0" smtClean="0"/>
              <a:t>osiguranja </a:t>
            </a:r>
            <a:r>
              <a:rPr lang="hr-HR" dirty="0"/>
              <a:t>potraživanja radnika ustrojen je Zakonom o osiguranju potraživanja radnika u slučaju stečaja poslodavca („Narodne novine“ broj 86/08; 80/13 i 82/15; u daljnjem tekstu: </a:t>
            </a:r>
            <a:r>
              <a:rPr lang="hr-HR" dirty="0" smtClean="0"/>
              <a:t>Zakon)</a:t>
            </a:r>
          </a:p>
          <a:p>
            <a:r>
              <a:rPr lang="hr-HR" dirty="0" smtClean="0"/>
              <a:t>U tijeku je donošenje novog Zakona</a:t>
            </a:r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/>
              <a:t>Naglasci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hr-HR" dirty="0">
                <a:latin typeface="Calibri" panose="020F0502020204030204" pitchFamily="34" charset="0"/>
              </a:rPr>
              <a:t>Postupak osiguranja potraživanja radnika u slučaju blokade računa poslodavca je HITAN i provodi se po pravilima općeg upravnog postupka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r-HR" dirty="0">
                <a:latin typeface="Calibri" panose="020F0502020204030204" pitchFamily="34" charset="0"/>
              </a:rPr>
              <a:t>Poslodavac je OBVEZNIK podnošenja </a:t>
            </a:r>
            <a:r>
              <a:rPr lang="hr-HR" dirty="0" smtClean="0">
                <a:latin typeface="Calibri" panose="020F0502020204030204" pitchFamily="34" charset="0"/>
              </a:rPr>
              <a:t>ZPN-a </a:t>
            </a:r>
            <a:r>
              <a:rPr lang="hr-HR" dirty="0">
                <a:latin typeface="Calibri" panose="020F0502020204030204" pitchFamily="34" charset="0"/>
              </a:rPr>
              <a:t>Fini i zahtjeva za isplatu plaće u visini minimalne plaće AORPS-u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r-HR" dirty="0">
                <a:latin typeface="Calibri" panose="020F0502020204030204" pitchFamily="34" charset="0"/>
              </a:rPr>
              <a:t>RJEŠENJE glasi na poslodavca sa podacima o radnicima i utvrđenim iznosima sukladno specifikaciji koju je dostavio poslodavac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r-HR" dirty="0">
                <a:latin typeface="Calibri" panose="020F0502020204030204" pitchFamily="34" charset="0"/>
              </a:rPr>
              <a:t>Pravo na ŽALBU – u roku od 15 dana, ne odgađa izvršenje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hr-HR" dirty="0">
                <a:latin typeface="Calibri" panose="020F0502020204030204" pitchFamily="34" charset="0"/>
              </a:rPr>
              <a:t>O žalbi odlučuje Ministarstvo rada i mirovinskoga sustava u roku od 30 dana od podnošenja žalbe</a:t>
            </a:r>
          </a:p>
          <a:p>
            <a:pPr algn="just" eaLnBrk="1" fontAlgn="auto" hangingPunct="1">
              <a:spcAft>
                <a:spcPts val="0"/>
              </a:spcAft>
              <a:defRPr/>
            </a:pPr>
            <a:endParaRPr lang="hr-HR" dirty="0">
              <a:latin typeface="Calibri" panose="020F0502020204030204" pitchFamily="34" charset="0"/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115354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/>
              <a:t>Zakonodavni okvir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448609"/>
          </a:xfrm>
        </p:spPr>
        <p:txBody>
          <a:bodyPr/>
          <a:lstStyle/>
          <a:p>
            <a:pPr algn="just" eaLnBrk="1" hangingPunct="1"/>
            <a:r>
              <a:rPr lang="hr-HR" altLang="sr-Latn-RS" sz="1500" dirty="0"/>
              <a:t>Zakon o osiguranju potraživanja radnika u slučaju stečaja poslodavca („Narodne novine”, broj 86/08, 80/13 i 82/15)</a:t>
            </a:r>
          </a:p>
          <a:p>
            <a:pPr algn="just" eaLnBrk="1" hangingPunct="1"/>
            <a:r>
              <a:rPr lang="hr-HR" altLang="sr-Latn-RS" sz="1500" dirty="0"/>
              <a:t>Pravilnik o sadržaju obrasca zahtjeva radnika za ostvarivanje prava u slučaju stečaja poslodavca („Narodne novine”, broj 93/15)</a:t>
            </a:r>
          </a:p>
          <a:p>
            <a:pPr algn="just" eaLnBrk="1" hangingPunct="1"/>
            <a:r>
              <a:rPr lang="hr-HR" altLang="sr-Latn-RS" sz="1500" dirty="0"/>
              <a:t>Pravilnik o sadržaju i načinu podnošenja obrazaca u postupku ostvarivanja prava u slučaju blokade računa poslodavca („Narodne novine”, broj 93/15)</a:t>
            </a:r>
          </a:p>
          <a:p>
            <a:pPr algn="just" eaLnBrk="1" hangingPunct="1"/>
            <a:r>
              <a:rPr lang="hr-HR" altLang="sr-Latn-RS" sz="1500" dirty="0"/>
              <a:t>Zakon o općem upravnom postupku („Narodne novine”, broj 47/09)</a:t>
            </a:r>
            <a:endParaRPr lang="hr-HR" altLang="sr-Latn-RS" sz="1500" dirty="0">
              <a:cs typeface="Arial" panose="020B0604020202020204" pitchFamily="34" charset="0"/>
            </a:endParaRPr>
          </a:p>
          <a:p>
            <a:pPr algn="just" eaLnBrk="1" hangingPunct="1"/>
            <a:r>
              <a:rPr lang="hr-HR" altLang="sr-Latn-RS" sz="1500" dirty="0"/>
              <a:t>Zakon o radu („Narodne novine”, broj 93/14)</a:t>
            </a:r>
          </a:p>
          <a:p>
            <a:pPr algn="just" eaLnBrk="1" hangingPunct="1"/>
            <a:r>
              <a:rPr lang="hr-HR" altLang="sr-Latn-RS" sz="1500" dirty="0"/>
              <a:t>Stečajni zakon („Narodne novine”, broj 71/15)</a:t>
            </a:r>
          </a:p>
          <a:p>
            <a:pPr algn="just" eaLnBrk="1" hangingPunct="1"/>
            <a:r>
              <a:rPr lang="hr-HR" altLang="sr-Latn-RS" sz="1500" dirty="0"/>
              <a:t>Zakon o provedbi ovrhe na novčanim sredstvima („Narodne novine”, broj 91/10 i 112/12)</a:t>
            </a:r>
          </a:p>
          <a:p>
            <a:pPr algn="just" eaLnBrk="1" hangingPunct="1"/>
            <a:r>
              <a:rPr lang="hr-HR" altLang="sr-Latn-RS" sz="1500" dirty="0"/>
              <a:t>Ovršni zakon („Narodne novine”, broj 112/12, 25/13, 93/14 i 55/16)</a:t>
            </a:r>
          </a:p>
          <a:p>
            <a:pPr algn="just" eaLnBrk="1" hangingPunct="1"/>
            <a:r>
              <a:rPr lang="hr-HR" altLang="sr-Latn-RS" sz="1500" dirty="0"/>
              <a:t>Uredba o visini minimalne plaće („Narodne novine”, broj 140/15 i 115/16)</a:t>
            </a:r>
          </a:p>
          <a:p>
            <a:pPr algn="just" eaLnBrk="1" hangingPunct="1"/>
            <a:endParaRPr lang="hr-HR" altLang="sr-Latn-RS" sz="1500" dirty="0"/>
          </a:p>
        </p:txBody>
      </p:sp>
      <p:pic>
        <p:nvPicPr>
          <p:cNvPr id="5" name="Picture 4" descr="Slikovni rezultat za zakonski okvir slike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872728"/>
            <a:ext cx="1825229" cy="1252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3317" name="Picture 5" descr="Slikovni rezultat za odločb sli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21544"/>
            <a:ext cx="1825229" cy="1203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32155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832247"/>
          </a:xfrm>
          <a:ln>
            <a:solidFill>
              <a:srgbClr val="FF0000"/>
            </a:solidFill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r-HR" b="1" dirty="0"/>
              <a:t>Zaključak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7898"/>
            <a:ext cx="7886700" cy="3422075"/>
          </a:xfrm>
          <a:ln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Pravo radnika na dostojan život se ostvaruje kroz plaću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Država je dužna zaštititi radnika od moguće zlouporabe poslodavaca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AORPS u kratkim rokovima radnicima osigurava minimum egzistencije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hr-HR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hr-HR" dirty="0"/>
              <a:t>Zakon je ispunio svrhu na način da velika većina poslodavaca isplaćuje plaće na vrijeme</a:t>
            </a:r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369075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143000" y="1699023"/>
            <a:ext cx="6858000" cy="1468040"/>
          </a:xfrm>
        </p:spPr>
        <p:txBody>
          <a:bodyPr/>
          <a:lstStyle/>
          <a:p>
            <a:pPr eaLnBrk="1" hangingPunct="1"/>
            <a:r>
              <a:rPr lang="hr-HR" altLang="sr-Latn-RS" b="1" dirty="0"/>
              <a:t>Hvala na pozornosti!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143000" y="4551760"/>
            <a:ext cx="6858000" cy="665559"/>
          </a:xfrm>
        </p:spPr>
        <p:txBody>
          <a:bodyPr/>
          <a:lstStyle/>
          <a:p>
            <a:pPr algn="r" eaLnBrk="1" hangingPunct="1"/>
            <a:r>
              <a:rPr lang="hr-HR" altLang="sr-Latn-RS" dirty="0"/>
              <a:t>www.aorps.hr</a:t>
            </a:r>
          </a:p>
          <a:p>
            <a:pPr algn="r" eaLnBrk="1" hangingPunct="1"/>
            <a:r>
              <a:rPr lang="hr-HR" altLang="sr-Latn-RS" dirty="0" smtClean="0"/>
              <a:t>nikola.blazic</a:t>
            </a:r>
            <a:r>
              <a:rPr lang="hr-HR" altLang="sr-Latn-RS" dirty="0" smtClean="0"/>
              <a:t>@aorps.hr</a:t>
            </a:r>
            <a:endParaRPr lang="hr-HR" altLang="sr-Latn-R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r-HR">
                <a:solidFill>
                  <a:prstClr val="black">
                    <a:tint val="75000"/>
                  </a:prstClr>
                </a:solidFill>
              </a:rPr>
              <a:t>Agencija za osiguranje radničkih potraživanja u slučaju stečaja poslodavca</a:t>
            </a:r>
          </a:p>
        </p:txBody>
      </p:sp>
    </p:spTree>
    <p:extLst>
      <p:ext uri="{BB962C8B-B14F-4D97-AF65-F5344CB8AC3E}">
        <p14:creationId xmlns:p14="http://schemas.microsoft.com/office/powerpoint/2010/main" val="35772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0472"/>
          </a:xfrm>
        </p:spPr>
        <p:txBody>
          <a:bodyPr/>
          <a:lstStyle/>
          <a:p>
            <a:r>
              <a:rPr lang="hr-HR" dirty="0" smtClean="0"/>
              <a:t>Zakon osigurava prava: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92187"/>
              </p:ext>
            </p:extLst>
          </p:nvPr>
        </p:nvGraphicFramePr>
        <p:xfrm>
          <a:off x="399245" y="1268760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hr-HR" dirty="0" smtClean="0"/>
              <a:t>Osnovni statistički pokazatelji:</a:t>
            </a:r>
            <a:endParaRPr lang="hr-HR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Isplaćene naknade radnicima u slučaju stečaja poslodavca: 597.680.174 kune</a:t>
            </a:r>
            <a:endParaRPr lang="hr-HR" dirty="0"/>
          </a:p>
          <a:p>
            <a:r>
              <a:rPr lang="hr-HR" dirty="0" smtClean="0"/>
              <a:t>Ukupan broj radnika: 15.040</a:t>
            </a:r>
            <a:endParaRPr lang="hr-HR" dirty="0"/>
          </a:p>
          <a:p>
            <a:r>
              <a:rPr lang="hr-HR" dirty="0" smtClean="0"/>
              <a:t>Ukupan broj poslodavaca: 981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Isplaćene naknade radnicima u slučaju blokade računa poslodavca zbog neisplate plaća: 10.791.142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Ukupan broj radnika: 1.690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Ukupan broj poslodavaca: 125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hr-HR" dirty="0" smtClean="0"/>
              <a:t>Isplate u 2016.g.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5210124"/>
              </p:ext>
            </p:extLst>
          </p:nvPr>
        </p:nvGraphicFramePr>
        <p:xfrm>
          <a:off x="457200" y="1556792"/>
          <a:ext cx="8229600" cy="489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r>
              <a:rPr lang="hr-HR" dirty="0" smtClean="0"/>
              <a:t>Isplate u 2016.g.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65455"/>
              </p:ext>
            </p:extLst>
          </p:nvPr>
        </p:nvGraphicFramePr>
        <p:xfrm>
          <a:off x="457200" y="1556792"/>
          <a:ext cx="8229600" cy="489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31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47000">
              <a:schemeClr val="tx1"/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934" y="0"/>
            <a:ext cx="62101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3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Hvala na pažnji.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67289" y="3068960"/>
            <a:ext cx="8062912" cy="3096344"/>
          </a:xfrm>
        </p:spPr>
        <p:txBody>
          <a:bodyPr>
            <a:normAutofit fontScale="85000" lnSpcReduction="20000"/>
          </a:bodyPr>
          <a:lstStyle/>
          <a:p>
            <a:r>
              <a:rPr lang="hr-HR" b="1" dirty="0" smtClean="0"/>
              <a:t>Kontakt:</a:t>
            </a:r>
          </a:p>
          <a:p>
            <a:endParaRPr lang="hr-HR" dirty="0" smtClean="0"/>
          </a:p>
          <a:p>
            <a:r>
              <a:rPr lang="hr-HR" dirty="0" err="1" smtClean="0"/>
              <a:t>Frankopanska</a:t>
            </a:r>
            <a:r>
              <a:rPr lang="hr-HR" dirty="0" smtClean="0"/>
              <a:t> 11, Zagreb</a:t>
            </a:r>
          </a:p>
          <a:p>
            <a:endParaRPr lang="hr-HR" dirty="0" smtClean="0"/>
          </a:p>
          <a:p>
            <a:r>
              <a:rPr lang="hr-HR" dirty="0" smtClean="0"/>
              <a:t>aorps@aorps.hr</a:t>
            </a:r>
          </a:p>
          <a:p>
            <a:r>
              <a:rPr lang="hr-HR" dirty="0" smtClean="0"/>
              <a:t>www.aorps.hr</a:t>
            </a:r>
          </a:p>
          <a:p>
            <a:r>
              <a:rPr lang="hr-HR" dirty="0" smtClean="0"/>
              <a:t>Tel: </a:t>
            </a:r>
            <a:r>
              <a:rPr lang="fr-FR" dirty="0" smtClean="0"/>
              <a:t>01 </a:t>
            </a:r>
            <a:r>
              <a:rPr lang="fr-FR" dirty="0"/>
              <a:t>4820 </a:t>
            </a:r>
            <a:r>
              <a:rPr lang="fr-FR" dirty="0" smtClean="0"/>
              <a:t>130</a:t>
            </a:r>
            <a:endParaRPr lang="hr-HR" dirty="0" smtClean="0"/>
          </a:p>
          <a:p>
            <a:r>
              <a:rPr lang="fr-FR" dirty="0" smtClean="0"/>
              <a:t>Fax</a:t>
            </a:r>
            <a:r>
              <a:rPr lang="fr-FR" dirty="0"/>
              <a:t>: 01 4820 </a:t>
            </a:r>
            <a:r>
              <a:rPr lang="fr-FR" dirty="0" smtClean="0"/>
              <a:t>149</a:t>
            </a:r>
            <a:endParaRPr lang="hr-HR" dirty="0" smtClean="0"/>
          </a:p>
          <a:p>
            <a:r>
              <a:rPr lang="hr-HR" dirty="0"/>
              <a:t>Besplatni info telefon: 0800 200 072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47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2FC77C-0775-494D-BF5E-A11A890AAD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izvještavanja o napretku ili stanju</Template>
  <TotalTime>257</TotalTime>
  <Words>2374</Words>
  <Application>Microsoft Office PowerPoint</Application>
  <PresentationFormat>Prikaz na zaslonu (4:3)</PresentationFormat>
  <Paragraphs>257</Paragraphs>
  <Slides>33</Slides>
  <Notes>4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33</vt:i4>
      </vt:variant>
    </vt:vector>
  </HeadingPairs>
  <TitlesOfParts>
    <vt:vector size="42" baseType="lpstr">
      <vt:lpstr>Arial</vt:lpstr>
      <vt:lpstr>Calibri</vt:lpstr>
      <vt:lpstr>Calibri Light</vt:lpstr>
      <vt:lpstr>Cambria</vt:lpstr>
      <vt:lpstr>Verdana</vt:lpstr>
      <vt:lpstr>Wingdings</vt:lpstr>
      <vt:lpstr>Wingdings 2</vt:lpstr>
      <vt:lpstr>Oduševljenje</vt:lpstr>
      <vt:lpstr>Office Theme</vt:lpstr>
      <vt:lpstr> MINISTARSTVO RADA I MIROVINSKOG SUSTAVA  AGENCIJA ZA OSIGURANJE RADNIČKIH POTRAŽIVANJA U SLUČAJU STEČAJA POSLODAVCA „AORPS”</vt:lpstr>
      <vt:lpstr>Sažetak predavanja</vt:lpstr>
      <vt:lpstr>Osnivanje Agencije i osnovna misija i cilj Agencije</vt:lpstr>
      <vt:lpstr>Zakon osigurava prava:</vt:lpstr>
      <vt:lpstr>Osnovni statistički pokazatelji:</vt:lpstr>
      <vt:lpstr>Isplate u 2016.g.</vt:lpstr>
      <vt:lpstr>Isplate u 2016.g.</vt:lpstr>
      <vt:lpstr>PowerPointova prezentacija</vt:lpstr>
      <vt:lpstr>Hvala na pažnji.</vt:lpstr>
      <vt:lpstr>OSIGURANJE POTRAŽIVANJA RADNIKA U SLUČAJU STEČAJA I BLOKADE RAČUNA POSLODAVCA</vt:lpstr>
      <vt:lpstr>Plaća</vt:lpstr>
      <vt:lpstr>PowerPointova prezentacija</vt:lpstr>
      <vt:lpstr>Prava osigurana Zakonom</vt:lpstr>
      <vt:lpstr>Stečaj - osnovni pojmovi </vt:lpstr>
      <vt:lpstr>Stečaj - postupak</vt:lpstr>
      <vt:lpstr>Rokovi za podnošenje zahtjeva</vt:lpstr>
      <vt:lpstr>PowerPointova prezentacija</vt:lpstr>
      <vt:lpstr>Rješenje AORPS-a</vt:lpstr>
      <vt:lpstr>Uplata</vt:lpstr>
      <vt:lpstr>PowerPointova prezentacija</vt:lpstr>
      <vt:lpstr>Prijenos potraživanja</vt:lpstr>
      <vt:lpstr>BLOKADA - Mjere zaštite</vt:lpstr>
      <vt:lpstr>Koja prava u slučaju blokade su osigurana Zakonom?</vt:lpstr>
      <vt:lpstr>Iznimke</vt:lpstr>
      <vt:lpstr>Postupak</vt:lpstr>
      <vt:lpstr>Postupak</vt:lpstr>
      <vt:lpstr>Prilozi zahtjevu za isplatu plaće (ZMP-01)</vt:lpstr>
      <vt:lpstr>Postupanje AORPS-a</vt:lpstr>
      <vt:lpstr>Što ako poslodavac ne podnese ZPN?</vt:lpstr>
      <vt:lpstr>Naglasci</vt:lpstr>
      <vt:lpstr>Zakonodavni okvir</vt:lpstr>
      <vt:lpstr>Zaključak</vt:lpstr>
      <vt:lpstr>Hvala na pozornosti!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AGENCIJA ZA OSIGURANJE RADNIČKIH POTRAŽIVANJA U SLUČAJU STEČAJA POSLODAVCA AORPS</dc:title>
  <dc:creator>Ivan Madunić</dc:creator>
  <cp:keywords/>
  <cp:lastModifiedBy>Ivan Madunić</cp:lastModifiedBy>
  <cp:revision>28</cp:revision>
  <dcterms:created xsi:type="dcterms:W3CDTF">2017-02-18T21:46:05Z</dcterms:created>
  <dcterms:modified xsi:type="dcterms:W3CDTF">2017-03-12T21:22:33Z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TC101671079990</vt:lpwstr>
  </property>
</Properties>
</file>