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909" r:id="rId1"/>
  </p:sldMasterIdLst>
  <p:notesMasterIdLst>
    <p:notesMasterId r:id="rId15"/>
  </p:notesMasterIdLst>
  <p:handoutMasterIdLst>
    <p:handoutMasterId r:id="rId16"/>
  </p:handoutMasterIdLst>
  <p:sldIdLst>
    <p:sldId id="256" r:id="rId2"/>
    <p:sldId id="477" r:id="rId3"/>
    <p:sldId id="479" r:id="rId4"/>
    <p:sldId id="483" r:id="rId5"/>
    <p:sldId id="490" r:id="rId6"/>
    <p:sldId id="491" r:id="rId7"/>
    <p:sldId id="492" r:id="rId8"/>
    <p:sldId id="473" r:id="rId9"/>
    <p:sldId id="484" r:id="rId10"/>
    <p:sldId id="475" r:id="rId11"/>
    <p:sldId id="469" r:id="rId12"/>
    <p:sldId id="485" r:id="rId13"/>
    <p:sldId id="476" r:id="rId14"/>
  </p:sldIdLst>
  <p:sldSz cx="9144000" cy="6858000" type="screen4x3"/>
  <p:notesSz cx="6724650" cy="9774238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Char char="•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har char="•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har char="•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har char="•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har char="•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9">
          <p15:clr>
            <a:srgbClr val="A4A3A4"/>
          </p15:clr>
        </p15:guide>
        <p15:guide id="2" pos="211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9900"/>
    <a:srgbClr val="CC9900"/>
    <a:srgbClr val="FFEDC9"/>
    <a:srgbClr val="FFCC66"/>
    <a:srgbClr val="333399"/>
    <a:srgbClr val="F8F200"/>
    <a:srgbClr val="0000CC"/>
    <a:srgbClr val="99CC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89" autoAdjust="0"/>
    <p:restoredTop sz="94660"/>
  </p:normalViewPr>
  <p:slideViewPr>
    <p:cSldViewPr>
      <p:cViewPr varScale="1">
        <p:scale>
          <a:sx n="87" d="100"/>
          <a:sy n="87" d="100"/>
        </p:scale>
        <p:origin x="97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880" y="-120"/>
      </p:cViewPr>
      <p:guideLst>
        <p:guide orient="horz" pos="3079"/>
        <p:guide pos="211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E2798F-5836-4336-9558-3C3346CA4932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70E0EE79-4F51-4A29-837B-763CF739279E}">
      <dgm:prSet phldrT="[Text]"/>
      <dgm:spPr>
        <a:solidFill>
          <a:srgbClr val="00B050"/>
        </a:solidFill>
      </dgm:spPr>
      <dgm:t>
        <a:bodyPr/>
        <a:lstStyle/>
        <a:p>
          <a:r>
            <a:rPr lang="hr-HR" altLang="sr-Latn-RS" b="1" spc="300" dirty="0" smtClean="0">
              <a:solidFill>
                <a:schemeClr val="bg1"/>
              </a:solidFill>
              <a:latin typeface="Arial Narrow" pitchFamily="34" charset="0"/>
              <a:ea typeface="Calibri" pitchFamily="34" charset="0"/>
              <a:cs typeface="Calibri" pitchFamily="34" charset="0"/>
            </a:rPr>
            <a:t>FIZIČKA ODVOJENOST LINIJA</a:t>
          </a:r>
          <a:endParaRPr lang="hr-HR" spc="300" dirty="0">
            <a:solidFill>
              <a:schemeClr val="bg1"/>
            </a:solidFill>
          </a:endParaRPr>
        </a:p>
      </dgm:t>
    </dgm:pt>
    <dgm:pt modelId="{386C0427-AD1B-40FA-8CD3-6876C204A8E8}" type="parTrans" cxnId="{4CCACB1B-EEC9-459F-8348-B593E51F1497}">
      <dgm:prSet/>
      <dgm:spPr/>
      <dgm:t>
        <a:bodyPr/>
        <a:lstStyle/>
        <a:p>
          <a:endParaRPr lang="hr-HR"/>
        </a:p>
      </dgm:t>
    </dgm:pt>
    <dgm:pt modelId="{D5EFD985-5509-409B-8FF0-1A9E659F5A6B}" type="sibTrans" cxnId="{4CCACB1B-EEC9-459F-8348-B593E51F1497}">
      <dgm:prSet/>
      <dgm:spPr/>
      <dgm:t>
        <a:bodyPr/>
        <a:lstStyle/>
        <a:p>
          <a:endParaRPr lang="hr-HR"/>
        </a:p>
      </dgm:t>
    </dgm:pt>
    <dgm:pt modelId="{874A5999-18C6-4D5B-8F78-05E8CFC80E9A}">
      <dgm:prSet phldrT="[Text]"/>
      <dgm:spPr>
        <a:solidFill>
          <a:srgbClr val="0070C0"/>
        </a:solidFill>
      </dgm:spPr>
      <dgm:t>
        <a:bodyPr/>
        <a:lstStyle/>
        <a:p>
          <a:r>
            <a:rPr lang="hr-HR" b="1" spc="300" dirty="0" smtClean="0">
              <a:solidFill>
                <a:schemeClr val="bg1"/>
              </a:solidFill>
              <a:latin typeface="Arial Narrow" pitchFamily="34" charset="0"/>
              <a:cs typeface="Calibri" pitchFamily="34" charset="0"/>
            </a:rPr>
            <a:t>DEKLARIRANJE</a:t>
          </a:r>
          <a:endParaRPr lang="hr-HR" spc="300" dirty="0">
            <a:solidFill>
              <a:schemeClr val="bg1"/>
            </a:solidFill>
          </a:endParaRPr>
        </a:p>
      </dgm:t>
    </dgm:pt>
    <dgm:pt modelId="{2B194EFD-1BF3-4D90-8D1D-18A82A11B311}" type="parTrans" cxnId="{4F2B243F-71AF-43C7-8825-75C3FF1A80B5}">
      <dgm:prSet/>
      <dgm:spPr/>
      <dgm:t>
        <a:bodyPr/>
        <a:lstStyle/>
        <a:p>
          <a:endParaRPr lang="hr-HR"/>
        </a:p>
      </dgm:t>
    </dgm:pt>
    <dgm:pt modelId="{ED98294C-54B6-48B1-BEA4-93BBED634862}" type="sibTrans" cxnId="{4F2B243F-71AF-43C7-8825-75C3FF1A80B5}">
      <dgm:prSet/>
      <dgm:spPr/>
      <dgm:t>
        <a:bodyPr/>
        <a:lstStyle/>
        <a:p>
          <a:endParaRPr lang="hr-HR"/>
        </a:p>
      </dgm:t>
    </dgm:pt>
    <dgm:pt modelId="{3B69058D-64DF-4F89-8C73-01FAF82E9704}" type="pres">
      <dgm:prSet presAssocID="{67E2798F-5836-4336-9558-3C3346CA4932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CBD31A06-0768-49A2-A49E-C44813CA6FC6}" type="pres">
      <dgm:prSet presAssocID="{67E2798F-5836-4336-9558-3C3346CA4932}" presName="divider" presStyleLbl="fgShp" presStyleIdx="0" presStyleCnt="1" custScaleY="161493"/>
      <dgm:spPr>
        <a:solidFill>
          <a:schemeClr val="bg2"/>
        </a:solidFill>
      </dgm:spPr>
    </dgm:pt>
    <dgm:pt modelId="{CF916DA9-3EA9-4557-BC52-9C0B73BB14EA}" type="pres">
      <dgm:prSet presAssocID="{70E0EE79-4F51-4A29-837B-763CF739279E}" presName="downArrow" presStyleLbl="node1" presStyleIdx="0" presStyleCnt="2" custLinFactNeighborX="5833"/>
      <dgm:spPr>
        <a:solidFill>
          <a:schemeClr val="tx1">
            <a:lumMod val="40000"/>
            <a:lumOff val="60000"/>
          </a:schemeClr>
        </a:solidFill>
      </dgm:spPr>
    </dgm:pt>
    <dgm:pt modelId="{9D7DA6D4-86AC-45EF-91D0-B3012B6B5273}" type="pres">
      <dgm:prSet presAssocID="{70E0EE79-4F51-4A29-837B-763CF739279E}" presName="downArrowText" presStyleLbl="revTx" presStyleIdx="0" presStyleCnt="2" custAng="21335755" custLinFactNeighborX="-202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A30BD8C-5EC5-4A8F-874C-E73590E291F5}" type="pres">
      <dgm:prSet presAssocID="{874A5999-18C6-4D5B-8F78-05E8CFC80E9A}" presName="upArrow" presStyleLbl="node1" presStyleIdx="1" presStyleCnt="2" custLinFactNeighborX="-10000"/>
      <dgm:spPr>
        <a:solidFill>
          <a:schemeClr val="accent4">
            <a:lumMod val="60000"/>
            <a:lumOff val="40000"/>
          </a:schemeClr>
        </a:solidFill>
      </dgm:spPr>
    </dgm:pt>
    <dgm:pt modelId="{2F2B3A82-F37C-409B-8372-9544B35601C1}" type="pres">
      <dgm:prSet presAssocID="{874A5999-18C6-4D5B-8F78-05E8CFC80E9A}" presName="upArrowText" presStyleLbl="revTx" presStyleIdx="1" presStyleCnt="2" custAng="21278307" custLinFactNeighborX="522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E57CE347-041B-4A52-A4D5-A729025ECDCB}" type="presOf" srcId="{67E2798F-5836-4336-9558-3C3346CA4932}" destId="{3B69058D-64DF-4F89-8C73-01FAF82E9704}" srcOrd="0" destOrd="0" presId="urn:microsoft.com/office/officeart/2005/8/layout/arrow3"/>
    <dgm:cxn modelId="{4F2B243F-71AF-43C7-8825-75C3FF1A80B5}" srcId="{67E2798F-5836-4336-9558-3C3346CA4932}" destId="{874A5999-18C6-4D5B-8F78-05E8CFC80E9A}" srcOrd="1" destOrd="0" parTransId="{2B194EFD-1BF3-4D90-8D1D-18A82A11B311}" sibTransId="{ED98294C-54B6-48B1-BEA4-93BBED634862}"/>
    <dgm:cxn modelId="{D62F231E-1DD4-4336-A4AF-B23671C26F75}" type="presOf" srcId="{70E0EE79-4F51-4A29-837B-763CF739279E}" destId="{9D7DA6D4-86AC-45EF-91D0-B3012B6B5273}" srcOrd="0" destOrd="0" presId="urn:microsoft.com/office/officeart/2005/8/layout/arrow3"/>
    <dgm:cxn modelId="{4CCACB1B-EEC9-459F-8348-B593E51F1497}" srcId="{67E2798F-5836-4336-9558-3C3346CA4932}" destId="{70E0EE79-4F51-4A29-837B-763CF739279E}" srcOrd="0" destOrd="0" parTransId="{386C0427-AD1B-40FA-8CD3-6876C204A8E8}" sibTransId="{D5EFD985-5509-409B-8FF0-1A9E659F5A6B}"/>
    <dgm:cxn modelId="{5116B27E-891E-4F35-8075-0482CE604B4F}" type="presOf" srcId="{874A5999-18C6-4D5B-8F78-05E8CFC80E9A}" destId="{2F2B3A82-F37C-409B-8372-9544B35601C1}" srcOrd="0" destOrd="0" presId="urn:microsoft.com/office/officeart/2005/8/layout/arrow3"/>
    <dgm:cxn modelId="{70DC69D0-1B98-46D6-8EC6-BA899C77F204}" type="presParOf" srcId="{3B69058D-64DF-4F89-8C73-01FAF82E9704}" destId="{CBD31A06-0768-49A2-A49E-C44813CA6FC6}" srcOrd="0" destOrd="0" presId="urn:microsoft.com/office/officeart/2005/8/layout/arrow3"/>
    <dgm:cxn modelId="{ABBE6A2C-77C9-4611-AE98-137EB4696388}" type="presParOf" srcId="{3B69058D-64DF-4F89-8C73-01FAF82E9704}" destId="{CF916DA9-3EA9-4557-BC52-9C0B73BB14EA}" srcOrd="1" destOrd="0" presId="urn:microsoft.com/office/officeart/2005/8/layout/arrow3"/>
    <dgm:cxn modelId="{AE8E1049-F272-42D2-A2F4-219873BDDD14}" type="presParOf" srcId="{3B69058D-64DF-4F89-8C73-01FAF82E9704}" destId="{9D7DA6D4-86AC-45EF-91D0-B3012B6B5273}" srcOrd="2" destOrd="0" presId="urn:microsoft.com/office/officeart/2005/8/layout/arrow3"/>
    <dgm:cxn modelId="{9F4C4659-1FF0-4E4E-A06F-F066CFBD6ADD}" type="presParOf" srcId="{3B69058D-64DF-4F89-8C73-01FAF82E9704}" destId="{1A30BD8C-5EC5-4A8F-874C-E73590E291F5}" srcOrd="3" destOrd="0" presId="urn:microsoft.com/office/officeart/2005/8/layout/arrow3"/>
    <dgm:cxn modelId="{48E035C6-1100-41B6-B2B8-220F239FD643}" type="presParOf" srcId="{3B69058D-64DF-4F89-8C73-01FAF82E9704}" destId="{2F2B3A82-F37C-409B-8372-9544B35601C1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3667357-FCAE-4FB4-AC17-3D46C0DEA831}" type="doc">
      <dgm:prSet loTypeId="urn:microsoft.com/office/officeart/2005/8/layout/cycle1" loCatId="cycle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hr-HR"/>
        </a:p>
      </dgm:t>
    </dgm:pt>
    <dgm:pt modelId="{DD140DDC-9B6A-47CA-A7DC-37CF74A69731}">
      <dgm:prSet phldrT="[Text]"/>
      <dgm:spPr/>
      <dgm:t>
        <a:bodyPr/>
        <a:lstStyle/>
        <a:p>
          <a:r>
            <a:rPr lang="hr-HR" b="1" dirty="0" smtClean="0">
              <a:solidFill>
                <a:srgbClr val="C00000"/>
              </a:solidFill>
              <a:latin typeface="Arial Black" panose="020B0A04020102020204" pitchFamily="34" charset="0"/>
            </a:rPr>
            <a:t>RIZIK</a:t>
          </a:r>
          <a:endParaRPr lang="hr-HR" b="1" dirty="0">
            <a:solidFill>
              <a:srgbClr val="C00000"/>
            </a:solidFill>
            <a:latin typeface="Arial Black" panose="020B0A04020102020204" pitchFamily="34" charset="0"/>
          </a:endParaRPr>
        </a:p>
      </dgm:t>
    </dgm:pt>
    <dgm:pt modelId="{3A19E1E8-9F52-4F41-A574-6889DB0A20CC}" type="parTrans" cxnId="{714DC6D3-04D8-4454-B52C-627631D19AA9}">
      <dgm:prSet/>
      <dgm:spPr/>
      <dgm:t>
        <a:bodyPr/>
        <a:lstStyle/>
        <a:p>
          <a:endParaRPr lang="hr-HR"/>
        </a:p>
      </dgm:t>
    </dgm:pt>
    <dgm:pt modelId="{D5B3AC67-BE6E-4141-AEB3-B6AAA25CE254}" type="sibTrans" cxnId="{714DC6D3-04D8-4454-B52C-627631D19AA9}">
      <dgm:prSet/>
      <dgm:spPr/>
      <dgm:t>
        <a:bodyPr/>
        <a:lstStyle/>
        <a:p>
          <a:endParaRPr lang="hr-HR"/>
        </a:p>
      </dgm:t>
    </dgm:pt>
    <dgm:pt modelId="{DF217642-9134-4E43-AB9D-B10541C62799}">
      <dgm:prSet phldrT="[Text]"/>
      <dgm:spPr/>
      <dgm:t>
        <a:bodyPr/>
        <a:lstStyle/>
        <a:p>
          <a:r>
            <a:rPr lang="hr-HR" b="1" smtClean="0">
              <a:solidFill>
                <a:schemeClr val="bg1">
                  <a:lumMod val="50000"/>
                </a:schemeClr>
              </a:solidFill>
            </a:rPr>
            <a:t>POLURJEŠENJA</a:t>
          </a:r>
          <a:r>
            <a:rPr lang="hr-HR" b="1" dirty="0" smtClean="0">
              <a:solidFill>
                <a:schemeClr val="bg1">
                  <a:lumMod val="50000"/>
                </a:schemeClr>
              </a:solidFill>
            </a:rPr>
            <a:t>?</a:t>
          </a:r>
          <a:endParaRPr lang="hr-HR" b="1" dirty="0">
            <a:solidFill>
              <a:schemeClr val="bg1">
                <a:lumMod val="50000"/>
              </a:schemeClr>
            </a:solidFill>
          </a:endParaRPr>
        </a:p>
      </dgm:t>
    </dgm:pt>
    <dgm:pt modelId="{194F10C4-9DC6-48C4-8A36-B868A7E7BADB}" type="parTrans" cxnId="{34F878A1-5A7D-4786-8671-60D07433F80E}">
      <dgm:prSet/>
      <dgm:spPr/>
      <dgm:t>
        <a:bodyPr/>
        <a:lstStyle/>
        <a:p>
          <a:endParaRPr lang="hr-HR"/>
        </a:p>
      </dgm:t>
    </dgm:pt>
    <dgm:pt modelId="{4309B9D7-68D7-4F8F-B273-32608BED43A5}" type="sibTrans" cxnId="{34F878A1-5A7D-4786-8671-60D07433F80E}">
      <dgm:prSet/>
      <dgm:spPr/>
      <dgm:t>
        <a:bodyPr/>
        <a:lstStyle/>
        <a:p>
          <a:endParaRPr lang="hr-HR"/>
        </a:p>
      </dgm:t>
    </dgm:pt>
    <dgm:pt modelId="{EBC6D1F0-280F-4FD2-B399-242941C1141D}">
      <dgm:prSet phldrT="[Text]"/>
      <dgm:spPr/>
      <dgm:t>
        <a:bodyPr/>
        <a:lstStyle/>
        <a:p>
          <a:r>
            <a:rPr lang="hr-HR" b="1" dirty="0" smtClean="0">
              <a:latin typeface="Arial Black" panose="020B0A04020102020204" pitchFamily="34" charset="0"/>
            </a:rPr>
            <a:t>RIZIK</a:t>
          </a:r>
          <a:endParaRPr lang="hr-HR" b="1" dirty="0">
            <a:latin typeface="Arial Black" panose="020B0A04020102020204" pitchFamily="34" charset="0"/>
          </a:endParaRPr>
        </a:p>
      </dgm:t>
    </dgm:pt>
    <dgm:pt modelId="{D6988107-E76A-4D78-AD2D-76619194311B}" type="parTrans" cxnId="{ABD34F0E-CBEB-497F-9DDB-3B047E28D80A}">
      <dgm:prSet/>
      <dgm:spPr/>
      <dgm:t>
        <a:bodyPr/>
        <a:lstStyle/>
        <a:p>
          <a:endParaRPr lang="hr-HR"/>
        </a:p>
      </dgm:t>
    </dgm:pt>
    <dgm:pt modelId="{112C131C-8B43-4D0C-AC17-BE930FBA939F}" type="sibTrans" cxnId="{ABD34F0E-CBEB-497F-9DDB-3B047E28D80A}">
      <dgm:prSet/>
      <dgm:spPr/>
      <dgm:t>
        <a:bodyPr/>
        <a:lstStyle/>
        <a:p>
          <a:endParaRPr lang="hr-HR"/>
        </a:p>
      </dgm:t>
    </dgm:pt>
    <dgm:pt modelId="{8C405453-E65D-4DE4-927E-60C5FE0BEC89}">
      <dgm:prSet phldrT="[Text]"/>
      <dgm:spPr/>
      <dgm:t>
        <a:bodyPr/>
        <a:lstStyle/>
        <a:p>
          <a:r>
            <a:rPr lang="hr-HR" b="1" dirty="0" smtClean="0">
              <a:solidFill>
                <a:schemeClr val="bg1">
                  <a:lumMod val="50000"/>
                </a:schemeClr>
              </a:solidFill>
            </a:rPr>
            <a:t>POLURJEŠENJA?</a:t>
          </a:r>
          <a:endParaRPr lang="hr-HR" b="1" dirty="0">
            <a:solidFill>
              <a:schemeClr val="bg1">
                <a:lumMod val="50000"/>
              </a:schemeClr>
            </a:solidFill>
          </a:endParaRPr>
        </a:p>
      </dgm:t>
    </dgm:pt>
    <dgm:pt modelId="{CF26E4F4-3E71-4C54-9C18-082830E6B7BE}" type="parTrans" cxnId="{CFCB7B6B-2D89-4BBF-A4AE-609F9F3F1B02}">
      <dgm:prSet/>
      <dgm:spPr/>
      <dgm:t>
        <a:bodyPr/>
        <a:lstStyle/>
        <a:p>
          <a:endParaRPr lang="hr-HR"/>
        </a:p>
      </dgm:t>
    </dgm:pt>
    <dgm:pt modelId="{544FDDE5-CD42-45A1-8563-DCAFF165F7F3}" type="sibTrans" cxnId="{CFCB7B6B-2D89-4BBF-A4AE-609F9F3F1B02}">
      <dgm:prSet/>
      <dgm:spPr/>
      <dgm:t>
        <a:bodyPr/>
        <a:lstStyle/>
        <a:p>
          <a:endParaRPr lang="hr-HR"/>
        </a:p>
      </dgm:t>
    </dgm:pt>
    <dgm:pt modelId="{C7ECAA5A-B870-4F88-906B-5D39FF11FF1B}" type="pres">
      <dgm:prSet presAssocID="{33667357-FCAE-4FB4-AC17-3D46C0DEA83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CB1169C9-7432-42EE-8614-47A7CDB12B7A}" type="pres">
      <dgm:prSet presAssocID="{DD140DDC-9B6A-47CA-A7DC-37CF74A69731}" presName="dummy" presStyleCnt="0"/>
      <dgm:spPr/>
    </dgm:pt>
    <dgm:pt modelId="{77FFD695-1A70-4A2E-87A5-4E72D8AEC88A}" type="pres">
      <dgm:prSet presAssocID="{DD140DDC-9B6A-47CA-A7DC-37CF74A69731}" presName="node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627D281-77B2-4D11-8B94-F6DF30A8C227}" type="pres">
      <dgm:prSet presAssocID="{D5B3AC67-BE6E-4141-AEB3-B6AAA25CE254}" presName="sibTrans" presStyleLbl="node1" presStyleIdx="0" presStyleCnt="4"/>
      <dgm:spPr/>
      <dgm:t>
        <a:bodyPr/>
        <a:lstStyle/>
        <a:p>
          <a:endParaRPr lang="hr-HR"/>
        </a:p>
      </dgm:t>
    </dgm:pt>
    <dgm:pt modelId="{83D1CA53-1D04-4101-9401-93EB7428FA09}" type="pres">
      <dgm:prSet presAssocID="{DF217642-9134-4E43-AB9D-B10541C62799}" presName="dummy" presStyleCnt="0"/>
      <dgm:spPr/>
    </dgm:pt>
    <dgm:pt modelId="{6B625BB0-CB9C-4527-B6AB-A87D3ABB4681}" type="pres">
      <dgm:prSet presAssocID="{DF217642-9134-4E43-AB9D-B10541C62799}" presName="node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44B344A-824C-469A-8EF2-1B1E83E98ECC}" type="pres">
      <dgm:prSet presAssocID="{4309B9D7-68D7-4F8F-B273-32608BED43A5}" presName="sibTrans" presStyleLbl="node1" presStyleIdx="1" presStyleCnt="4"/>
      <dgm:spPr/>
      <dgm:t>
        <a:bodyPr/>
        <a:lstStyle/>
        <a:p>
          <a:endParaRPr lang="hr-HR"/>
        </a:p>
      </dgm:t>
    </dgm:pt>
    <dgm:pt modelId="{09782DF9-2098-4410-831A-449EC492751B}" type="pres">
      <dgm:prSet presAssocID="{EBC6D1F0-280F-4FD2-B399-242941C1141D}" presName="dummy" presStyleCnt="0"/>
      <dgm:spPr/>
    </dgm:pt>
    <dgm:pt modelId="{E5216C00-046F-4139-B8E2-A80BD86B8033}" type="pres">
      <dgm:prSet presAssocID="{EBC6D1F0-280F-4FD2-B399-242941C1141D}" presName="node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029AF87-243A-4B3E-B919-3A15FB45FDAB}" type="pres">
      <dgm:prSet presAssocID="{112C131C-8B43-4D0C-AC17-BE930FBA939F}" presName="sibTrans" presStyleLbl="node1" presStyleIdx="2" presStyleCnt="4"/>
      <dgm:spPr/>
      <dgm:t>
        <a:bodyPr/>
        <a:lstStyle/>
        <a:p>
          <a:endParaRPr lang="hr-HR"/>
        </a:p>
      </dgm:t>
    </dgm:pt>
    <dgm:pt modelId="{182E0B87-FCA1-4C6A-86E6-AA590DC01517}" type="pres">
      <dgm:prSet presAssocID="{8C405453-E65D-4DE4-927E-60C5FE0BEC89}" presName="dummy" presStyleCnt="0"/>
      <dgm:spPr/>
    </dgm:pt>
    <dgm:pt modelId="{55AE7805-6D6B-43A1-8E98-9C6FFC75A201}" type="pres">
      <dgm:prSet presAssocID="{8C405453-E65D-4DE4-927E-60C5FE0BEC89}" presName="node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A4F93BBE-18C5-41A4-B04D-6F09174DC0F1}" type="pres">
      <dgm:prSet presAssocID="{544FDDE5-CD42-45A1-8563-DCAFF165F7F3}" presName="sibTrans" presStyleLbl="node1" presStyleIdx="3" presStyleCnt="4"/>
      <dgm:spPr/>
      <dgm:t>
        <a:bodyPr/>
        <a:lstStyle/>
        <a:p>
          <a:endParaRPr lang="hr-HR"/>
        </a:p>
      </dgm:t>
    </dgm:pt>
  </dgm:ptLst>
  <dgm:cxnLst>
    <dgm:cxn modelId="{CFCB7B6B-2D89-4BBF-A4AE-609F9F3F1B02}" srcId="{33667357-FCAE-4FB4-AC17-3D46C0DEA831}" destId="{8C405453-E65D-4DE4-927E-60C5FE0BEC89}" srcOrd="3" destOrd="0" parTransId="{CF26E4F4-3E71-4C54-9C18-082830E6B7BE}" sibTransId="{544FDDE5-CD42-45A1-8563-DCAFF165F7F3}"/>
    <dgm:cxn modelId="{38627E39-9890-4EEF-BD9E-32EEF5771309}" type="presOf" srcId="{33667357-FCAE-4FB4-AC17-3D46C0DEA831}" destId="{C7ECAA5A-B870-4F88-906B-5D39FF11FF1B}" srcOrd="0" destOrd="0" presId="urn:microsoft.com/office/officeart/2005/8/layout/cycle1"/>
    <dgm:cxn modelId="{02CE25B5-C492-46A5-8185-F59A9C0FBAC1}" type="presOf" srcId="{4309B9D7-68D7-4F8F-B273-32608BED43A5}" destId="{D44B344A-824C-469A-8EF2-1B1E83E98ECC}" srcOrd="0" destOrd="0" presId="urn:microsoft.com/office/officeart/2005/8/layout/cycle1"/>
    <dgm:cxn modelId="{E6B44F02-3011-4008-979A-6744AF665BF5}" type="presOf" srcId="{8C405453-E65D-4DE4-927E-60C5FE0BEC89}" destId="{55AE7805-6D6B-43A1-8E98-9C6FFC75A201}" srcOrd="0" destOrd="0" presId="urn:microsoft.com/office/officeart/2005/8/layout/cycle1"/>
    <dgm:cxn modelId="{947F6650-85F3-418C-A8D9-D4C4C7F982E6}" type="presOf" srcId="{EBC6D1F0-280F-4FD2-B399-242941C1141D}" destId="{E5216C00-046F-4139-B8E2-A80BD86B8033}" srcOrd="0" destOrd="0" presId="urn:microsoft.com/office/officeart/2005/8/layout/cycle1"/>
    <dgm:cxn modelId="{ABD34F0E-CBEB-497F-9DDB-3B047E28D80A}" srcId="{33667357-FCAE-4FB4-AC17-3D46C0DEA831}" destId="{EBC6D1F0-280F-4FD2-B399-242941C1141D}" srcOrd="2" destOrd="0" parTransId="{D6988107-E76A-4D78-AD2D-76619194311B}" sibTransId="{112C131C-8B43-4D0C-AC17-BE930FBA939F}"/>
    <dgm:cxn modelId="{34F878A1-5A7D-4786-8671-60D07433F80E}" srcId="{33667357-FCAE-4FB4-AC17-3D46C0DEA831}" destId="{DF217642-9134-4E43-AB9D-B10541C62799}" srcOrd="1" destOrd="0" parTransId="{194F10C4-9DC6-48C4-8A36-B868A7E7BADB}" sibTransId="{4309B9D7-68D7-4F8F-B273-32608BED43A5}"/>
    <dgm:cxn modelId="{F0CAAA65-19CE-423F-83B0-15D8151EC291}" type="presOf" srcId="{544FDDE5-CD42-45A1-8563-DCAFF165F7F3}" destId="{A4F93BBE-18C5-41A4-B04D-6F09174DC0F1}" srcOrd="0" destOrd="0" presId="urn:microsoft.com/office/officeart/2005/8/layout/cycle1"/>
    <dgm:cxn modelId="{D61E325A-DC0C-4DC4-920E-FFF8327785B5}" type="presOf" srcId="{DF217642-9134-4E43-AB9D-B10541C62799}" destId="{6B625BB0-CB9C-4527-B6AB-A87D3ABB4681}" srcOrd="0" destOrd="0" presId="urn:microsoft.com/office/officeart/2005/8/layout/cycle1"/>
    <dgm:cxn modelId="{74769C9D-BE27-4E9A-A015-C63F0A3D5429}" type="presOf" srcId="{D5B3AC67-BE6E-4141-AEB3-B6AAA25CE254}" destId="{E627D281-77B2-4D11-8B94-F6DF30A8C227}" srcOrd="0" destOrd="0" presId="urn:microsoft.com/office/officeart/2005/8/layout/cycle1"/>
    <dgm:cxn modelId="{714DC6D3-04D8-4454-B52C-627631D19AA9}" srcId="{33667357-FCAE-4FB4-AC17-3D46C0DEA831}" destId="{DD140DDC-9B6A-47CA-A7DC-37CF74A69731}" srcOrd="0" destOrd="0" parTransId="{3A19E1E8-9F52-4F41-A574-6889DB0A20CC}" sibTransId="{D5B3AC67-BE6E-4141-AEB3-B6AAA25CE254}"/>
    <dgm:cxn modelId="{D356542D-A460-4B88-9286-20A7A8193613}" type="presOf" srcId="{112C131C-8B43-4D0C-AC17-BE930FBA939F}" destId="{5029AF87-243A-4B3E-B919-3A15FB45FDAB}" srcOrd="0" destOrd="0" presId="urn:microsoft.com/office/officeart/2005/8/layout/cycle1"/>
    <dgm:cxn modelId="{C58F4AF5-8959-4093-AF76-7673930D5A1B}" type="presOf" srcId="{DD140DDC-9B6A-47CA-A7DC-37CF74A69731}" destId="{77FFD695-1A70-4A2E-87A5-4E72D8AEC88A}" srcOrd="0" destOrd="0" presId="urn:microsoft.com/office/officeart/2005/8/layout/cycle1"/>
    <dgm:cxn modelId="{4B4F7DBE-2A81-4E11-9B22-219B7A4B6C3D}" type="presParOf" srcId="{C7ECAA5A-B870-4F88-906B-5D39FF11FF1B}" destId="{CB1169C9-7432-42EE-8614-47A7CDB12B7A}" srcOrd="0" destOrd="0" presId="urn:microsoft.com/office/officeart/2005/8/layout/cycle1"/>
    <dgm:cxn modelId="{B59CEDC8-5E4E-43D2-8C16-141534E79556}" type="presParOf" srcId="{C7ECAA5A-B870-4F88-906B-5D39FF11FF1B}" destId="{77FFD695-1A70-4A2E-87A5-4E72D8AEC88A}" srcOrd="1" destOrd="0" presId="urn:microsoft.com/office/officeart/2005/8/layout/cycle1"/>
    <dgm:cxn modelId="{CC170936-08E4-49CE-A4B2-0305823EAB20}" type="presParOf" srcId="{C7ECAA5A-B870-4F88-906B-5D39FF11FF1B}" destId="{E627D281-77B2-4D11-8B94-F6DF30A8C227}" srcOrd="2" destOrd="0" presId="urn:microsoft.com/office/officeart/2005/8/layout/cycle1"/>
    <dgm:cxn modelId="{D4078C26-65B0-45E5-9FCA-66596374EEBB}" type="presParOf" srcId="{C7ECAA5A-B870-4F88-906B-5D39FF11FF1B}" destId="{83D1CA53-1D04-4101-9401-93EB7428FA09}" srcOrd="3" destOrd="0" presId="urn:microsoft.com/office/officeart/2005/8/layout/cycle1"/>
    <dgm:cxn modelId="{F9BD16CF-5B31-42E8-B51B-4F4DF4888626}" type="presParOf" srcId="{C7ECAA5A-B870-4F88-906B-5D39FF11FF1B}" destId="{6B625BB0-CB9C-4527-B6AB-A87D3ABB4681}" srcOrd="4" destOrd="0" presId="urn:microsoft.com/office/officeart/2005/8/layout/cycle1"/>
    <dgm:cxn modelId="{401E23E3-339D-4797-B2A1-55D4DF929BD9}" type="presParOf" srcId="{C7ECAA5A-B870-4F88-906B-5D39FF11FF1B}" destId="{D44B344A-824C-469A-8EF2-1B1E83E98ECC}" srcOrd="5" destOrd="0" presId="urn:microsoft.com/office/officeart/2005/8/layout/cycle1"/>
    <dgm:cxn modelId="{691D5ECE-B253-4396-87C5-E24019ABAE16}" type="presParOf" srcId="{C7ECAA5A-B870-4F88-906B-5D39FF11FF1B}" destId="{09782DF9-2098-4410-831A-449EC492751B}" srcOrd="6" destOrd="0" presId="urn:microsoft.com/office/officeart/2005/8/layout/cycle1"/>
    <dgm:cxn modelId="{A227E65A-2B8A-4483-83F4-60F10F79FF63}" type="presParOf" srcId="{C7ECAA5A-B870-4F88-906B-5D39FF11FF1B}" destId="{E5216C00-046F-4139-B8E2-A80BD86B8033}" srcOrd="7" destOrd="0" presId="urn:microsoft.com/office/officeart/2005/8/layout/cycle1"/>
    <dgm:cxn modelId="{17F9F474-F0E3-46EB-A07B-5E5289A5C49D}" type="presParOf" srcId="{C7ECAA5A-B870-4F88-906B-5D39FF11FF1B}" destId="{5029AF87-243A-4B3E-B919-3A15FB45FDAB}" srcOrd="8" destOrd="0" presId="urn:microsoft.com/office/officeart/2005/8/layout/cycle1"/>
    <dgm:cxn modelId="{C300D423-C3C1-45EA-934B-9F1058AF770C}" type="presParOf" srcId="{C7ECAA5A-B870-4F88-906B-5D39FF11FF1B}" destId="{182E0B87-FCA1-4C6A-86E6-AA590DC01517}" srcOrd="9" destOrd="0" presId="urn:microsoft.com/office/officeart/2005/8/layout/cycle1"/>
    <dgm:cxn modelId="{EF008939-3139-484B-90FC-8EA570991A24}" type="presParOf" srcId="{C7ECAA5A-B870-4F88-906B-5D39FF11FF1B}" destId="{55AE7805-6D6B-43A1-8E98-9C6FFC75A201}" srcOrd="10" destOrd="0" presId="urn:microsoft.com/office/officeart/2005/8/layout/cycle1"/>
    <dgm:cxn modelId="{CA710F9F-C311-4CDD-B909-483C0F9154E3}" type="presParOf" srcId="{C7ECAA5A-B870-4F88-906B-5D39FF11FF1B}" destId="{A4F93BBE-18C5-41A4-B04D-6F09174DC0F1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D31A06-0768-49A2-A49E-C44813CA6FC6}">
      <dsp:nvSpPr>
        <dsp:cNvPr id="0" name=""/>
        <dsp:cNvSpPr/>
      </dsp:nvSpPr>
      <dsp:spPr>
        <a:xfrm rot="21300000">
          <a:off x="49028" y="1366077"/>
          <a:ext cx="5662583" cy="1372301"/>
        </a:xfrm>
        <a:prstGeom prst="mathMinus">
          <a:avLst/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916DA9-3EA9-4557-BC52-9C0B73BB14EA}">
      <dsp:nvSpPr>
        <dsp:cNvPr id="0" name=""/>
        <dsp:cNvSpPr/>
      </dsp:nvSpPr>
      <dsp:spPr>
        <a:xfrm>
          <a:off x="792082" y="205222"/>
          <a:ext cx="1728192" cy="1641782"/>
        </a:xfrm>
        <a:prstGeom prst="downArrow">
          <a:avLst/>
        </a:prstGeom>
        <a:solidFill>
          <a:schemeClr val="tx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7DA6D4-86AC-45EF-91D0-B3012B6B5273}">
      <dsp:nvSpPr>
        <dsp:cNvPr id="0" name=""/>
        <dsp:cNvSpPr/>
      </dsp:nvSpPr>
      <dsp:spPr>
        <a:xfrm rot="21335755">
          <a:off x="3015791" y="0"/>
          <a:ext cx="1843404" cy="1723871"/>
        </a:xfrm>
        <a:prstGeom prst="rect">
          <a:avLst/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altLang="sr-Latn-RS" sz="1400" b="1" kern="1200" spc="300" dirty="0" smtClean="0">
              <a:solidFill>
                <a:schemeClr val="bg1"/>
              </a:solidFill>
              <a:latin typeface="Arial Narrow" pitchFamily="34" charset="0"/>
              <a:ea typeface="Calibri" pitchFamily="34" charset="0"/>
              <a:cs typeface="Calibri" pitchFamily="34" charset="0"/>
            </a:rPr>
            <a:t>FIZIČKA ODVOJENOST LINIJA</a:t>
          </a:r>
          <a:endParaRPr lang="hr-HR" sz="1400" kern="1200" spc="300" dirty="0">
            <a:solidFill>
              <a:schemeClr val="bg1"/>
            </a:solidFill>
          </a:endParaRPr>
        </a:p>
      </dsp:txBody>
      <dsp:txXfrm>
        <a:off x="3015791" y="0"/>
        <a:ext cx="1843404" cy="1723871"/>
      </dsp:txXfrm>
    </dsp:sp>
    <dsp:sp modelId="{1A30BD8C-5EC5-4A8F-874C-E73590E291F5}">
      <dsp:nvSpPr>
        <dsp:cNvPr id="0" name=""/>
        <dsp:cNvSpPr/>
      </dsp:nvSpPr>
      <dsp:spPr>
        <a:xfrm>
          <a:off x="3168352" y="2257450"/>
          <a:ext cx="1728192" cy="1641782"/>
        </a:xfrm>
        <a:prstGeom prst="upArrow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2B3A82-F37C-409B-8372-9544B35601C1}">
      <dsp:nvSpPr>
        <dsp:cNvPr id="0" name=""/>
        <dsp:cNvSpPr/>
      </dsp:nvSpPr>
      <dsp:spPr>
        <a:xfrm rot="21278307">
          <a:off x="960413" y="2380584"/>
          <a:ext cx="1843404" cy="1723871"/>
        </a:xfrm>
        <a:prstGeom prst="rect">
          <a:avLst/>
        </a:prstGeom>
        <a:solidFill>
          <a:srgbClr val="0070C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kern="1200" spc="300" dirty="0" smtClean="0">
              <a:solidFill>
                <a:schemeClr val="bg1"/>
              </a:solidFill>
              <a:latin typeface="Arial Narrow" pitchFamily="34" charset="0"/>
              <a:cs typeface="Calibri" pitchFamily="34" charset="0"/>
            </a:rPr>
            <a:t>DEKLARIRANJE</a:t>
          </a:r>
          <a:endParaRPr lang="hr-HR" sz="1400" kern="1200" spc="300" dirty="0">
            <a:solidFill>
              <a:schemeClr val="bg1"/>
            </a:solidFill>
          </a:endParaRPr>
        </a:p>
      </dsp:txBody>
      <dsp:txXfrm>
        <a:off x="960413" y="2380584"/>
        <a:ext cx="1843404" cy="17238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FFD695-1A70-4A2E-87A5-4E72D8AEC88A}">
      <dsp:nvSpPr>
        <dsp:cNvPr id="0" name=""/>
        <dsp:cNvSpPr/>
      </dsp:nvSpPr>
      <dsp:spPr>
        <a:xfrm>
          <a:off x="2133077" y="94402"/>
          <a:ext cx="1210648" cy="12106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dirty="0" smtClean="0">
              <a:solidFill>
                <a:srgbClr val="C00000"/>
              </a:solidFill>
              <a:latin typeface="Arial Black" panose="020B0A04020102020204" pitchFamily="34" charset="0"/>
            </a:rPr>
            <a:t>RIZIK</a:t>
          </a:r>
          <a:endParaRPr lang="hr-HR" sz="1000" b="1" kern="1200" dirty="0">
            <a:solidFill>
              <a:srgbClr val="C00000"/>
            </a:solidFill>
            <a:latin typeface="Arial Black" panose="020B0A04020102020204" pitchFamily="34" charset="0"/>
          </a:endParaRPr>
        </a:p>
      </dsp:txBody>
      <dsp:txXfrm>
        <a:off x="2133077" y="94402"/>
        <a:ext cx="1210648" cy="1210648"/>
      </dsp:txXfrm>
    </dsp:sp>
    <dsp:sp modelId="{E627D281-77B2-4D11-8B94-F6DF30A8C227}">
      <dsp:nvSpPr>
        <dsp:cNvPr id="0" name=""/>
        <dsp:cNvSpPr/>
      </dsp:nvSpPr>
      <dsp:spPr>
        <a:xfrm>
          <a:off x="-282" y="17973"/>
          <a:ext cx="3420437" cy="3420437"/>
        </a:xfrm>
        <a:prstGeom prst="circularArrow">
          <a:avLst>
            <a:gd name="adj1" fmla="val 6902"/>
            <a:gd name="adj2" fmla="val 465342"/>
            <a:gd name="adj3" fmla="val 549458"/>
            <a:gd name="adj4" fmla="val 20585200"/>
            <a:gd name="adj5" fmla="val 8052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625BB0-CB9C-4527-B6AB-A87D3ABB4681}">
      <dsp:nvSpPr>
        <dsp:cNvPr id="0" name=""/>
        <dsp:cNvSpPr/>
      </dsp:nvSpPr>
      <dsp:spPr>
        <a:xfrm>
          <a:off x="2133077" y="2151333"/>
          <a:ext cx="1210648" cy="12106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smtClean="0">
              <a:solidFill>
                <a:schemeClr val="bg1">
                  <a:lumMod val="50000"/>
                </a:schemeClr>
              </a:solidFill>
            </a:rPr>
            <a:t>POLURJEŠENJA</a:t>
          </a:r>
          <a:r>
            <a:rPr lang="hr-HR" sz="1000" b="1" kern="1200" dirty="0" smtClean="0">
              <a:solidFill>
                <a:schemeClr val="bg1">
                  <a:lumMod val="50000"/>
                </a:schemeClr>
              </a:solidFill>
            </a:rPr>
            <a:t>?</a:t>
          </a:r>
          <a:endParaRPr lang="hr-HR" sz="1000" b="1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2133077" y="2151333"/>
        <a:ext cx="1210648" cy="1210648"/>
      </dsp:txXfrm>
    </dsp:sp>
    <dsp:sp modelId="{D44B344A-824C-469A-8EF2-1B1E83E98ECC}">
      <dsp:nvSpPr>
        <dsp:cNvPr id="0" name=""/>
        <dsp:cNvSpPr/>
      </dsp:nvSpPr>
      <dsp:spPr>
        <a:xfrm>
          <a:off x="-282" y="17973"/>
          <a:ext cx="3420437" cy="3420437"/>
        </a:xfrm>
        <a:prstGeom prst="circularArrow">
          <a:avLst>
            <a:gd name="adj1" fmla="val 6902"/>
            <a:gd name="adj2" fmla="val 465342"/>
            <a:gd name="adj3" fmla="val 5949458"/>
            <a:gd name="adj4" fmla="val 4385200"/>
            <a:gd name="adj5" fmla="val 8052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216C00-046F-4139-B8E2-A80BD86B8033}">
      <dsp:nvSpPr>
        <dsp:cNvPr id="0" name=""/>
        <dsp:cNvSpPr/>
      </dsp:nvSpPr>
      <dsp:spPr>
        <a:xfrm>
          <a:off x="76146" y="2151333"/>
          <a:ext cx="1210648" cy="12106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dirty="0" smtClean="0">
              <a:latin typeface="Arial Black" panose="020B0A04020102020204" pitchFamily="34" charset="0"/>
            </a:rPr>
            <a:t>RIZIK</a:t>
          </a:r>
          <a:endParaRPr lang="hr-HR" sz="1000" b="1" kern="1200" dirty="0">
            <a:latin typeface="Arial Black" panose="020B0A04020102020204" pitchFamily="34" charset="0"/>
          </a:endParaRPr>
        </a:p>
      </dsp:txBody>
      <dsp:txXfrm>
        <a:off x="76146" y="2151333"/>
        <a:ext cx="1210648" cy="1210648"/>
      </dsp:txXfrm>
    </dsp:sp>
    <dsp:sp modelId="{5029AF87-243A-4B3E-B919-3A15FB45FDAB}">
      <dsp:nvSpPr>
        <dsp:cNvPr id="0" name=""/>
        <dsp:cNvSpPr/>
      </dsp:nvSpPr>
      <dsp:spPr>
        <a:xfrm>
          <a:off x="-282" y="17973"/>
          <a:ext cx="3420437" cy="3420437"/>
        </a:xfrm>
        <a:prstGeom prst="circularArrow">
          <a:avLst>
            <a:gd name="adj1" fmla="val 6902"/>
            <a:gd name="adj2" fmla="val 465342"/>
            <a:gd name="adj3" fmla="val 11349458"/>
            <a:gd name="adj4" fmla="val 9785200"/>
            <a:gd name="adj5" fmla="val 8052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AE7805-6D6B-43A1-8E98-9C6FFC75A201}">
      <dsp:nvSpPr>
        <dsp:cNvPr id="0" name=""/>
        <dsp:cNvSpPr/>
      </dsp:nvSpPr>
      <dsp:spPr>
        <a:xfrm>
          <a:off x="76146" y="94402"/>
          <a:ext cx="1210648" cy="12106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dirty="0" smtClean="0">
              <a:solidFill>
                <a:schemeClr val="bg1">
                  <a:lumMod val="50000"/>
                </a:schemeClr>
              </a:solidFill>
            </a:rPr>
            <a:t>POLURJEŠENJA?</a:t>
          </a:r>
          <a:endParaRPr lang="hr-HR" sz="1000" b="1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76146" y="94402"/>
        <a:ext cx="1210648" cy="1210648"/>
      </dsp:txXfrm>
    </dsp:sp>
    <dsp:sp modelId="{A4F93BBE-18C5-41A4-B04D-6F09174DC0F1}">
      <dsp:nvSpPr>
        <dsp:cNvPr id="0" name=""/>
        <dsp:cNvSpPr/>
      </dsp:nvSpPr>
      <dsp:spPr>
        <a:xfrm>
          <a:off x="-282" y="17973"/>
          <a:ext cx="3420437" cy="3420437"/>
        </a:xfrm>
        <a:prstGeom prst="circularArrow">
          <a:avLst>
            <a:gd name="adj1" fmla="val 6902"/>
            <a:gd name="adj2" fmla="val 465342"/>
            <a:gd name="adj3" fmla="val 16749458"/>
            <a:gd name="adj4" fmla="val 15185200"/>
            <a:gd name="adj5" fmla="val 8052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4922" cy="486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80" tIns="45089" rIns="90180" bIns="45089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Times New Roman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9728" y="0"/>
            <a:ext cx="2914922" cy="486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80" tIns="45089" rIns="90180" bIns="45089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Times New Roman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7436"/>
            <a:ext cx="2914922" cy="486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80" tIns="45089" rIns="90180" bIns="45089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Times New Roman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9728" y="9287436"/>
            <a:ext cx="2914922" cy="486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80" tIns="45089" rIns="90180" bIns="45089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Times New Roman"/>
              </a:defRPr>
            </a:lvl1pPr>
          </a:lstStyle>
          <a:p>
            <a:pPr>
              <a:defRPr/>
            </a:pPr>
            <a:fld id="{15ED51DC-F8EF-435C-8AD5-7D29FA26E7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2764183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922" cy="486803"/>
          </a:xfrm>
          <a:prstGeom prst="rect">
            <a:avLst/>
          </a:prstGeom>
        </p:spPr>
        <p:txBody>
          <a:bodyPr vert="horz" lIns="90180" tIns="45089" rIns="90180" bIns="45089" rtlCol="0"/>
          <a:lstStyle>
            <a:lvl1pPr algn="l">
              <a:defRPr sz="1200">
                <a:latin typeface="Times New Roman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128" y="0"/>
            <a:ext cx="2914921" cy="486803"/>
          </a:xfrm>
          <a:prstGeom prst="rect">
            <a:avLst/>
          </a:prstGeom>
        </p:spPr>
        <p:txBody>
          <a:bodyPr vert="horz" lIns="90180" tIns="45089" rIns="90180" bIns="45089" rtlCol="0"/>
          <a:lstStyle>
            <a:lvl1pPr algn="r">
              <a:defRPr sz="1200">
                <a:latin typeface="Times New Roman"/>
              </a:defRPr>
            </a:lvl1pPr>
          </a:lstStyle>
          <a:p>
            <a:pPr>
              <a:defRPr/>
            </a:pPr>
            <a:fld id="{30D7C499-FD53-43E5-A643-5EABF30ECC58}" type="datetimeFigureOut">
              <a:rPr lang="sr-Latn-CS"/>
              <a:pPr>
                <a:defRPr/>
              </a:pPr>
              <a:t>27.6.2017.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35013"/>
            <a:ext cx="4886325" cy="36639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180" tIns="45089" rIns="90180" bIns="45089" rtlCol="0" anchor="ctr"/>
          <a:lstStyle/>
          <a:p>
            <a:pPr lvl="0"/>
            <a:endParaRPr lang="hr-HR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305" y="4642127"/>
            <a:ext cx="5380040" cy="4397134"/>
          </a:xfrm>
          <a:prstGeom prst="rect">
            <a:avLst/>
          </a:prstGeom>
        </p:spPr>
        <p:txBody>
          <a:bodyPr vert="horz" lIns="90180" tIns="45089" rIns="90180" bIns="450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hr-HR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85845"/>
            <a:ext cx="2914922" cy="486803"/>
          </a:xfrm>
          <a:prstGeom prst="rect">
            <a:avLst/>
          </a:prstGeom>
        </p:spPr>
        <p:txBody>
          <a:bodyPr vert="horz" lIns="90180" tIns="45089" rIns="90180" bIns="45089" rtlCol="0" anchor="b"/>
          <a:lstStyle>
            <a:lvl1pPr algn="l">
              <a:defRPr sz="1200">
                <a:latin typeface="Times New Roman"/>
              </a:defRPr>
            </a:lvl1pPr>
          </a:lstStyle>
          <a:p>
            <a:pPr>
              <a:defRPr/>
            </a:pPr>
            <a:r>
              <a:rPr lang="it-IT"/>
              <a:t>Sustav sigurnosti hrane i Podravka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128" y="9285845"/>
            <a:ext cx="2914921" cy="486803"/>
          </a:xfrm>
          <a:prstGeom prst="rect">
            <a:avLst/>
          </a:prstGeom>
        </p:spPr>
        <p:txBody>
          <a:bodyPr vert="horz" lIns="90180" tIns="45089" rIns="90180" bIns="45089" rtlCol="0" anchor="b"/>
          <a:lstStyle>
            <a:lvl1pPr algn="r">
              <a:defRPr sz="1200">
                <a:latin typeface="Times New Roman"/>
              </a:defRPr>
            </a:lvl1pPr>
          </a:lstStyle>
          <a:p>
            <a:pPr>
              <a:defRPr/>
            </a:pPr>
            <a:fld id="{86953EE4-CF49-4965-8244-E9A91261806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1677721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692275" y="71414"/>
            <a:ext cx="7200900" cy="10890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692275" y="2552700"/>
            <a:ext cx="3200400" cy="1752600"/>
          </a:xfrm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34925" y="6597650"/>
            <a:ext cx="369888" cy="260350"/>
          </a:xfrm>
        </p:spPr>
        <p:txBody>
          <a:bodyPr/>
          <a:lstStyle>
            <a:lvl1pPr>
              <a:buFontTx/>
              <a:buNone/>
              <a:defRPr/>
            </a:lvl1pPr>
          </a:lstStyle>
          <a:p>
            <a:pPr>
              <a:defRPr/>
            </a:pPr>
            <a:fld id="{3D75B46D-2101-4192-BD85-EEE9BD727ECD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20043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2275" y="71414"/>
            <a:ext cx="6994525" cy="8842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buFontTx/>
              <a:buChar char="•"/>
              <a:defRPr/>
            </a:lvl1pPr>
          </a:lstStyle>
          <a:p>
            <a:pPr>
              <a:defRPr/>
            </a:pPr>
            <a:fld id="{A751A29B-1C40-41E4-999C-A0C8E6D26D0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72730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7567" y="71414"/>
            <a:ext cx="1747837" cy="6049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92275" y="76200"/>
            <a:ext cx="5094288" cy="6049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buFontTx/>
              <a:buChar char="•"/>
              <a:defRPr/>
            </a:lvl1pPr>
          </a:lstStyle>
          <a:p>
            <a:pPr>
              <a:defRPr/>
            </a:pPr>
            <a:fld id="{9D135707-353B-47FA-9F3E-D2AB2CE19D78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311798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7526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0" y="17526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0" y="3886200"/>
            <a:ext cx="3810000" cy="1981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360833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2275" y="830250"/>
            <a:ext cx="6994525" cy="8842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pPr>
              <a:defRPr/>
            </a:pPr>
            <a:fld id="{3D75B46D-2101-4192-BD85-EEE9BD727ECD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20638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pPr>
              <a:defRPr/>
            </a:pPr>
            <a:fld id="{F061764E-F367-40FF-AD8B-DAB2450131D5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46610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2275" y="214290"/>
            <a:ext cx="6994525" cy="8842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92275" y="1600200"/>
            <a:ext cx="342106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65738" y="1600200"/>
            <a:ext cx="34210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pPr>
              <a:defRPr/>
            </a:pPr>
            <a:fld id="{C068D6CC-AE41-49A7-BA84-BBA949E17070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267696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pPr>
              <a:defRPr/>
            </a:pPr>
            <a:fld id="{39D83577-8179-4474-A451-4ABBC6ACEFFB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76877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2275" y="544498"/>
            <a:ext cx="6994525" cy="8842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pPr>
              <a:defRPr/>
            </a:pPr>
            <a:fld id="{E7E5808A-EC33-4FF9-814B-D15F5FCE327F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51564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buFontTx/>
              <a:buChar char="•"/>
              <a:defRPr/>
            </a:lvl1pPr>
          </a:lstStyle>
          <a:p>
            <a:pPr>
              <a:defRPr/>
            </a:pPr>
            <a:fld id="{34CA2436-BB8C-4613-A3FC-2147C92906A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97426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buFontTx/>
              <a:buChar char="•"/>
              <a:defRPr/>
            </a:lvl1pPr>
          </a:lstStyle>
          <a:p>
            <a:pPr>
              <a:defRPr/>
            </a:pPr>
            <a:fld id="{C607D570-B461-4071-8E6B-CCD3D00ECD6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24259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hr-H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buFontTx/>
              <a:buChar char="•"/>
              <a:defRPr/>
            </a:lvl1pPr>
          </a:lstStyle>
          <a:p>
            <a:pPr>
              <a:defRPr/>
            </a:pPr>
            <a:fld id="{4C65F1D1-1931-4955-A668-0D0527B750A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474430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92275" y="76200"/>
            <a:ext cx="6994525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title style</a:t>
            </a:r>
            <a:endParaRPr lang="hr-HR" altLang="sr-Latn-R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92275" y="1600200"/>
            <a:ext cx="699452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  <a:endParaRPr lang="hr-HR" altLang="sr-Latn-RS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925" y="6597650"/>
            <a:ext cx="36988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buFontTx/>
              <a:buNone/>
              <a:defRPr sz="600">
                <a:solidFill>
                  <a:srgbClr val="484848"/>
                </a:solidFill>
                <a:latin typeface="Arial Narrow" pitchFamily="34" charset="0"/>
                <a:cs typeface="Arial Narrow" pitchFamily="34" charset="0"/>
              </a:defRPr>
            </a:lvl1pPr>
          </a:lstStyle>
          <a:p>
            <a:pPr>
              <a:defRPr/>
            </a:pPr>
            <a:r>
              <a:rPr lang="hr-HR" smtClean="0"/>
              <a:t>1</a:t>
            </a:r>
            <a:endParaRPr lang="hr-HR" dirty="0"/>
          </a:p>
        </p:txBody>
      </p:sp>
      <p:sp>
        <p:nvSpPr>
          <p:cNvPr id="9" name="Footer Placeholder 1"/>
          <p:cNvSpPr txBox="1">
            <a:spLocks/>
          </p:cNvSpPr>
          <p:nvPr userDrawn="1"/>
        </p:nvSpPr>
        <p:spPr bwMode="auto">
          <a:xfrm>
            <a:off x="2700338" y="6597650"/>
            <a:ext cx="3455987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hr-HR" sz="600" spc="300" dirty="0" smtClean="0">
                <a:solidFill>
                  <a:srgbClr val="484848"/>
                </a:solidFill>
                <a:latin typeface="Calibri" pitchFamily="34" charset="0"/>
                <a:ea typeface="Calibri" pitchFamily="34" charset="0"/>
              </a:rPr>
              <a:t>HGK: Bezglutenska prehrana, 27.06.2017.</a:t>
            </a:r>
            <a:endParaRPr lang="en-US" sz="600" spc="300" dirty="0" smtClean="0">
              <a:solidFill>
                <a:srgbClr val="484848"/>
              </a:solidFill>
              <a:latin typeface="Calibri" pitchFamily="34" charset="0"/>
              <a:ea typeface="Calibri" pitchFamily="34" charset="0"/>
            </a:endParaRPr>
          </a:p>
        </p:txBody>
      </p:sp>
      <p:sp>
        <p:nvSpPr>
          <p:cNvPr id="10" name="Footer Placeholder 1"/>
          <p:cNvSpPr txBox="1">
            <a:spLocks/>
          </p:cNvSpPr>
          <p:nvPr userDrawn="1"/>
        </p:nvSpPr>
        <p:spPr bwMode="auto">
          <a:xfrm>
            <a:off x="5724525" y="6597650"/>
            <a:ext cx="345598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buFontTx/>
              <a:buNone/>
            </a:pPr>
            <a:r>
              <a:rPr lang="hr-HR" altLang="sr-Latn-RS" sz="600" i="1" dirty="0">
                <a:solidFill>
                  <a:srgbClr val="484848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Nina Puhač Bogadi</a:t>
            </a:r>
            <a:r>
              <a:rPr lang="hr-HR" altLang="sr-Latn-RS" sz="600" i="1" dirty="0" smtClean="0">
                <a:solidFill>
                  <a:srgbClr val="484848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Podravka </a:t>
            </a:r>
            <a:r>
              <a:rPr lang="hr-HR" altLang="sr-Latn-RS" sz="600" i="1" dirty="0">
                <a:solidFill>
                  <a:srgbClr val="484848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d.d..</a:t>
            </a:r>
            <a:endParaRPr lang="en-US" altLang="sr-Latn-RS" sz="600" i="1" dirty="0">
              <a:solidFill>
                <a:srgbClr val="484848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54" r:id="rId1"/>
    <p:sldLayoutId id="2147484655" r:id="rId2"/>
    <p:sldLayoutId id="2147484656" r:id="rId3"/>
    <p:sldLayoutId id="2147484657" r:id="rId4"/>
    <p:sldLayoutId id="2147484658" r:id="rId5"/>
    <p:sldLayoutId id="2147484659" r:id="rId6"/>
    <p:sldLayoutId id="2147484660" r:id="rId7"/>
    <p:sldLayoutId id="2147484661" r:id="rId8"/>
    <p:sldLayoutId id="2147484662" r:id="rId9"/>
    <p:sldLayoutId id="2147484663" r:id="rId10"/>
    <p:sldLayoutId id="2147484664" r:id="rId11"/>
    <p:sldLayoutId id="2147484665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48484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48484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48484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48484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484848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484848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484848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484848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484848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10"/>
          <p:cNvSpPr>
            <a:spLocks noChangeArrowheads="1"/>
          </p:cNvSpPr>
          <p:nvPr/>
        </p:nvSpPr>
        <p:spPr bwMode="auto">
          <a:xfrm>
            <a:off x="395536" y="2718023"/>
            <a:ext cx="5543550" cy="294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hr-HR" altLang="sr-Latn-RS" sz="3600" b="1" dirty="0">
                <a:solidFill>
                  <a:srgbClr val="C00000"/>
                </a:solidFill>
                <a:latin typeface="Arial Black" pitchFamily="34" charset="0"/>
                <a:ea typeface="Calibri" pitchFamily="34" charset="0"/>
                <a:cs typeface="Calibri" pitchFamily="34" charset="0"/>
              </a:rPr>
              <a:t>UPRAVLJANJE ALERGENIMA</a:t>
            </a:r>
          </a:p>
          <a:p>
            <a:pPr>
              <a:buFontTx/>
              <a:buNone/>
            </a:pPr>
            <a:r>
              <a:rPr lang="hr-HR" altLang="sr-Latn-RS" sz="3600" b="1" dirty="0">
                <a:solidFill>
                  <a:srgbClr val="3B3B3B"/>
                </a:solidFill>
                <a:latin typeface="Arial Black" pitchFamily="34" charset="0"/>
                <a:ea typeface="Calibri" pitchFamily="34" charset="0"/>
                <a:cs typeface="Calibri" pitchFamily="34" charset="0"/>
              </a:rPr>
              <a:t>u </a:t>
            </a:r>
            <a:r>
              <a:rPr lang="hr-HR" altLang="sr-Latn-RS" sz="3600" b="1" dirty="0" smtClean="0">
                <a:solidFill>
                  <a:srgbClr val="3B3B3B"/>
                </a:solidFill>
                <a:latin typeface="Arial Black" pitchFamily="34" charset="0"/>
                <a:ea typeface="Calibri" pitchFamily="34" charset="0"/>
                <a:cs typeface="Calibri" pitchFamily="34" charset="0"/>
              </a:rPr>
              <a:t>proizvodnji hrane</a:t>
            </a:r>
            <a:endParaRPr lang="hr-HR" altLang="sr-Latn-RS" sz="3600" b="1" dirty="0">
              <a:solidFill>
                <a:srgbClr val="3B3B3B"/>
              </a:solidFill>
              <a:latin typeface="Arial Black" pitchFamily="34" charset="0"/>
              <a:ea typeface="Calibri" pitchFamily="34" charset="0"/>
              <a:cs typeface="Calibri" pitchFamily="34" charset="0"/>
            </a:endParaRPr>
          </a:p>
          <a:p>
            <a:pPr>
              <a:buFontTx/>
              <a:buNone/>
            </a:pPr>
            <a:endParaRPr lang="hr-HR" altLang="sr-Latn-RS" sz="1600" dirty="0">
              <a:solidFill>
                <a:srgbClr val="3B3B3B"/>
              </a:solidFill>
              <a:latin typeface="Arial Black" pitchFamily="34" charset="0"/>
              <a:ea typeface="Calibri" pitchFamily="34" charset="0"/>
              <a:cs typeface="Calibri" pitchFamily="34" charset="0"/>
            </a:endParaRPr>
          </a:p>
          <a:p>
            <a:pPr>
              <a:buFontTx/>
              <a:buNone/>
            </a:pPr>
            <a:r>
              <a:rPr lang="hr-HR" altLang="sr-Latn-RS" sz="1200" b="1" dirty="0">
                <a:solidFill>
                  <a:srgbClr val="3B3B3B"/>
                </a:solidFill>
                <a:latin typeface="Arial Narrow" pitchFamily="34" charset="0"/>
                <a:ea typeface="Calibri" pitchFamily="34" charset="0"/>
                <a:cs typeface="Calibri" pitchFamily="34" charset="0"/>
              </a:rPr>
              <a:t>Nina Puhač Bogadi</a:t>
            </a:r>
          </a:p>
          <a:p>
            <a:pPr>
              <a:buFontTx/>
              <a:buNone/>
            </a:pPr>
            <a:r>
              <a:rPr lang="hr-HR" altLang="sr-Latn-RS" sz="1200" dirty="0">
                <a:solidFill>
                  <a:srgbClr val="3B3B3B"/>
                </a:solidFill>
                <a:latin typeface="Arial Narrow" pitchFamily="34" charset="0"/>
                <a:ea typeface="Calibri" pitchFamily="34" charset="0"/>
                <a:cs typeface="Calibri" pitchFamily="34" charset="0"/>
              </a:rPr>
              <a:t>Sveučilišni specijalist kvalitete i sigurnosti hrane</a:t>
            </a:r>
          </a:p>
          <a:p>
            <a:pPr>
              <a:buFontTx/>
              <a:buNone/>
            </a:pPr>
            <a:r>
              <a:rPr lang="hr-HR" altLang="sr-Latn-RS" sz="1200" dirty="0">
                <a:solidFill>
                  <a:srgbClr val="3B3B3B"/>
                </a:solidFill>
                <a:latin typeface="Arial Narrow" pitchFamily="34" charset="0"/>
                <a:ea typeface="Calibri" pitchFamily="34" charset="0"/>
                <a:cs typeface="Calibri" pitchFamily="34" charset="0"/>
              </a:rPr>
              <a:t>Voditelj sustava sigurnosti hrane i upravljanja kvalitete</a:t>
            </a:r>
          </a:p>
          <a:p>
            <a:pPr>
              <a:buFontTx/>
              <a:buNone/>
            </a:pPr>
            <a:r>
              <a:rPr lang="hr-HR" altLang="sr-Latn-RS" sz="1200" dirty="0">
                <a:solidFill>
                  <a:srgbClr val="3B3B3B"/>
                </a:solidFill>
                <a:latin typeface="Arial Narrow" pitchFamily="34" charset="0"/>
                <a:ea typeface="Calibri" pitchFamily="34" charset="0"/>
                <a:cs typeface="Calibri" pitchFamily="34" charset="0"/>
              </a:rPr>
              <a:t>Podravka d.d</a:t>
            </a:r>
            <a:r>
              <a:rPr lang="hr-HR" altLang="sr-Latn-RS" sz="1200" dirty="0" smtClean="0">
                <a:solidFill>
                  <a:srgbClr val="3B3B3B"/>
                </a:solidFill>
                <a:latin typeface="Arial Narrow" pitchFamily="34" charset="0"/>
                <a:ea typeface="Calibri" pitchFamily="34" charset="0"/>
                <a:cs typeface="Calibri" pitchFamily="34" charset="0"/>
              </a:rPr>
              <a:t>.</a:t>
            </a:r>
          </a:p>
          <a:p>
            <a:pPr>
              <a:buFontTx/>
              <a:buNone/>
            </a:pPr>
            <a:endParaRPr lang="hr-HR" altLang="sr-Latn-RS" sz="1200" dirty="0" smtClean="0">
              <a:solidFill>
                <a:srgbClr val="3B3B3B"/>
              </a:solidFill>
              <a:latin typeface="Arial Narrow" pitchFamily="34" charset="0"/>
              <a:ea typeface="Calibri" pitchFamily="34" charset="0"/>
              <a:cs typeface="Calibri" pitchFamily="34" charset="0"/>
            </a:endParaRPr>
          </a:p>
          <a:p>
            <a:pPr>
              <a:buFontTx/>
              <a:buNone/>
            </a:pPr>
            <a:endParaRPr lang="hr-HR" altLang="sr-Latn-RS" sz="1200" dirty="0">
              <a:solidFill>
                <a:srgbClr val="3B3B3B"/>
              </a:solidFill>
              <a:latin typeface="Arial Narrow" pitchFamily="34" charset="0"/>
              <a:ea typeface="Calibri" pitchFamily="34" charset="0"/>
              <a:cs typeface="Calibri" pitchFamily="34" charset="0"/>
            </a:endParaRPr>
          </a:p>
          <a:p>
            <a:pPr>
              <a:buFontTx/>
              <a:buNone/>
            </a:pPr>
            <a:r>
              <a:rPr lang="hr-HR" altLang="sr-Latn-RS" sz="1050" dirty="0" smtClean="0">
                <a:solidFill>
                  <a:srgbClr val="3B3B3B"/>
                </a:solidFill>
                <a:latin typeface="Arial Narrow" pitchFamily="34" charset="0"/>
                <a:ea typeface="Calibri" pitchFamily="34" charset="0"/>
                <a:cs typeface="Calibri" pitchFamily="34" charset="0"/>
              </a:rPr>
              <a:t>27.06.2017. HGK, Zagreb</a:t>
            </a: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0912" y="119624"/>
            <a:ext cx="1167592" cy="501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 descr="http://web.hgk.hr/wp-content/uploads/2015/01/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-58469"/>
            <a:ext cx="259080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3563887" cy="2672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484848"/>
                </a:solidFill>
                <a:latin typeface="Arial" pitchFamily="34" charset="0"/>
              </a:defRPr>
            </a:lvl1pPr>
            <a:lvl2pPr>
              <a:defRPr sz="2000">
                <a:solidFill>
                  <a:srgbClr val="484848"/>
                </a:solidFill>
                <a:latin typeface="Arial" pitchFamily="34" charset="0"/>
              </a:defRPr>
            </a:lvl2pPr>
            <a:lvl3pPr>
              <a:defRPr sz="2000">
                <a:solidFill>
                  <a:srgbClr val="484848"/>
                </a:solidFill>
                <a:latin typeface="Arial" pitchFamily="34" charset="0"/>
              </a:defRPr>
            </a:lvl3pPr>
            <a:lvl4pPr>
              <a:defRPr sz="2000">
                <a:solidFill>
                  <a:srgbClr val="484848"/>
                </a:solidFill>
                <a:latin typeface="Arial" pitchFamily="34" charset="0"/>
              </a:defRPr>
            </a:lvl4pPr>
            <a:lvl5pPr>
              <a:defRPr sz="2000">
                <a:solidFill>
                  <a:srgbClr val="484848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rgbClr val="484848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rgbClr val="484848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rgbClr val="484848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rgbClr val="484848"/>
                </a:solidFill>
                <a:latin typeface="Arial" pitchFamily="34" charset="0"/>
              </a:defRPr>
            </a:lvl9pPr>
          </a:lstStyle>
          <a:p>
            <a:fld id="{74F70AA7-C870-4C1E-BDE7-D019ECD80E7D}" type="slidenum">
              <a:rPr lang="hr-HR" altLang="sr-Latn-RS" sz="600" smtClean="0">
                <a:latin typeface="Arial Narrow" pitchFamily="34" charset="0"/>
                <a:ea typeface="Calibri" pitchFamily="34" charset="0"/>
              </a:rPr>
              <a:pPr/>
              <a:t>10</a:t>
            </a:fld>
            <a:endParaRPr lang="hr-HR" altLang="sr-Latn-RS" sz="600" smtClean="0">
              <a:latin typeface="Arial Narrow" pitchFamily="34" charset="0"/>
              <a:ea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340768"/>
            <a:ext cx="2740470" cy="32403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t"/>
          <a:lstStyle/>
          <a:p>
            <a:pPr lvl="0" eaLnBrk="1" hangingPunct="1">
              <a:lnSpc>
                <a:spcPct val="150000"/>
              </a:lnSpc>
              <a:buClr>
                <a:srgbClr val="595959"/>
              </a:buClr>
              <a:buSzPct val="60000"/>
              <a:buNone/>
            </a:pPr>
            <a:r>
              <a:rPr lang="hr-HR" sz="1200" b="1" kern="0" dirty="0" smtClean="0">
                <a:solidFill>
                  <a:srgbClr val="484848"/>
                </a:solidFill>
                <a:latin typeface="Arial Narrow" pitchFamily="34" charset="0"/>
              </a:rPr>
              <a:t>PROGRAMI PREDUVJETA</a:t>
            </a:r>
          </a:p>
          <a:p>
            <a:pPr marL="285750" lvl="0" indent="-285750" eaLnBrk="1" hangingPunct="1">
              <a:lnSpc>
                <a:spcPct val="150000"/>
              </a:lnSpc>
              <a:buClr>
                <a:srgbClr val="595959"/>
              </a:buClr>
              <a:buSzPct val="60000"/>
              <a:buFont typeface="Wingdings" panose="05000000000000000000" pitchFamily="2" charset="2"/>
              <a:buChar char="§"/>
            </a:pPr>
            <a:r>
              <a:rPr lang="hr-HR" altLang="sr-Latn-RS" sz="1400" dirty="0" smtClean="0">
                <a:solidFill>
                  <a:schemeClr val="bg2"/>
                </a:solidFill>
                <a:latin typeface="Arial Narrow" pitchFamily="34" charset="0"/>
                <a:ea typeface="Calibri" pitchFamily="34" charset="0"/>
                <a:cs typeface="Calibri" pitchFamily="34" charset="0"/>
              </a:rPr>
              <a:t>čišćenje proizvodne </a:t>
            </a:r>
            <a:r>
              <a:rPr lang="hr-HR" altLang="sr-Latn-RS" sz="1400" dirty="0">
                <a:solidFill>
                  <a:schemeClr val="bg2"/>
                </a:solidFill>
                <a:latin typeface="Arial Narrow" pitchFamily="34" charset="0"/>
                <a:ea typeface="Calibri" pitchFamily="34" charset="0"/>
                <a:cs typeface="Calibri" pitchFamily="34" charset="0"/>
              </a:rPr>
              <a:t>opreme i radnih prostora </a:t>
            </a:r>
            <a:endParaRPr lang="hr-HR" altLang="sr-Latn-RS" sz="1400" dirty="0" smtClean="0">
              <a:solidFill>
                <a:schemeClr val="bg2"/>
              </a:solidFill>
              <a:latin typeface="Arial Narrow" pitchFamily="34" charset="0"/>
              <a:ea typeface="Calibri" pitchFamily="34" charset="0"/>
              <a:cs typeface="Calibri" pitchFamily="34" charset="0"/>
            </a:endParaRPr>
          </a:p>
          <a:p>
            <a:pPr marL="285750" lvl="0" indent="-285750" eaLnBrk="1" hangingPunct="1">
              <a:lnSpc>
                <a:spcPct val="150000"/>
              </a:lnSpc>
              <a:buClr>
                <a:srgbClr val="595959"/>
              </a:buClr>
              <a:buSzPct val="60000"/>
              <a:buFont typeface="Wingdings" panose="05000000000000000000" pitchFamily="2" charset="2"/>
              <a:buChar char="§"/>
            </a:pPr>
            <a:r>
              <a:rPr lang="hr-HR" altLang="sr-Latn-RS" sz="1400" dirty="0" smtClean="0">
                <a:solidFill>
                  <a:schemeClr val="bg2"/>
                </a:solidFill>
                <a:latin typeface="Arial Narrow" pitchFamily="34" charset="0"/>
                <a:ea typeface="Calibri" pitchFamily="34" charset="0"/>
                <a:cs typeface="Calibri" pitchFamily="34" charset="0"/>
              </a:rPr>
              <a:t>čišćenje </a:t>
            </a:r>
            <a:r>
              <a:rPr lang="hr-HR" altLang="sr-Latn-RS" sz="1400" dirty="0">
                <a:solidFill>
                  <a:schemeClr val="bg2"/>
                </a:solidFill>
                <a:latin typeface="Arial Narrow" pitchFamily="34" charset="0"/>
                <a:ea typeface="Calibri" pitchFamily="34" charset="0"/>
                <a:cs typeface="Calibri" pitchFamily="34" charset="0"/>
              </a:rPr>
              <a:t>kod svake promjene vrste </a:t>
            </a:r>
            <a:r>
              <a:rPr lang="hr-HR" altLang="sr-Latn-RS" sz="1400" dirty="0" smtClean="0">
                <a:solidFill>
                  <a:schemeClr val="bg2"/>
                </a:solidFill>
                <a:latin typeface="Arial Narrow" pitchFamily="34" charset="0"/>
                <a:ea typeface="Calibri" pitchFamily="34" charset="0"/>
                <a:cs typeface="Calibri" pitchFamily="34" charset="0"/>
              </a:rPr>
              <a:t>proizvoda</a:t>
            </a:r>
          </a:p>
          <a:p>
            <a:pPr marL="285750" lvl="0" indent="-285750" eaLnBrk="1" hangingPunct="1">
              <a:lnSpc>
                <a:spcPct val="150000"/>
              </a:lnSpc>
              <a:buClr>
                <a:srgbClr val="595959"/>
              </a:buClr>
              <a:buSzPct val="60000"/>
              <a:buFont typeface="Wingdings" panose="05000000000000000000" pitchFamily="2" charset="2"/>
              <a:buChar char="§"/>
            </a:pPr>
            <a:r>
              <a:rPr lang="hr-HR" altLang="sr-Latn-RS" sz="1400" dirty="0" smtClean="0">
                <a:solidFill>
                  <a:schemeClr val="bg2"/>
                </a:solidFill>
                <a:latin typeface="Arial Narrow" pitchFamily="34" charset="0"/>
                <a:ea typeface="Calibri" pitchFamily="34" charset="0"/>
                <a:cs typeface="Calibri" pitchFamily="34" charset="0"/>
              </a:rPr>
              <a:t>upotreba </a:t>
            </a:r>
            <a:r>
              <a:rPr lang="hr-HR" altLang="sr-Latn-RS" sz="1400" dirty="0">
                <a:solidFill>
                  <a:schemeClr val="bg2"/>
                </a:solidFill>
                <a:latin typeface="Arial Narrow" pitchFamily="34" charset="0"/>
                <a:ea typeface="Calibri" pitchFamily="34" charset="0"/>
                <a:cs typeface="Calibri" pitchFamily="34" charset="0"/>
              </a:rPr>
              <a:t>alata </a:t>
            </a:r>
            <a:r>
              <a:rPr lang="hr-HR" altLang="sr-Latn-RS" sz="1400" dirty="0" smtClean="0">
                <a:solidFill>
                  <a:schemeClr val="bg2"/>
                </a:solidFill>
                <a:latin typeface="Arial Narrow" pitchFamily="34" charset="0"/>
                <a:ea typeface="Calibri" pitchFamily="34" charset="0"/>
                <a:cs typeface="Calibri" pitchFamily="34" charset="0"/>
              </a:rPr>
              <a:t>druge </a:t>
            </a:r>
            <a:r>
              <a:rPr lang="hr-HR" altLang="sr-Latn-RS" sz="1400" dirty="0">
                <a:solidFill>
                  <a:schemeClr val="bg2"/>
                </a:solidFill>
                <a:latin typeface="Arial Narrow" pitchFamily="34" charset="0"/>
                <a:ea typeface="Calibri" pitchFamily="34" charset="0"/>
                <a:cs typeface="Calibri" pitchFamily="34" charset="0"/>
              </a:rPr>
              <a:t>boje </a:t>
            </a:r>
            <a:r>
              <a:rPr lang="hr-HR" altLang="sr-Latn-RS" sz="1400" dirty="0" smtClean="0">
                <a:solidFill>
                  <a:schemeClr val="bg2"/>
                </a:solidFill>
                <a:latin typeface="Arial Narrow" pitchFamily="34" charset="0"/>
                <a:ea typeface="Calibri" pitchFamily="34" charset="0"/>
                <a:cs typeface="Calibri" pitchFamily="34" charset="0"/>
              </a:rPr>
              <a:t>za </a:t>
            </a:r>
            <a:r>
              <a:rPr lang="hr-HR" altLang="sr-Latn-RS" sz="1400" dirty="0">
                <a:solidFill>
                  <a:schemeClr val="bg2"/>
                </a:solidFill>
                <a:latin typeface="Arial Narrow" pitchFamily="34" charset="0"/>
                <a:ea typeface="Calibri" pitchFamily="34" charset="0"/>
                <a:cs typeface="Calibri" pitchFamily="34" charset="0"/>
              </a:rPr>
              <a:t>manipuliranje alergenskim </a:t>
            </a:r>
            <a:r>
              <a:rPr lang="hr-HR" altLang="sr-Latn-RS" sz="1400" dirty="0" smtClean="0">
                <a:solidFill>
                  <a:schemeClr val="bg2"/>
                </a:solidFill>
                <a:latin typeface="Arial Narrow" pitchFamily="34" charset="0"/>
                <a:ea typeface="Calibri" pitchFamily="34" charset="0"/>
                <a:cs typeface="Calibri" pitchFamily="34" charset="0"/>
              </a:rPr>
              <a:t>sirovinama</a:t>
            </a:r>
          </a:p>
          <a:p>
            <a:pPr marL="285750" lvl="0" indent="-285750" eaLnBrk="1" hangingPunct="1">
              <a:lnSpc>
                <a:spcPct val="150000"/>
              </a:lnSpc>
              <a:buClr>
                <a:srgbClr val="595959"/>
              </a:buClr>
              <a:buSzPct val="60000"/>
              <a:buFont typeface="Wingdings" panose="05000000000000000000" pitchFamily="2" charset="2"/>
              <a:buChar char="§"/>
            </a:pPr>
            <a:r>
              <a:rPr lang="hr-HR" altLang="sr-Latn-RS" sz="1400" dirty="0" smtClean="0">
                <a:solidFill>
                  <a:schemeClr val="bg2"/>
                </a:solidFill>
                <a:latin typeface="Arial Narrow" pitchFamily="34" charset="0"/>
                <a:ea typeface="Calibri" pitchFamily="34" charset="0"/>
                <a:cs typeface="Calibri" pitchFamily="34" charset="0"/>
              </a:rPr>
              <a:t>vizualna identifikacija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0" y="955576"/>
            <a:ext cx="9143999" cy="385192"/>
          </a:xfrm>
          <a:prstGeom prst="round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>
              <a:buNone/>
            </a:pPr>
            <a:r>
              <a:rPr lang="hr-HR" sz="1400" b="1" dirty="0" smtClean="0">
                <a:latin typeface="Arial Narrow" panose="020B0606020202030204" pitchFamily="34" charset="0"/>
              </a:rPr>
              <a:t>PROIZVODNJA </a:t>
            </a:r>
            <a:r>
              <a:rPr lang="hr-HR" sz="1400" dirty="0" smtClean="0">
                <a:latin typeface="Arial Narrow" panose="020B0606020202030204" pitchFamily="34" charset="0"/>
              </a:rPr>
              <a:t>(SNIMKA STANJA OBJEKTA I TEHNOLOŠKOG PROCESA)</a:t>
            </a:r>
            <a:endParaRPr lang="hr-HR" sz="1400" dirty="0">
              <a:latin typeface="Arial Narrow" panose="020B0606020202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88225" y="1340767"/>
            <a:ext cx="2555776" cy="32403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t"/>
          <a:lstStyle/>
          <a:p>
            <a:pPr lvl="0" eaLnBrk="1" hangingPunct="1">
              <a:lnSpc>
                <a:spcPct val="150000"/>
              </a:lnSpc>
              <a:buClr>
                <a:srgbClr val="595959"/>
              </a:buClr>
              <a:buSzPct val="60000"/>
              <a:buNone/>
            </a:pPr>
            <a:r>
              <a:rPr lang="hr-HR" sz="1200" b="1" kern="0" dirty="0">
                <a:solidFill>
                  <a:srgbClr val="484848"/>
                </a:solidFill>
                <a:latin typeface="Arial Narrow" pitchFamily="34" charset="0"/>
              </a:rPr>
              <a:t>DOKAZ UČINKOVITOSTI ČIŠĆENJA  </a:t>
            </a:r>
            <a:r>
              <a:rPr lang="hr-HR" sz="1200" b="1" kern="0" dirty="0" smtClean="0">
                <a:solidFill>
                  <a:srgbClr val="484848"/>
                </a:solidFill>
                <a:latin typeface="Arial Narrow" pitchFamily="34" charset="0"/>
              </a:rPr>
              <a:t>LINIJA - VALIDACIJA ČIŠĆENJA</a:t>
            </a:r>
          </a:p>
          <a:p>
            <a:pPr marL="285750" lvl="0" indent="-285750" eaLnBrk="1" hangingPunct="1">
              <a:lnSpc>
                <a:spcPct val="150000"/>
              </a:lnSpc>
              <a:buClr>
                <a:srgbClr val="595959"/>
              </a:buClr>
              <a:buSzPct val="60000"/>
              <a:buFont typeface="Wingdings" panose="05000000000000000000" pitchFamily="2" charset="2"/>
              <a:buChar char="§"/>
            </a:pPr>
            <a:r>
              <a:rPr lang="hr-HR" sz="1400" kern="0" dirty="0" smtClean="0">
                <a:solidFill>
                  <a:srgbClr val="484848"/>
                </a:solidFill>
                <a:latin typeface="Arial Narrow" pitchFamily="34" charset="0"/>
              </a:rPr>
              <a:t>kvalitativni </a:t>
            </a:r>
            <a:r>
              <a:rPr lang="hr-HR" sz="1400" kern="0" dirty="0">
                <a:solidFill>
                  <a:srgbClr val="484848"/>
                </a:solidFill>
                <a:latin typeface="Arial Narrow" pitchFamily="34" charset="0"/>
              </a:rPr>
              <a:t>testovi na alergene nakon </a:t>
            </a:r>
            <a:r>
              <a:rPr lang="hr-HR" sz="1400" kern="0" dirty="0" smtClean="0">
                <a:solidFill>
                  <a:srgbClr val="484848"/>
                </a:solidFill>
                <a:latin typeface="Arial Narrow" pitchFamily="34" charset="0"/>
              </a:rPr>
              <a:t>čišćenja</a:t>
            </a:r>
            <a:endParaRPr lang="hr-HR" sz="600" kern="0" dirty="0" smtClean="0">
              <a:solidFill>
                <a:srgbClr val="484848"/>
              </a:solidFill>
              <a:latin typeface="Arial Narrow" pitchFamily="34" charset="0"/>
            </a:endParaRPr>
          </a:p>
          <a:p>
            <a:pPr marL="285750" lvl="0" indent="-285750" eaLnBrk="1" hangingPunct="1">
              <a:lnSpc>
                <a:spcPct val="150000"/>
              </a:lnSpc>
              <a:buClr>
                <a:srgbClr val="595959"/>
              </a:buClr>
              <a:buSzPct val="60000"/>
              <a:buFont typeface="Wingdings" panose="05000000000000000000" pitchFamily="2" charset="2"/>
              <a:buChar char="§"/>
            </a:pPr>
            <a:r>
              <a:rPr lang="hr-HR" sz="1400" kern="0" dirty="0">
                <a:solidFill>
                  <a:srgbClr val="484848"/>
                </a:solidFill>
                <a:latin typeface="Arial Narrow" pitchFamily="34" charset="0"/>
              </a:rPr>
              <a:t>p</a:t>
            </a:r>
            <a:r>
              <a:rPr lang="hr-HR" sz="1400" kern="0" dirty="0" smtClean="0">
                <a:solidFill>
                  <a:srgbClr val="484848"/>
                </a:solidFill>
                <a:latin typeface="Arial Narrow" pitchFamily="34" charset="0"/>
              </a:rPr>
              <a:t>ostupak </a:t>
            </a:r>
            <a:r>
              <a:rPr lang="hr-HR" sz="1400" kern="0" dirty="0">
                <a:solidFill>
                  <a:srgbClr val="484848"/>
                </a:solidFill>
                <a:latin typeface="Arial Narrow" pitchFamily="34" charset="0"/>
              </a:rPr>
              <a:t>provjere </a:t>
            </a:r>
            <a:r>
              <a:rPr lang="hr-HR" sz="1400" kern="0" dirty="0" smtClean="0">
                <a:solidFill>
                  <a:srgbClr val="484848"/>
                </a:solidFill>
                <a:latin typeface="Arial Narrow" pitchFamily="34" charset="0"/>
              </a:rPr>
              <a:t>učinkovitosti čišćenja  </a:t>
            </a:r>
            <a:r>
              <a:rPr lang="hr-HR" sz="1400" kern="0" dirty="0">
                <a:solidFill>
                  <a:srgbClr val="484848"/>
                </a:solidFill>
                <a:latin typeface="Arial Narrow" pitchFamily="34" charset="0"/>
              </a:rPr>
              <a:t>treba biti </a:t>
            </a:r>
            <a:r>
              <a:rPr lang="hr-HR" sz="1400" kern="0" dirty="0" smtClean="0">
                <a:solidFill>
                  <a:srgbClr val="484848"/>
                </a:solidFill>
                <a:latin typeface="Arial Narrow" pitchFamily="34" charset="0"/>
              </a:rPr>
              <a:t>odrađen </a:t>
            </a:r>
            <a:r>
              <a:rPr lang="hr-HR" sz="1400" kern="0" dirty="0">
                <a:solidFill>
                  <a:srgbClr val="484848"/>
                </a:solidFill>
                <a:latin typeface="Arial Narrow" pitchFamily="34" charset="0"/>
              </a:rPr>
              <a:t>za svaku kombinaciju alergena i </a:t>
            </a:r>
            <a:r>
              <a:rPr lang="hr-HR" sz="1400" kern="0" dirty="0" smtClean="0">
                <a:solidFill>
                  <a:srgbClr val="484848"/>
                </a:solidFill>
                <a:latin typeface="Arial Narrow" pitchFamily="34" charset="0"/>
              </a:rPr>
              <a:t>liniju</a:t>
            </a:r>
            <a:endParaRPr lang="hr-HR" sz="1400" kern="0" dirty="0">
              <a:solidFill>
                <a:srgbClr val="484848"/>
              </a:solidFill>
              <a:latin typeface="Arial Narrow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33321" y="1340768"/>
            <a:ext cx="3672408" cy="18649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t"/>
          <a:lstStyle/>
          <a:p>
            <a:pPr lvl="0" eaLnBrk="1" hangingPunct="1">
              <a:lnSpc>
                <a:spcPct val="150000"/>
              </a:lnSpc>
              <a:buClr>
                <a:srgbClr val="595959"/>
              </a:buClr>
              <a:buSzPct val="60000"/>
              <a:buNone/>
            </a:pPr>
            <a:r>
              <a:rPr lang="hr-HR" sz="1200" b="1" kern="0" dirty="0" smtClean="0">
                <a:solidFill>
                  <a:srgbClr val="484848"/>
                </a:solidFill>
                <a:latin typeface="Arial Narrow" pitchFamily="34" charset="0"/>
              </a:rPr>
              <a:t>PRILAGODBA PLANA </a:t>
            </a:r>
            <a:r>
              <a:rPr lang="hr-HR" sz="1200" b="1" kern="0" dirty="0">
                <a:solidFill>
                  <a:srgbClr val="484848"/>
                </a:solidFill>
                <a:latin typeface="Arial Narrow" pitchFamily="34" charset="0"/>
              </a:rPr>
              <a:t>PROIZVODNJE </a:t>
            </a:r>
            <a:r>
              <a:rPr lang="hr-HR" sz="1400" kern="0" dirty="0" smtClean="0">
                <a:solidFill>
                  <a:srgbClr val="484848"/>
                </a:solidFill>
                <a:latin typeface="Arial Narrow" pitchFamily="34" charset="0"/>
              </a:rPr>
              <a:t>(ovisno o situaciji)</a:t>
            </a:r>
          </a:p>
          <a:p>
            <a:pPr lvl="0" eaLnBrk="1" hangingPunct="1">
              <a:lnSpc>
                <a:spcPct val="150000"/>
              </a:lnSpc>
              <a:buClr>
                <a:srgbClr val="595959"/>
              </a:buClr>
              <a:buSzPct val="60000"/>
              <a:buNone/>
            </a:pPr>
            <a:r>
              <a:rPr lang="hr-HR" sz="1200" b="1" kern="0" dirty="0">
                <a:solidFill>
                  <a:srgbClr val="484848"/>
                </a:solidFill>
                <a:latin typeface="Arial Narrow" pitchFamily="34" charset="0"/>
              </a:rPr>
              <a:t>REKONSTRUKCIJA U PROIZVODNJI </a:t>
            </a:r>
            <a:r>
              <a:rPr lang="hr-HR" sz="1400" kern="0" dirty="0" smtClean="0">
                <a:solidFill>
                  <a:srgbClr val="484848"/>
                </a:solidFill>
                <a:latin typeface="Arial Narrow" pitchFamily="34" charset="0"/>
              </a:rPr>
              <a:t>(</a:t>
            </a:r>
            <a:r>
              <a:rPr lang="hr-HR" sz="1400" kern="0" dirty="0">
                <a:solidFill>
                  <a:srgbClr val="484848"/>
                </a:solidFill>
                <a:latin typeface="Arial Narrow" pitchFamily="34" charset="0"/>
              </a:rPr>
              <a:t>ovisno o situaciji)</a:t>
            </a:r>
          </a:p>
          <a:p>
            <a:pPr lvl="0" eaLnBrk="1" hangingPunct="1">
              <a:lnSpc>
                <a:spcPct val="150000"/>
              </a:lnSpc>
              <a:buClr>
                <a:srgbClr val="595959"/>
              </a:buClr>
              <a:buSzPct val="60000"/>
              <a:buNone/>
            </a:pPr>
            <a:r>
              <a:rPr lang="hr-HR" sz="1200" b="1" kern="0" dirty="0" smtClean="0">
                <a:solidFill>
                  <a:srgbClr val="484848"/>
                </a:solidFill>
                <a:latin typeface="Arial Narrow" pitchFamily="34" charset="0"/>
              </a:rPr>
              <a:t>PREMJEŠTANJE </a:t>
            </a:r>
            <a:r>
              <a:rPr lang="hr-HR" sz="1200" b="1" kern="0" dirty="0">
                <a:solidFill>
                  <a:srgbClr val="484848"/>
                </a:solidFill>
                <a:latin typeface="Arial Narrow" pitchFamily="34" charset="0"/>
              </a:rPr>
              <a:t>PROIZVODNJE </a:t>
            </a:r>
            <a:r>
              <a:rPr lang="hr-HR" sz="1400" kern="0" dirty="0" smtClean="0">
                <a:solidFill>
                  <a:srgbClr val="484848"/>
                </a:solidFill>
                <a:latin typeface="Arial Narrow" pitchFamily="34" charset="0"/>
              </a:rPr>
              <a:t>(</a:t>
            </a:r>
            <a:r>
              <a:rPr lang="hr-HR" sz="1400" kern="0" dirty="0">
                <a:solidFill>
                  <a:srgbClr val="484848"/>
                </a:solidFill>
                <a:latin typeface="Arial Narrow" pitchFamily="34" charset="0"/>
              </a:rPr>
              <a:t>ovisno o situaciji)</a:t>
            </a:r>
          </a:p>
          <a:p>
            <a:pPr lvl="0" eaLnBrk="1" hangingPunct="1">
              <a:lnSpc>
                <a:spcPct val="150000"/>
              </a:lnSpc>
              <a:buClr>
                <a:srgbClr val="595959"/>
              </a:buClr>
              <a:buSzPct val="60000"/>
              <a:buNone/>
            </a:pPr>
            <a:endParaRPr lang="hr-HR" sz="1400" kern="0" dirty="0">
              <a:solidFill>
                <a:srgbClr val="484848"/>
              </a:solidFill>
              <a:latin typeface="Arial Narrow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833321" y="3493762"/>
            <a:ext cx="3672408" cy="10801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t"/>
          <a:lstStyle/>
          <a:p>
            <a:pPr lvl="0" algn="just" eaLnBrk="1" hangingPunct="1">
              <a:lnSpc>
                <a:spcPct val="150000"/>
              </a:lnSpc>
              <a:buClr>
                <a:srgbClr val="595959"/>
              </a:buClr>
              <a:buSzPct val="60000"/>
              <a:buNone/>
            </a:pPr>
            <a:r>
              <a:rPr lang="hr-HR" altLang="sr-Latn-RS" sz="1200" b="1" dirty="0" smtClean="0">
                <a:solidFill>
                  <a:schemeClr val="bg2"/>
                </a:solidFill>
                <a:latin typeface="Arial Narrow" pitchFamily="34" charset="0"/>
                <a:ea typeface="Calibri" pitchFamily="34" charset="0"/>
                <a:cs typeface="Calibri" pitchFamily="34" charset="0"/>
              </a:rPr>
              <a:t>EDUKACIJA ZAPOSLENIKA </a:t>
            </a:r>
          </a:p>
          <a:p>
            <a:pPr lvl="0" algn="just" eaLnBrk="1" hangingPunct="1">
              <a:lnSpc>
                <a:spcPct val="150000"/>
              </a:lnSpc>
              <a:buClr>
                <a:srgbClr val="595959"/>
              </a:buClr>
              <a:buSzPct val="60000"/>
              <a:buNone/>
            </a:pPr>
            <a:r>
              <a:rPr lang="hr-HR" altLang="sr-Latn-RS" sz="1400" dirty="0" smtClean="0">
                <a:solidFill>
                  <a:schemeClr val="bg2"/>
                </a:solidFill>
                <a:latin typeface="Arial Narrow" pitchFamily="34" charset="0"/>
                <a:ea typeface="Calibri" pitchFamily="34" charset="0"/>
                <a:cs typeface="Calibri" pitchFamily="34" charset="0"/>
              </a:rPr>
              <a:t>postupci </a:t>
            </a:r>
            <a:r>
              <a:rPr lang="hr-HR" altLang="sr-Latn-RS" sz="1400" dirty="0">
                <a:solidFill>
                  <a:schemeClr val="bg2"/>
                </a:solidFill>
                <a:latin typeface="Arial Narrow" pitchFamily="34" charset="0"/>
                <a:ea typeface="Calibri" pitchFamily="34" charset="0"/>
                <a:cs typeface="Calibri" pitchFamily="34" charset="0"/>
              </a:rPr>
              <a:t>rukovanja i rada u dijelovima </a:t>
            </a:r>
            <a:r>
              <a:rPr lang="hr-HR" altLang="sr-Latn-RS" sz="1400" dirty="0" smtClean="0">
                <a:solidFill>
                  <a:schemeClr val="bg2"/>
                </a:solidFill>
                <a:latin typeface="Arial Narrow" pitchFamily="34" charset="0"/>
                <a:ea typeface="Calibri" pitchFamily="34" charset="0"/>
                <a:cs typeface="Calibri" pitchFamily="34" charset="0"/>
              </a:rPr>
              <a:t>proizvodnih </a:t>
            </a:r>
            <a:r>
              <a:rPr lang="hr-HR" altLang="sr-Latn-RS" sz="1400" dirty="0">
                <a:solidFill>
                  <a:schemeClr val="bg2"/>
                </a:solidFill>
                <a:latin typeface="Arial Narrow" pitchFamily="34" charset="0"/>
                <a:ea typeface="Calibri" pitchFamily="34" charset="0"/>
                <a:cs typeface="Calibri" pitchFamily="34" charset="0"/>
              </a:rPr>
              <a:t>procesa gdje se nalazi sirovina koja je alergen</a:t>
            </a:r>
          </a:p>
        </p:txBody>
      </p:sp>
      <p:sp>
        <p:nvSpPr>
          <p:cNvPr id="12" name="Naslov 1"/>
          <p:cNvSpPr>
            <a:spLocks noGrp="1"/>
          </p:cNvSpPr>
          <p:nvPr>
            <p:ph type="title"/>
          </p:nvPr>
        </p:nvSpPr>
        <p:spPr>
          <a:xfrm>
            <a:off x="1331641" y="0"/>
            <a:ext cx="7812360" cy="548680"/>
          </a:xfrm>
        </p:spPr>
        <p:txBody>
          <a:bodyPr anchor="t"/>
          <a:lstStyle/>
          <a:p>
            <a:pPr algn="r"/>
            <a:r>
              <a:rPr lang="hr-HR" sz="2400" dirty="0" smtClean="0">
                <a:latin typeface="Arial Black" panose="020B0A04020102020204" pitchFamily="34" charset="0"/>
              </a:rPr>
              <a:t>PRIMJER UPRAVLJANJA ALERGENIMA ...</a:t>
            </a:r>
            <a:endParaRPr lang="hr-HR" sz="3200" spc="300" dirty="0">
              <a:solidFill>
                <a:schemeClr val="bg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484848"/>
                </a:solidFill>
                <a:latin typeface="Arial" pitchFamily="34" charset="0"/>
              </a:defRPr>
            </a:lvl1pPr>
            <a:lvl2pPr>
              <a:defRPr sz="2000">
                <a:solidFill>
                  <a:srgbClr val="484848"/>
                </a:solidFill>
                <a:latin typeface="Arial" pitchFamily="34" charset="0"/>
              </a:defRPr>
            </a:lvl2pPr>
            <a:lvl3pPr>
              <a:defRPr sz="2000">
                <a:solidFill>
                  <a:srgbClr val="484848"/>
                </a:solidFill>
                <a:latin typeface="Arial" pitchFamily="34" charset="0"/>
              </a:defRPr>
            </a:lvl3pPr>
            <a:lvl4pPr>
              <a:defRPr sz="2000">
                <a:solidFill>
                  <a:srgbClr val="484848"/>
                </a:solidFill>
                <a:latin typeface="Arial" pitchFamily="34" charset="0"/>
              </a:defRPr>
            </a:lvl4pPr>
            <a:lvl5pPr>
              <a:defRPr sz="2000">
                <a:solidFill>
                  <a:srgbClr val="484848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rgbClr val="484848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rgbClr val="484848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rgbClr val="484848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rgbClr val="484848"/>
                </a:solidFill>
                <a:latin typeface="Arial" pitchFamily="34" charset="0"/>
              </a:defRPr>
            </a:lvl9pPr>
          </a:lstStyle>
          <a:p>
            <a:fld id="{8ACC950F-06C5-4A3F-8411-E8E71C3EBDB1}" type="slidenum">
              <a:rPr lang="hr-HR" altLang="sr-Latn-RS" sz="600" smtClean="0">
                <a:latin typeface="Arial Narrow" pitchFamily="34" charset="0"/>
                <a:ea typeface="Calibri" pitchFamily="34" charset="0"/>
              </a:rPr>
              <a:pPr/>
              <a:t>11</a:t>
            </a:fld>
            <a:endParaRPr lang="hr-HR" altLang="sr-Latn-RS" sz="600" smtClean="0">
              <a:latin typeface="Arial Narrow" pitchFamily="34" charset="0"/>
              <a:ea typeface="Calibri" pitchFamily="34" charset="0"/>
            </a:endParaRPr>
          </a:p>
        </p:txBody>
      </p:sp>
      <p:sp>
        <p:nvSpPr>
          <p:cNvPr id="10" name="Naslov 1"/>
          <p:cNvSpPr>
            <a:spLocks noGrp="1"/>
          </p:cNvSpPr>
          <p:nvPr>
            <p:ph type="title"/>
          </p:nvPr>
        </p:nvSpPr>
        <p:spPr>
          <a:xfrm>
            <a:off x="2149475" y="0"/>
            <a:ext cx="6994525" cy="548680"/>
          </a:xfrm>
        </p:spPr>
        <p:txBody>
          <a:bodyPr anchor="t"/>
          <a:lstStyle/>
          <a:p>
            <a:pPr algn="r"/>
            <a:r>
              <a:rPr lang="hr-HR" sz="2400" dirty="0" smtClean="0">
                <a:latin typeface="Arial Black" panose="020B0A04020102020204" pitchFamily="34" charset="0"/>
              </a:rPr>
              <a:t>ZAKLJUČAK</a:t>
            </a:r>
            <a:r>
              <a:rPr lang="hr-HR" sz="3200" dirty="0" smtClean="0">
                <a:latin typeface="Arial Black" panose="020B0A04020102020204" pitchFamily="34" charset="0"/>
              </a:rPr>
              <a:t/>
            </a:r>
            <a:br>
              <a:rPr lang="hr-HR" sz="3200" dirty="0" smtClean="0">
                <a:latin typeface="Arial Black" panose="020B0A04020102020204" pitchFamily="34" charset="0"/>
              </a:rPr>
            </a:br>
            <a:endParaRPr lang="hr-HR" sz="3200" spc="300" dirty="0">
              <a:solidFill>
                <a:schemeClr val="bg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Pravokutnik 11"/>
          <p:cNvSpPr/>
          <p:nvPr/>
        </p:nvSpPr>
        <p:spPr>
          <a:xfrm>
            <a:off x="755576" y="4362431"/>
            <a:ext cx="6768752" cy="129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SzPct val="60000"/>
              <a:buFont typeface="Wingdings" panose="05000000000000000000" pitchFamily="2" charset="2"/>
              <a:buChar char="§"/>
            </a:pPr>
            <a:r>
              <a:rPr lang="vi-VN" sz="1600" dirty="0" smtClean="0">
                <a:latin typeface="Arial Narrow" pitchFamily="34" charset="0"/>
              </a:rPr>
              <a:t>u </a:t>
            </a:r>
            <a:r>
              <a:rPr lang="vi-VN" sz="1600" dirty="0">
                <a:latin typeface="Arial Narrow" pitchFamily="34" charset="0"/>
              </a:rPr>
              <a:t>početku </a:t>
            </a:r>
            <a:r>
              <a:rPr lang="hr-HR" sz="1600" dirty="0" smtClean="0">
                <a:latin typeface="Arial Narrow" pitchFamily="34" charset="0"/>
              </a:rPr>
              <a:t>- u</a:t>
            </a:r>
            <a:r>
              <a:rPr lang="vi-VN" sz="1600" dirty="0" smtClean="0">
                <a:latin typeface="Arial Narrow" pitchFamily="34" charset="0"/>
              </a:rPr>
              <a:t>pravljanje alergenima u prehrambenoj industriji</a:t>
            </a:r>
            <a:r>
              <a:rPr lang="hr-HR" sz="1600" dirty="0" smtClean="0">
                <a:latin typeface="Arial Narrow" pitchFamily="34" charset="0"/>
              </a:rPr>
              <a:t> - projekt</a:t>
            </a:r>
            <a:r>
              <a:rPr lang="vi-VN" sz="1600" dirty="0" smtClean="0">
                <a:latin typeface="Arial Narrow" pitchFamily="34" charset="0"/>
              </a:rPr>
              <a:t> </a:t>
            </a:r>
            <a:endParaRPr lang="hr-HR" sz="1600" dirty="0">
              <a:latin typeface="Arial Narrow" pitchFamily="34" charset="0"/>
            </a:endParaRPr>
          </a:p>
          <a:p>
            <a:pPr marL="342900" indent="-342900" algn="just">
              <a:lnSpc>
                <a:spcPct val="150000"/>
              </a:lnSpc>
              <a:buSzPct val="60000"/>
              <a:buFont typeface="Wingdings" panose="05000000000000000000" pitchFamily="2" charset="2"/>
              <a:buChar char="§"/>
            </a:pPr>
            <a:r>
              <a:rPr lang="hr-HR" sz="1600" dirty="0">
                <a:latin typeface="Arial Narrow" pitchFamily="34" charset="0"/>
              </a:rPr>
              <a:t>nakon višegodišnjeg rada i </a:t>
            </a:r>
            <a:r>
              <a:rPr lang="hr-HR" sz="1600" dirty="0" smtClean="0">
                <a:latin typeface="Arial Narrow" pitchFamily="34" charset="0"/>
              </a:rPr>
              <a:t>iskustva </a:t>
            </a:r>
            <a:r>
              <a:rPr lang="hr-HR" sz="1600" dirty="0">
                <a:latin typeface="Arial Narrow" pitchFamily="34" charset="0"/>
              </a:rPr>
              <a:t>- program</a:t>
            </a:r>
          </a:p>
          <a:p>
            <a:pPr marL="342900" indent="-342900" algn="just">
              <a:lnSpc>
                <a:spcPct val="150000"/>
              </a:lnSpc>
              <a:buSzPct val="60000"/>
              <a:buFont typeface="Wingdings" panose="05000000000000000000" pitchFamily="2" charset="2"/>
              <a:buChar char="§"/>
            </a:pPr>
            <a:r>
              <a:rPr lang="hr-HR" sz="1600" dirty="0">
                <a:latin typeface="Arial Narrow" pitchFamily="34" charset="0"/>
              </a:rPr>
              <a:t>upravljanje alergenima se kontinuirano provodi i poboljšava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904801"/>
            <a:ext cx="6523037" cy="331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484848"/>
                </a:solidFill>
                <a:latin typeface="Arial" pitchFamily="34" charset="0"/>
              </a:defRPr>
            </a:lvl1pPr>
            <a:lvl2pPr>
              <a:defRPr sz="2000">
                <a:solidFill>
                  <a:srgbClr val="484848"/>
                </a:solidFill>
                <a:latin typeface="Arial" pitchFamily="34" charset="0"/>
              </a:defRPr>
            </a:lvl2pPr>
            <a:lvl3pPr>
              <a:defRPr sz="2000">
                <a:solidFill>
                  <a:srgbClr val="484848"/>
                </a:solidFill>
                <a:latin typeface="Arial" pitchFamily="34" charset="0"/>
              </a:defRPr>
            </a:lvl3pPr>
            <a:lvl4pPr>
              <a:defRPr sz="2000">
                <a:solidFill>
                  <a:srgbClr val="484848"/>
                </a:solidFill>
                <a:latin typeface="Arial" pitchFamily="34" charset="0"/>
              </a:defRPr>
            </a:lvl4pPr>
            <a:lvl5pPr>
              <a:defRPr sz="2000">
                <a:solidFill>
                  <a:srgbClr val="484848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rgbClr val="484848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rgbClr val="484848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rgbClr val="484848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rgbClr val="484848"/>
                </a:solidFill>
                <a:latin typeface="Arial" pitchFamily="34" charset="0"/>
              </a:defRPr>
            </a:lvl9pPr>
          </a:lstStyle>
          <a:p>
            <a:fld id="{8ACC950F-06C5-4A3F-8411-E8E71C3EBDB1}" type="slidenum">
              <a:rPr lang="hr-HR" altLang="sr-Latn-RS" sz="600" smtClean="0">
                <a:latin typeface="Arial Narrow" pitchFamily="34" charset="0"/>
                <a:ea typeface="Calibri" pitchFamily="34" charset="0"/>
              </a:rPr>
              <a:pPr/>
              <a:t>12</a:t>
            </a:fld>
            <a:endParaRPr lang="hr-HR" altLang="sr-Latn-RS" sz="600" smtClean="0">
              <a:latin typeface="Arial Narrow" pitchFamily="34" charset="0"/>
              <a:ea typeface="Calibri" pitchFamily="34" charset="0"/>
            </a:endParaRPr>
          </a:p>
        </p:txBody>
      </p:sp>
      <p:sp>
        <p:nvSpPr>
          <p:cNvPr id="10" name="Naslov 1"/>
          <p:cNvSpPr>
            <a:spLocks noGrp="1"/>
          </p:cNvSpPr>
          <p:nvPr>
            <p:ph type="title"/>
          </p:nvPr>
        </p:nvSpPr>
        <p:spPr>
          <a:xfrm>
            <a:off x="2149475" y="0"/>
            <a:ext cx="6994525" cy="548680"/>
          </a:xfrm>
        </p:spPr>
        <p:txBody>
          <a:bodyPr anchor="t"/>
          <a:lstStyle/>
          <a:p>
            <a:pPr algn="r"/>
            <a:r>
              <a:rPr lang="hr-HR" sz="2400" dirty="0" smtClean="0">
                <a:latin typeface="Arial Black" panose="020B0A04020102020204" pitchFamily="34" charset="0"/>
              </a:rPr>
              <a:t>ZAKLJUČAK</a:t>
            </a:r>
            <a:r>
              <a:rPr lang="hr-HR" sz="3200" dirty="0" smtClean="0">
                <a:latin typeface="Arial Black" panose="020B0A04020102020204" pitchFamily="34" charset="0"/>
              </a:rPr>
              <a:t/>
            </a:r>
            <a:br>
              <a:rPr lang="hr-HR" sz="3200" dirty="0" smtClean="0">
                <a:latin typeface="Arial Black" panose="020B0A04020102020204" pitchFamily="34" charset="0"/>
              </a:rPr>
            </a:br>
            <a:endParaRPr lang="hr-HR" sz="3200" spc="300" dirty="0">
              <a:solidFill>
                <a:schemeClr val="bg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424975300"/>
              </p:ext>
            </p:extLst>
          </p:nvPr>
        </p:nvGraphicFramePr>
        <p:xfrm>
          <a:off x="-612576" y="1124744"/>
          <a:ext cx="5760640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 rot="21305782">
            <a:off x="258619" y="2990920"/>
            <a:ext cx="40279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Tx/>
              <a:buNone/>
              <a:defRPr/>
            </a:pPr>
            <a:r>
              <a:rPr lang="hr-HR" sz="1600" b="1" dirty="0">
                <a:solidFill>
                  <a:schemeClr val="bg1"/>
                </a:solidFill>
                <a:latin typeface="Arial Narrow" pitchFamily="34" charset="0"/>
                <a:cs typeface="Calibri" pitchFamily="34" charset="0"/>
              </a:rPr>
              <a:t>KOJE </a:t>
            </a:r>
            <a:r>
              <a:rPr lang="hr-HR" sz="1600" b="1" dirty="0" smtClean="0">
                <a:solidFill>
                  <a:schemeClr val="bg1"/>
                </a:solidFill>
                <a:latin typeface="Arial Narrow" pitchFamily="34" charset="0"/>
                <a:cs typeface="Calibri" pitchFamily="34" charset="0"/>
              </a:rPr>
              <a:t>RJEŠENJE ODABRATI?</a:t>
            </a:r>
            <a:endParaRPr lang="hr-HR" sz="1600" b="1" dirty="0">
              <a:solidFill>
                <a:schemeClr val="bg1"/>
              </a:solidFill>
              <a:latin typeface="Arial Narrow" pitchFamily="34" charset="0"/>
              <a:cs typeface="Calibri" pitchFamily="34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842424039"/>
              </p:ext>
            </p:extLst>
          </p:nvPr>
        </p:nvGraphicFramePr>
        <p:xfrm>
          <a:off x="5580112" y="1268760"/>
          <a:ext cx="3419872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156176" y="2722972"/>
            <a:ext cx="2484398" cy="634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None/>
            </a:pPr>
            <a:r>
              <a:rPr lang="hr-HR" sz="1600" b="1" spc="300" dirty="0" smtClean="0">
                <a:latin typeface="Arial Black" panose="020B0A04020102020204" pitchFamily="34" charset="0"/>
              </a:rPr>
              <a:t>KONTINUIRANI </a:t>
            </a:r>
          </a:p>
          <a:p>
            <a:pPr algn="ctr">
              <a:buNone/>
            </a:pPr>
            <a:r>
              <a:rPr lang="hr-HR" sz="1600" b="1" spc="300" dirty="0" smtClean="0">
                <a:latin typeface="Arial Black" panose="020B0A04020102020204" pitchFamily="34" charset="0"/>
              </a:rPr>
              <a:t>RIZIK</a:t>
            </a:r>
            <a:endParaRPr lang="hr-HR" sz="1600" b="1" spc="3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711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99592" y="2151797"/>
            <a:ext cx="7488832" cy="936104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hr-HR" sz="3600" b="1" spc="300" dirty="0" smtClean="0">
                <a:solidFill>
                  <a:srgbClr val="383838"/>
                </a:solidFill>
                <a:latin typeface="Arial Narrow" pitchFamily="34" charset="0"/>
                <a:ea typeface="Calibri" pitchFamily="34" charset="0"/>
                <a:cs typeface="Calibri" pitchFamily="34" charset="0"/>
              </a:rPr>
              <a:t>Hvala na pozornosti!</a:t>
            </a:r>
          </a:p>
          <a:p>
            <a:pPr algn="ctr" eaLnBrk="1" hangingPunct="1">
              <a:buFontTx/>
              <a:buNone/>
              <a:defRPr/>
            </a:pPr>
            <a:endParaRPr lang="hr-HR" sz="3600" b="1" spc="300" dirty="0" smtClean="0">
              <a:solidFill>
                <a:srgbClr val="383838"/>
              </a:solidFill>
              <a:latin typeface="Arial Narrow" pitchFamily="34" charset="0"/>
              <a:ea typeface="Calibri" pitchFamily="34" charset="0"/>
              <a:cs typeface="Calibri" pitchFamily="34" charset="0"/>
            </a:endParaRPr>
          </a:p>
          <a:p>
            <a:pPr algn="ctr" eaLnBrk="1" hangingPunct="1">
              <a:defRPr/>
            </a:pPr>
            <a:endParaRPr lang="hr-HR" sz="1600" b="1" spc="300" dirty="0" smtClean="0">
              <a:solidFill>
                <a:srgbClr val="383838"/>
              </a:solidFill>
              <a:latin typeface="Arial Narrow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8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231917"/>
            <a:ext cx="1517575" cy="1565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http://web.hgk.hr/wp-content/uploads/2015/01/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4" y="-27384"/>
            <a:ext cx="259080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19624"/>
            <a:ext cx="1167592" cy="501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2692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1044129" y="1700808"/>
            <a:ext cx="6696223" cy="2592288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  <a:buClr>
                <a:srgbClr val="595959"/>
              </a:buClr>
              <a:buSzPct val="60000"/>
              <a:buFont typeface="Wingdings" pitchFamily="2" charset="2"/>
              <a:buChar char="§"/>
            </a:pPr>
            <a:r>
              <a:rPr lang="vi-VN" sz="1600" dirty="0">
                <a:latin typeface="Arial Narrow" pitchFamily="34" charset="0"/>
              </a:rPr>
              <a:t>Alergeni u hrani su prepoznati kao opasnost u sigurnosti </a:t>
            </a:r>
            <a:r>
              <a:rPr lang="vi-VN" sz="1600" dirty="0" smtClean="0">
                <a:latin typeface="Arial Narrow" pitchFamily="34" charset="0"/>
              </a:rPr>
              <a:t>hrane</a:t>
            </a:r>
            <a:endParaRPr lang="hr-HR" sz="1600" dirty="0" smtClean="0">
              <a:latin typeface="Arial Narrow" pitchFamily="34" charset="0"/>
            </a:endParaRPr>
          </a:p>
          <a:p>
            <a:pPr algn="just" eaLnBrk="1" hangingPunct="1">
              <a:lnSpc>
                <a:spcPct val="150000"/>
              </a:lnSpc>
              <a:buClr>
                <a:srgbClr val="595959"/>
              </a:buClr>
              <a:buSzPct val="60000"/>
              <a:buFont typeface="Wingdings" pitchFamily="2" charset="2"/>
              <a:buChar char="§"/>
            </a:pPr>
            <a:r>
              <a:rPr lang="hr-HR" sz="1600" dirty="0" smtClean="0">
                <a:latin typeface="Arial Narrow" pitchFamily="34" charset="0"/>
              </a:rPr>
              <a:t>SPH</a:t>
            </a:r>
            <a:r>
              <a:rPr lang="vi-VN" sz="1600" dirty="0" smtClean="0">
                <a:latin typeface="Arial Narrow" pitchFamily="34" charset="0"/>
              </a:rPr>
              <a:t> </a:t>
            </a:r>
            <a:r>
              <a:rPr lang="vi-VN" sz="1600" dirty="0">
                <a:latin typeface="Arial Narrow" pitchFamily="34" charset="0"/>
              </a:rPr>
              <a:t>je odgovoran da teži smanjenju rizika od prisutnosti alergena izvan propisanih granica ili da potpuno osigura proizvodnju bez određenog </a:t>
            </a:r>
            <a:r>
              <a:rPr lang="vi-VN" sz="1600" dirty="0" smtClean="0">
                <a:latin typeface="Arial Narrow" pitchFamily="34" charset="0"/>
              </a:rPr>
              <a:t>alergena</a:t>
            </a:r>
            <a:endParaRPr lang="hr-HR" sz="1600" dirty="0" smtClean="0">
              <a:latin typeface="Arial Narrow" pitchFamily="34" charset="0"/>
            </a:endParaRPr>
          </a:p>
          <a:p>
            <a:pPr algn="just" eaLnBrk="1" hangingPunct="1">
              <a:lnSpc>
                <a:spcPct val="150000"/>
              </a:lnSpc>
              <a:buClr>
                <a:srgbClr val="595959"/>
              </a:buClr>
              <a:buSzPct val="60000"/>
              <a:buFont typeface="Wingdings" pitchFamily="2" charset="2"/>
              <a:buChar char="§"/>
            </a:pPr>
            <a:r>
              <a:rPr lang="hr-HR" sz="1600" dirty="0" smtClean="0">
                <a:latin typeface="Arial Narrow" pitchFamily="34" charset="0"/>
              </a:rPr>
              <a:t>SPH mora </a:t>
            </a:r>
            <a:r>
              <a:rPr lang="vi-VN" sz="1600" dirty="0" smtClean="0">
                <a:latin typeface="Arial Narrow" pitchFamily="34" charset="0"/>
              </a:rPr>
              <a:t>osigurati </a:t>
            </a:r>
            <a:r>
              <a:rPr lang="hr-HR" sz="1600" dirty="0" smtClean="0">
                <a:latin typeface="Arial Narrow" pitchFamily="34" charset="0"/>
              </a:rPr>
              <a:t>jasno</a:t>
            </a:r>
            <a:r>
              <a:rPr lang="vi-VN" sz="1600" dirty="0" smtClean="0">
                <a:latin typeface="Arial Narrow" pitchFamily="34" charset="0"/>
              </a:rPr>
              <a:t> informiranje potrošača </a:t>
            </a:r>
            <a:r>
              <a:rPr lang="hr-HR" sz="1600" dirty="0" smtClean="0">
                <a:latin typeface="Arial Narrow" pitchFamily="34" charset="0"/>
              </a:rPr>
              <a:t>- to vrijedi i za </a:t>
            </a:r>
            <a:r>
              <a:rPr lang="vi-VN" sz="1600" dirty="0" smtClean="0">
                <a:latin typeface="Arial Narrow" pitchFamily="34" charset="0"/>
              </a:rPr>
              <a:t>prisutnost </a:t>
            </a:r>
            <a:r>
              <a:rPr lang="vi-VN" sz="1600" dirty="0">
                <a:latin typeface="Arial Narrow" pitchFamily="34" charset="0"/>
              </a:rPr>
              <a:t>sastojaka koji mogu uzrokovati alergije ili </a:t>
            </a:r>
            <a:r>
              <a:rPr lang="vi-VN" sz="1600" dirty="0" smtClean="0">
                <a:latin typeface="Arial Narrow" pitchFamily="34" charset="0"/>
              </a:rPr>
              <a:t>netolerancije</a:t>
            </a:r>
            <a:endParaRPr lang="hr-HR" sz="1600" dirty="0" smtClean="0">
              <a:latin typeface="Arial Narrow" pitchFamily="34" charset="0"/>
            </a:endParaRPr>
          </a:p>
          <a:p>
            <a:pPr marL="0" indent="0" algn="just" eaLnBrk="1" hangingPunct="1">
              <a:lnSpc>
                <a:spcPct val="150000"/>
              </a:lnSpc>
              <a:buClr>
                <a:srgbClr val="595959"/>
              </a:buClr>
              <a:buSzPct val="60000"/>
              <a:buNone/>
            </a:pPr>
            <a:endParaRPr lang="hr-HR" sz="600" dirty="0" smtClean="0">
              <a:latin typeface="Arial Narrow" pitchFamily="34" charset="0"/>
            </a:endParaRPr>
          </a:p>
        </p:txBody>
      </p:sp>
      <p:sp>
        <p:nvSpPr>
          <p:cNvPr id="5" name="Naslov 1"/>
          <p:cNvSpPr txBox="1">
            <a:spLocks/>
          </p:cNvSpPr>
          <p:nvPr/>
        </p:nvSpPr>
        <p:spPr bwMode="auto">
          <a:xfrm>
            <a:off x="2149475" y="0"/>
            <a:ext cx="6994525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r">
              <a:buNone/>
            </a:pPr>
            <a:r>
              <a:rPr lang="hr-HR" sz="2400" dirty="0" smtClean="0">
                <a:latin typeface="Arial Black" panose="020B0A04020102020204" pitchFamily="34" charset="0"/>
              </a:rPr>
              <a:t>UVODNO ...</a:t>
            </a:r>
          </a:p>
          <a:p>
            <a:pPr algn="r">
              <a:buNone/>
            </a:pPr>
            <a:r>
              <a:rPr lang="hr-HR" sz="1400" kern="0" spc="300" dirty="0" smtClean="0">
                <a:solidFill>
                  <a:srgbClr val="FFFFFF">
                    <a:lumMod val="50000"/>
                  </a:srgbClr>
                </a:solidFill>
                <a:latin typeface="Arial Black" panose="020B0A04020102020204" pitchFamily="34" charset="0"/>
              </a:rPr>
              <a:t>IZ PERSPEKTIVE </a:t>
            </a:r>
            <a:r>
              <a:rPr lang="hr-HR" sz="1400" kern="0" spc="300" dirty="0">
                <a:solidFill>
                  <a:srgbClr val="FFFFFF">
                    <a:lumMod val="50000"/>
                  </a:srgbClr>
                </a:solidFill>
                <a:latin typeface="Arial Black" panose="020B0A04020102020204" pitchFamily="34" charset="0"/>
              </a:rPr>
              <a:t>PREHRAMBENE INDUSTRIJE</a:t>
            </a:r>
            <a:endParaRPr lang="hr-HR" sz="2400" dirty="0" smtClean="0">
              <a:latin typeface="Arial Black" panose="020B0A04020102020204" pitchFamily="34" charset="0"/>
            </a:endParaRPr>
          </a:p>
        </p:txBody>
      </p:sp>
      <p:sp>
        <p:nvSpPr>
          <p:cNvPr id="6" name="Rezervirano mjesto broja slajda 3"/>
          <p:cNvSpPr>
            <a:spLocks noGrp="1"/>
          </p:cNvSpPr>
          <p:nvPr>
            <p:ph type="sldNum" sz="quarter" idx="10"/>
          </p:nvPr>
        </p:nvSpPr>
        <p:spPr>
          <a:xfrm>
            <a:off x="34925" y="6597650"/>
            <a:ext cx="369888" cy="260350"/>
          </a:xfrm>
        </p:spPr>
        <p:txBody>
          <a:bodyPr/>
          <a:lstStyle/>
          <a:p>
            <a:pPr>
              <a:defRPr/>
            </a:pPr>
            <a:fld id="{3D75B46D-2101-4192-BD85-EEE9BD727ECD}" type="slidenum">
              <a:rPr lang="hr-HR" smtClean="0"/>
              <a:pPr>
                <a:defRPr/>
              </a:pPr>
              <a:t>2</a:t>
            </a:fld>
            <a:endParaRPr lang="hr-HR" dirty="0"/>
          </a:p>
        </p:txBody>
      </p:sp>
      <p:sp>
        <p:nvSpPr>
          <p:cNvPr id="2" name="Rectangle 1"/>
          <p:cNvSpPr/>
          <p:nvPr/>
        </p:nvSpPr>
        <p:spPr>
          <a:xfrm>
            <a:off x="683568" y="5517232"/>
            <a:ext cx="7632848" cy="568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 eaLnBrk="1" hangingPunct="1">
              <a:lnSpc>
                <a:spcPct val="150000"/>
              </a:lnSpc>
              <a:buClr>
                <a:srgbClr val="595959"/>
              </a:buClr>
              <a:buSzPct val="60000"/>
              <a:buNone/>
            </a:pPr>
            <a:r>
              <a:rPr lang="hr-HR" altLang="sr-Latn-RS" sz="1100" noProof="1">
                <a:solidFill>
                  <a:schemeClr val="bg1">
                    <a:lumMod val="50000"/>
                  </a:schemeClr>
                </a:solidFill>
                <a:latin typeface="Arial Narrow" pitchFamily="34" charset="0"/>
                <a:ea typeface="Calibri" pitchFamily="34" charset="0"/>
                <a:cs typeface="Calibri" pitchFamily="34" charset="0"/>
              </a:rPr>
              <a:t>Pšenica (sve vrste Triticum, poput durum (tvrde) pšenice, pira i kamuta), raž i ječam. Gluten prisutan u tim žitaricama može kod osoba intolerantnih na gluten prouzročiti razna štetna djelovanja na zdravlje. Stoga ga one trebaju izbjegavati</a:t>
            </a:r>
            <a:r>
              <a:rPr lang="hr-HR" altLang="sr-Latn-RS" sz="1100" noProof="1">
                <a:solidFill>
                  <a:srgbClr val="383838"/>
                </a:solidFill>
                <a:latin typeface="Arial Narrow" pitchFamily="34" charset="0"/>
                <a:ea typeface="Calibri" pitchFamily="34" charset="0"/>
                <a:cs typeface="Calibri" pitchFamily="34" charset="0"/>
              </a:rPr>
              <a:t>.</a:t>
            </a:r>
            <a:endParaRPr lang="hr-HR" altLang="sr-Latn-RS" sz="1200" b="1" noProof="1">
              <a:solidFill>
                <a:srgbClr val="383838"/>
              </a:solidFill>
              <a:latin typeface="Arial Narrow" pitchFamily="34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63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03908">
            <a:off x="5593832" y="932425"/>
            <a:ext cx="3429700" cy="252253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</p:pic>
      <p:sp>
        <p:nvSpPr>
          <p:cNvPr id="21" name="Pravokutnik 4"/>
          <p:cNvSpPr/>
          <p:nvPr/>
        </p:nvSpPr>
        <p:spPr>
          <a:xfrm>
            <a:off x="65479" y="4985241"/>
            <a:ext cx="7170818" cy="1369606"/>
          </a:xfrm>
          <a:prstGeom prst="rect">
            <a:avLst/>
          </a:prstGeom>
          <a:ln>
            <a:noFill/>
          </a:ln>
          <a:effectLst/>
        </p:spPr>
        <p:txBody>
          <a:bodyPr wrap="square" tIns="0" rIns="72000" bIns="0">
            <a:spAutoFit/>
          </a:bodyPr>
          <a:lstStyle/>
          <a:p>
            <a:pPr algn="just">
              <a:lnSpc>
                <a:spcPct val="150000"/>
              </a:lnSpc>
              <a:spcBef>
                <a:spcPts val="200"/>
              </a:spcBef>
              <a:buNone/>
            </a:pPr>
            <a:r>
              <a:rPr lang="hr-HR" sz="1400" dirty="0" smtClean="0">
                <a:latin typeface="Arial Narrow" pitchFamily="34" charset="0"/>
              </a:rPr>
              <a:t>kompanije </a:t>
            </a:r>
            <a:r>
              <a:rPr lang="hr-HR" sz="1400" dirty="0">
                <a:latin typeface="Arial Narrow" pitchFamily="34" charset="0"/>
              </a:rPr>
              <a:t>koje su implementirale standarde sigurnosti hrane </a:t>
            </a:r>
            <a:r>
              <a:rPr lang="hr-HR" sz="1400" dirty="0" smtClean="0">
                <a:latin typeface="Arial Narrow" pitchFamily="34" charset="0"/>
              </a:rPr>
              <a:t>imaju za cilj kontinuirano poboljšavati SSH</a:t>
            </a:r>
          </a:p>
          <a:p>
            <a:pPr marL="285750" indent="-285750" algn="just">
              <a:lnSpc>
                <a:spcPct val="150000"/>
              </a:lnSpc>
              <a:spcBef>
                <a:spcPts val="200"/>
              </a:spcBef>
              <a:buSzPct val="60000"/>
              <a:buFont typeface="Wingdings" pitchFamily="2" charset="2"/>
              <a:buChar char="§"/>
            </a:pPr>
            <a:r>
              <a:rPr lang="hr-HR" sz="1400" dirty="0" smtClean="0">
                <a:latin typeface="Arial Narrow" pitchFamily="34" charset="0"/>
              </a:rPr>
              <a:t>želi </a:t>
            </a:r>
            <a:r>
              <a:rPr lang="hr-HR" sz="1400" dirty="0">
                <a:latin typeface="Arial Narrow" pitchFamily="34" charset="0"/>
              </a:rPr>
              <a:t>imati jasnu informaciju o kojim se alergenima </a:t>
            </a:r>
            <a:r>
              <a:rPr lang="hr-HR" sz="1400" dirty="0" smtClean="0">
                <a:latin typeface="Arial Narrow" pitchFamily="34" charset="0"/>
              </a:rPr>
              <a:t>radi</a:t>
            </a:r>
          </a:p>
          <a:p>
            <a:pPr marL="285750" indent="-285750" algn="just">
              <a:lnSpc>
                <a:spcPct val="150000"/>
              </a:lnSpc>
              <a:spcBef>
                <a:spcPts val="200"/>
              </a:spcBef>
              <a:buSzPct val="60000"/>
              <a:buFont typeface="Wingdings" pitchFamily="2" charset="2"/>
              <a:buChar char="§"/>
            </a:pPr>
            <a:r>
              <a:rPr lang="hr-HR" sz="1400" dirty="0" smtClean="0">
                <a:latin typeface="Arial Narrow" pitchFamily="34" charset="0"/>
              </a:rPr>
              <a:t>želi </a:t>
            </a:r>
            <a:r>
              <a:rPr lang="hr-HR" sz="1400" dirty="0">
                <a:latin typeface="Arial Narrow" pitchFamily="34" charset="0"/>
              </a:rPr>
              <a:t>znati na koji način se provodi praćenje alergena kroz proizvodni </a:t>
            </a:r>
            <a:r>
              <a:rPr lang="hr-HR" sz="1400" dirty="0" smtClean="0">
                <a:latin typeface="Arial Narrow" pitchFamily="34" charset="0"/>
              </a:rPr>
              <a:t>proces </a:t>
            </a:r>
          </a:p>
          <a:p>
            <a:pPr marL="285750" indent="-285750" algn="just">
              <a:lnSpc>
                <a:spcPct val="150000"/>
              </a:lnSpc>
              <a:spcBef>
                <a:spcPts val="200"/>
              </a:spcBef>
              <a:buSzPct val="60000"/>
              <a:buFont typeface="Wingdings" pitchFamily="2" charset="2"/>
              <a:buChar char="§"/>
            </a:pPr>
            <a:r>
              <a:rPr lang="hr-HR" sz="1400" dirty="0" smtClean="0">
                <a:latin typeface="Arial Narrow" pitchFamily="34" charset="0"/>
              </a:rPr>
              <a:t>kako </a:t>
            </a:r>
            <a:r>
              <a:rPr lang="hr-HR" sz="1400" dirty="0">
                <a:latin typeface="Arial Narrow" pitchFamily="34" charset="0"/>
              </a:rPr>
              <a:t>se kroz cijeli sustav vodi briga o </a:t>
            </a:r>
            <a:r>
              <a:rPr lang="hr-HR" sz="1400" dirty="0" smtClean="0">
                <a:latin typeface="Arial Narrow" pitchFamily="34" charset="0"/>
              </a:rPr>
              <a:t>proizvodima  ….</a:t>
            </a:r>
            <a:endParaRPr lang="hr-HR" sz="1400" dirty="0">
              <a:latin typeface="Arial Narrow" pitchFamily="34" charset="0"/>
            </a:endParaRPr>
          </a:p>
        </p:txBody>
      </p:sp>
      <p:sp>
        <p:nvSpPr>
          <p:cNvPr id="20" name="Pravokutnik 5"/>
          <p:cNvSpPr/>
          <p:nvPr/>
        </p:nvSpPr>
        <p:spPr>
          <a:xfrm>
            <a:off x="65478" y="3969931"/>
            <a:ext cx="5211447" cy="323165"/>
          </a:xfrm>
          <a:prstGeom prst="rect">
            <a:avLst/>
          </a:prstGeom>
          <a:ln>
            <a:noFill/>
          </a:ln>
        </p:spPr>
        <p:txBody>
          <a:bodyPr wrap="square" tIns="0" rIns="72000" bIns="0">
            <a:spAutoFit/>
          </a:bodyPr>
          <a:lstStyle/>
          <a:p>
            <a:pPr algn="just">
              <a:lnSpc>
                <a:spcPct val="150000"/>
              </a:lnSpc>
              <a:spcBef>
                <a:spcPts val="200"/>
              </a:spcBef>
              <a:buNone/>
            </a:pPr>
            <a:r>
              <a:rPr lang="hr-HR" sz="1400" dirty="0" smtClean="0">
                <a:latin typeface="Arial Narrow" pitchFamily="34" charset="0"/>
              </a:rPr>
              <a:t>cilj svake prehrambene industrije je zaštita zdravlja potrošača</a:t>
            </a:r>
          </a:p>
        </p:txBody>
      </p:sp>
      <p:sp>
        <p:nvSpPr>
          <p:cNvPr id="19" name="Pravokutnik 2"/>
          <p:cNvSpPr/>
          <p:nvPr/>
        </p:nvSpPr>
        <p:spPr>
          <a:xfrm>
            <a:off x="65478" y="2739580"/>
            <a:ext cx="4634467" cy="689420"/>
          </a:xfrm>
          <a:prstGeom prst="rect">
            <a:avLst/>
          </a:prstGeom>
          <a:ln>
            <a:noFill/>
          </a:ln>
          <a:effectLst/>
        </p:spPr>
        <p:txBody>
          <a:bodyPr wrap="square" tIns="0" rIns="72000" bIns="0">
            <a:spAutoFit/>
          </a:bodyPr>
          <a:lstStyle/>
          <a:p>
            <a:pPr lvl="0" algn="just">
              <a:lnSpc>
                <a:spcPct val="150000"/>
              </a:lnSpc>
              <a:buNone/>
            </a:pPr>
            <a:r>
              <a:rPr lang="hr-HR" sz="1400" dirty="0" smtClean="0">
                <a:latin typeface="Arial Narrow" pitchFamily="34" charset="0"/>
              </a:rPr>
              <a:t>područje </a:t>
            </a:r>
            <a:r>
              <a:rPr lang="hr-HR" sz="1400" dirty="0">
                <a:latin typeface="Arial Narrow" pitchFamily="34" charset="0"/>
              </a:rPr>
              <a:t>alergena </a:t>
            </a:r>
            <a:r>
              <a:rPr lang="hr-HR" sz="1400" dirty="0" smtClean="0">
                <a:latin typeface="Arial Narrow" pitchFamily="34" charset="0"/>
              </a:rPr>
              <a:t>- obavezni zahtjevi u  standardima, npr</a:t>
            </a:r>
            <a:r>
              <a:rPr lang="hr-HR" sz="1400" dirty="0">
                <a:latin typeface="Arial Narrow" pitchFamily="34" charset="0"/>
              </a:rPr>
              <a:t>. BRC, </a:t>
            </a:r>
            <a:r>
              <a:rPr lang="hr-HR" sz="1400" dirty="0" smtClean="0">
                <a:latin typeface="Arial Narrow" pitchFamily="34" charset="0"/>
              </a:rPr>
              <a:t>IFS, </a:t>
            </a:r>
          </a:p>
          <a:p>
            <a:pPr lvl="0" algn="just">
              <a:lnSpc>
                <a:spcPct val="150000"/>
              </a:lnSpc>
              <a:buNone/>
            </a:pPr>
            <a:r>
              <a:rPr lang="hr-HR" sz="1400" dirty="0" smtClean="0">
                <a:latin typeface="Arial Narrow" pitchFamily="34" charset="0"/>
              </a:rPr>
              <a:t>FSSC 22000, NSF, …</a:t>
            </a:r>
            <a:endParaRPr lang="hr-HR" sz="1400" dirty="0">
              <a:latin typeface="Arial Narrow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5479" y="1423895"/>
            <a:ext cx="5514634" cy="646331"/>
          </a:xfrm>
          <a:prstGeom prst="rect">
            <a:avLst/>
          </a:prstGeom>
          <a:ln>
            <a:noFill/>
          </a:ln>
        </p:spPr>
        <p:txBody>
          <a:bodyPr wrap="square" tIns="0" rIns="72000" bIns="0">
            <a:sp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hr-HR" sz="1400" dirty="0" smtClean="0">
                <a:latin typeface="Arial Narrow" pitchFamily="34" charset="0"/>
              </a:rPr>
              <a:t>propisi  o  hrani (Zakon o hrani i prateća regulativa), Uredba  (</a:t>
            </a:r>
            <a:r>
              <a:rPr lang="hr-HR" sz="1400" dirty="0">
                <a:latin typeface="Arial Narrow" pitchFamily="34" charset="0"/>
              </a:rPr>
              <a:t>EU) </a:t>
            </a:r>
            <a:r>
              <a:rPr lang="hr-HR" sz="1400" dirty="0" smtClean="0">
                <a:latin typeface="Arial Narrow" pitchFamily="34" charset="0"/>
              </a:rPr>
              <a:t> br</a:t>
            </a:r>
            <a:r>
              <a:rPr lang="hr-HR" sz="1400" dirty="0">
                <a:latin typeface="Arial Narrow" pitchFamily="34" charset="0"/>
              </a:rPr>
              <a:t>. 1169/2011, </a:t>
            </a:r>
            <a:r>
              <a:rPr lang="hr-HR" sz="1400" dirty="0" smtClean="0">
                <a:latin typeface="Arial Narrow" pitchFamily="34" charset="0"/>
              </a:rPr>
              <a:t> prilog </a:t>
            </a:r>
            <a:r>
              <a:rPr lang="hr-HR" sz="1400" dirty="0">
                <a:latin typeface="Arial Narrow" pitchFamily="34" charset="0"/>
              </a:rPr>
              <a:t>II. Tvari ili proizvodi koji uzrokuju alergije ili </a:t>
            </a:r>
            <a:r>
              <a:rPr lang="hr-HR" sz="1400" dirty="0" smtClean="0">
                <a:latin typeface="Arial Narrow" pitchFamily="34" charset="0"/>
              </a:rPr>
              <a:t>netolerancije ....</a:t>
            </a: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49475" y="0"/>
            <a:ext cx="6994525" cy="548680"/>
          </a:xfrm>
        </p:spPr>
        <p:txBody>
          <a:bodyPr anchor="t"/>
          <a:lstStyle/>
          <a:p>
            <a:pPr algn="r"/>
            <a:r>
              <a:rPr lang="hr-HR" sz="2400" dirty="0" smtClean="0">
                <a:latin typeface="Arial Black" panose="020B0A04020102020204" pitchFamily="34" charset="0"/>
              </a:rPr>
              <a:t>SVRHA UPRAVLJANJA ALERGENIMA</a:t>
            </a:r>
            <a:r>
              <a:rPr lang="hr-HR" sz="3200" dirty="0" smtClean="0">
                <a:latin typeface="Arial Black" panose="020B0A04020102020204" pitchFamily="34" charset="0"/>
              </a:rPr>
              <a:t/>
            </a:r>
            <a:br>
              <a:rPr lang="hr-HR" sz="3200" dirty="0" smtClean="0">
                <a:latin typeface="Arial Black" panose="020B0A04020102020204" pitchFamily="34" charset="0"/>
              </a:rPr>
            </a:br>
            <a:r>
              <a:rPr lang="hr-HR" sz="1400" spc="300" dirty="0" smtClean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PERSPEKTIVA PREHRAMBENE INDUSTRIJE</a:t>
            </a:r>
            <a:endParaRPr lang="hr-HR" sz="3200" spc="300" dirty="0">
              <a:solidFill>
                <a:schemeClr val="bg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>
          <a:effectLst/>
        </p:spPr>
        <p:txBody>
          <a:bodyPr/>
          <a:lstStyle/>
          <a:p>
            <a:pPr>
              <a:defRPr/>
            </a:pPr>
            <a:fld id="{3D75B46D-2101-4192-BD85-EEE9BD727ECD}" type="slidenum">
              <a:rPr lang="hr-HR" smtClean="0"/>
              <a:pPr>
                <a:defRPr/>
              </a:pPr>
              <a:t>3</a:t>
            </a:fld>
            <a:endParaRPr lang="hr-HR" dirty="0"/>
          </a:p>
        </p:txBody>
      </p:sp>
      <p:sp>
        <p:nvSpPr>
          <p:cNvPr id="259" name="Pravokutnik s dijagonalno zaobljenim kutom 258"/>
          <p:cNvSpPr/>
          <p:nvPr/>
        </p:nvSpPr>
        <p:spPr>
          <a:xfrm>
            <a:off x="-28970" y="1124744"/>
            <a:ext cx="5321050" cy="288032"/>
          </a:xfrm>
          <a:prstGeom prst="round2Diag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kumimoji="0" lang="hr-HR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 Narrow" pitchFamily="34" charset="0"/>
              </a:rPr>
              <a:t>  ZAHTJEV</a:t>
            </a:r>
            <a:r>
              <a:rPr kumimoji="0" lang="hr-HR" sz="1400" b="1" i="0" u="none" strike="noStrike" kern="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 Narrow" pitchFamily="34" charset="0"/>
              </a:rPr>
              <a:t> ZAKONSKE REGULATIVE</a:t>
            </a:r>
            <a:r>
              <a:rPr lang="hr-HR" sz="1400" b="1" dirty="0" smtClean="0">
                <a:latin typeface="Arial Narrow" pitchFamily="34" charset="0"/>
              </a:rPr>
              <a:t>  </a:t>
            </a:r>
            <a:endParaRPr lang="hr-HR" sz="1400" b="1" dirty="0">
              <a:latin typeface="Arial Narrow" pitchFamily="34" charset="0"/>
            </a:endParaRPr>
          </a:p>
        </p:txBody>
      </p:sp>
      <p:sp>
        <p:nvSpPr>
          <p:cNvPr id="261" name="Pravokutnik s dijagonalno zaobljenim kutom 260"/>
          <p:cNvSpPr/>
          <p:nvPr/>
        </p:nvSpPr>
        <p:spPr>
          <a:xfrm>
            <a:off x="-28970" y="2426872"/>
            <a:ext cx="5321050" cy="290246"/>
          </a:xfrm>
          <a:prstGeom prst="round2DiagRect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kumimoji="0" lang="hr-HR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 Narrow" pitchFamily="34" charset="0"/>
              </a:rPr>
              <a:t>  ZAHTJEVI STANDARDA SIGURNOSTI HRANE</a:t>
            </a:r>
          </a:p>
        </p:txBody>
      </p:sp>
      <p:sp>
        <p:nvSpPr>
          <p:cNvPr id="263" name="Pravokutnik s dijagonalno zaobljenim kutom 262"/>
          <p:cNvSpPr/>
          <p:nvPr/>
        </p:nvSpPr>
        <p:spPr>
          <a:xfrm>
            <a:off x="-19316" y="3679685"/>
            <a:ext cx="5310224" cy="290246"/>
          </a:xfrm>
          <a:prstGeom prst="round2Diag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kumimoji="0" lang="hr-HR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 Narrow" pitchFamily="34" charset="0"/>
              </a:rPr>
              <a:t>  ZAŠTITA ZDRAVLJA POTROŠAČA</a:t>
            </a:r>
            <a:endParaRPr lang="hr-HR" sz="1400" b="1" dirty="0">
              <a:latin typeface="Arial Narrow" pitchFamily="34" charset="0"/>
            </a:endParaRPr>
          </a:p>
        </p:txBody>
      </p:sp>
      <p:sp>
        <p:nvSpPr>
          <p:cNvPr id="269" name="Pravokutnik s dijagonalno zaobljenim kutom 268"/>
          <p:cNvSpPr/>
          <p:nvPr/>
        </p:nvSpPr>
        <p:spPr>
          <a:xfrm>
            <a:off x="-52583" y="4653136"/>
            <a:ext cx="5329508" cy="288032"/>
          </a:xfrm>
          <a:prstGeom prst="round2DiagRect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kumimoji="0" lang="hr-HR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 Narrow" pitchFamily="34" charset="0"/>
              </a:rPr>
              <a:t>  POBOLJŠAVANJE SUSTAVA SIGURNOSTI HRANE</a:t>
            </a:r>
          </a:p>
        </p:txBody>
      </p:sp>
    </p:spTree>
    <p:extLst>
      <p:ext uri="{BB962C8B-B14F-4D97-AF65-F5344CB8AC3E}">
        <p14:creationId xmlns:p14="http://schemas.microsoft.com/office/powerpoint/2010/main" val="4099072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0" grpId="0"/>
      <p:bldP spid="263" grpId="0" animBg="1"/>
      <p:bldP spid="26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474933" y="4627981"/>
            <a:ext cx="5947931" cy="889251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/>
          <a:lstStyle/>
          <a:p>
            <a:pPr marL="285750" lvl="0" indent="-285750" eaLnBrk="1" hangingPunct="1">
              <a:lnSpc>
                <a:spcPct val="150000"/>
              </a:lnSpc>
              <a:spcBef>
                <a:spcPts val="0"/>
              </a:spcBef>
              <a:buClr>
                <a:srgbClr val="595959"/>
              </a:buClr>
              <a:buSzPct val="60000"/>
              <a:buFont typeface="Arial Narrow" panose="020B0606020202030204" pitchFamily="34" charset="0"/>
              <a:buChar char="►"/>
            </a:pPr>
            <a:r>
              <a:rPr lang="hr-HR" sz="1600" kern="0" dirty="0" smtClean="0">
                <a:solidFill>
                  <a:srgbClr val="484848"/>
                </a:solidFill>
                <a:latin typeface="Arial Narrow" pitchFamily="34" charset="0"/>
              </a:rPr>
              <a:t>D</a:t>
            </a:r>
            <a:r>
              <a:rPr lang="vi-VN" sz="1600" kern="0" dirty="0" smtClean="0">
                <a:solidFill>
                  <a:srgbClr val="484848"/>
                </a:solidFill>
                <a:latin typeface="Arial Narrow" pitchFamily="34" charset="0"/>
              </a:rPr>
              <a:t>okumentacij</a:t>
            </a:r>
            <a:r>
              <a:rPr lang="hr-HR" sz="1600" kern="0" dirty="0">
                <a:solidFill>
                  <a:srgbClr val="484848"/>
                </a:solidFill>
                <a:latin typeface="Arial Narrow" pitchFamily="34" charset="0"/>
              </a:rPr>
              <a:t>a</a:t>
            </a:r>
            <a:r>
              <a:rPr lang="hr-HR" sz="1600" kern="0" dirty="0" smtClean="0">
                <a:solidFill>
                  <a:srgbClr val="484848"/>
                </a:solidFill>
                <a:latin typeface="Arial Narrow" pitchFamily="34" charset="0"/>
              </a:rPr>
              <a:t> </a:t>
            </a:r>
            <a:r>
              <a:rPr lang="vi-VN" sz="1600" kern="0" dirty="0" smtClean="0">
                <a:solidFill>
                  <a:srgbClr val="484848"/>
                </a:solidFill>
                <a:latin typeface="Arial Narrow" pitchFamily="34" charset="0"/>
              </a:rPr>
              <a:t>dobavljača</a:t>
            </a:r>
            <a:r>
              <a:rPr lang="hr-HR" sz="1600" kern="0" dirty="0" smtClean="0">
                <a:solidFill>
                  <a:srgbClr val="484848"/>
                </a:solidFill>
                <a:latin typeface="Arial Narrow" pitchFamily="34" charset="0"/>
              </a:rPr>
              <a:t> koja navodi status sirovine vezano uz alergene</a:t>
            </a:r>
          </a:p>
          <a:p>
            <a:pPr marL="285750" lvl="0" indent="-285750" eaLnBrk="1" hangingPunct="1">
              <a:lnSpc>
                <a:spcPct val="150000"/>
              </a:lnSpc>
              <a:spcBef>
                <a:spcPts val="0"/>
              </a:spcBef>
              <a:buClr>
                <a:srgbClr val="595959"/>
              </a:buClr>
              <a:buSzPct val="60000"/>
              <a:buFont typeface="Arial Narrow" panose="020B0606020202030204" pitchFamily="34" charset="0"/>
              <a:buChar char="►"/>
            </a:pPr>
            <a:r>
              <a:rPr lang="hr-HR" sz="1600" kern="0" dirty="0" smtClean="0">
                <a:solidFill>
                  <a:srgbClr val="484848"/>
                </a:solidFill>
                <a:latin typeface="Arial Narrow" pitchFamily="34" charset="0"/>
              </a:rPr>
              <a:t>O</a:t>
            </a:r>
            <a:r>
              <a:rPr lang="vi-VN" sz="1600" kern="0" dirty="0" smtClean="0">
                <a:solidFill>
                  <a:srgbClr val="484848"/>
                </a:solidFill>
                <a:latin typeface="Arial Narrow" pitchFamily="34" charset="0"/>
              </a:rPr>
              <a:t>dgovornost dobavljač</a:t>
            </a:r>
            <a:r>
              <a:rPr lang="hr-HR" sz="1600" kern="0" dirty="0" smtClean="0">
                <a:solidFill>
                  <a:srgbClr val="484848"/>
                </a:solidFill>
                <a:latin typeface="Arial Narrow" pitchFamily="34" charset="0"/>
              </a:rPr>
              <a:t>a</a:t>
            </a:r>
            <a:r>
              <a:rPr lang="vi-VN" sz="1600" kern="0" dirty="0" smtClean="0">
                <a:solidFill>
                  <a:srgbClr val="484848"/>
                </a:solidFill>
                <a:latin typeface="Arial Narrow" pitchFamily="34" charset="0"/>
              </a:rPr>
              <a:t> </a:t>
            </a:r>
            <a:r>
              <a:rPr lang="hr-HR" sz="1600" kern="0" dirty="0" smtClean="0">
                <a:solidFill>
                  <a:srgbClr val="484848"/>
                </a:solidFill>
                <a:latin typeface="Arial Narrow" pitchFamily="34" charset="0"/>
              </a:rPr>
              <a:t>- </a:t>
            </a:r>
            <a:r>
              <a:rPr lang="vi-VN" sz="1600" kern="0" dirty="0" smtClean="0">
                <a:solidFill>
                  <a:srgbClr val="484848"/>
                </a:solidFill>
                <a:latin typeface="Arial Narrow" pitchFamily="34" charset="0"/>
              </a:rPr>
              <a:t>informacij</a:t>
            </a:r>
            <a:r>
              <a:rPr lang="hr-HR" sz="1600" kern="0" dirty="0" smtClean="0">
                <a:solidFill>
                  <a:srgbClr val="484848"/>
                </a:solidFill>
                <a:latin typeface="Arial Narrow" pitchFamily="34" charset="0"/>
              </a:rPr>
              <a:t>a</a:t>
            </a:r>
            <a:r>
              <a:rPr lang="vi-VN" sz="1600" kern="0" dirty="0" smtClean="0">
                <a:solidFill>
                  <a:srgbClr val="484848"/>
                </a:solidFill>
                <a:latin typeface="Arial Narrow" pitchFamily="34" charset="0"/>
              </a:rPr>
              <a:t> u</a:t>
            </a:r>
            <a:r>
              <a:rPr lang="hr-HR" sz="1600" kern="0" dirty="0" smtClean="0">
                <a:solidFill>
                  <a:srgbClr val="484848"/>
                </a:solidFill>
                <a:latin typeface="Arial Narrow" pitchFamily="34" charset="0"/>
              </a:rPr>
              <a:t>  </a:t>
            </a:r>
            <a:r>
              <a:rPr lang="vi-VN" sz="1600" kern="0" dirty="0" smtClean="0">
                <a:solidFill>
                  <a:srgbClr val="484848"/>
                </a:solidFill>
                <a:latin typeface="Arial Narrow" pitchFamily="34" charset="0"/>
              </a:rPr>
              <a:t>slučaju promjena u proizvodnji </a:t>
            </a:r>
            <a:r>
              <a:rPr lang="hr-HR" sz="1600" kern="0" dirty="0" smtClean="0">
                <a:solidFill>
                  <a:srgbClr val="484848"/>
                </a:solidFill>
                <a:latin typeface="Arial Narrow" pitchFamily="34" charset="0"/>
              </a:rPr>
              <a:t>...</a:t>
            </a: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-16877" y="6597352"/>
            <a:ext cx="556429" cy="260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484848"/>
                </a:solidFill>
                <a:latin typeface="Arial" pitchFamily="34" charset="0"/>
              </a:defRPr>
            </a:lvl1pPr>
            <a:lvl2pPr>
              <a:defRPr sz="2000">
                <a:solidFill>
                  <a:srgbClr val="484848"/>
                </a:solidFill>
                <a:latin typeface="Arial" pitchFamily="34" charset="0"/>
              </a:defRPr>
            </a:lvl2pPr>
            <a:lvl3pPr>
              <a:defRPr sz="2000">
                <a:solidFill>
                  <a:srgbClr val="484848"/>
                </a:solidFill>
                <a:latin typeface="Arial" pitchFamily="34" charset="0"/>
              </a:defRPr>
            </a:lvl3pPr>
            <a:lvl4pPr>
              <a:defRPr sz="2000">
                <a:solidFill>
                  <a:srgbClr val="484848"/>
                </a:solidFill>
                <a:latin typeface="Arial" pitchFamily="34" charset="0"/>
              </a:defRPr>
            </a:lvl4pPr>
            <a:lvl5pPr>
              <a:defRPr sz="2000">
                <a:solidFill>
                  <a:srgbClr val="484848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rgbClr val="484848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rgbClr val="484848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rgbClr val="484848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rgbClr val="484848"/>
                </a:solidFill>
                <a:latin typeface="Arial" pitchFamily="34" charset="0"/>
              </a:defRPr>
            </a:lvl9pPr>
          </a:lstStyle>
          <a:p>
            <a:fld id="{F618656E-8A5A-4FFF-A9F5-546BB3875A9B}" type="slidenum">
              <a:rPr lang="hr-HR" altLang="sr-Latn-RS" sz="600" smtClean="0">
                <a:latin typeface="Arial Narrow" pitchFamily="34" charset="0"/>
                <a:ea typeface="Calibri" pitchFamily="34" charset="0"/>
              </a:rPr>
              <a:pPr/>
              <a:t>4</a:t>
            </a:fld>
            <a:endParaRPr lang="hr-HR" altLang="sr-Latn-RS" sz="600" dirty="0" smtClean="0">
              <a:latin typeface="Arial Narrow" pitchFamily="34" charset="0"/>
              <a:ea typeface="Calibri" pitchFamily="34" charset="0"/>
            </a:endParaRPr>
          </a:p>
        </p:txBody>
      </p:sp>
      <p:sp>
        <p:nvSpPr>
          <p:cNvPr id="5" name="Naslov 1"/>
          <p:cNvSpPr>
            <a:spLocks noGrp="1"/>
          </p:cNvSpPr>
          <p:nvPr>
            <p:ph type="title"/>
          </p:nvPr>
        </p:nvSpPr>
        <p:spPr>
          <a:xfrm>
            <a:off x="1763689" y="0"/>
            <a:ext cx="7380312" cy="548680"/>
          </a:xfrm>
        </p:spPr>
        <p:txBody>
          <a:bodyPr anchor="t"/>
          <a:lstStyle/>
          <a:p>
            <a:pPr algn="r"/>
            <a:r>
              <a:rPr lang="hr-HR" sz="2400" dirty="0">
                <a:latin typeface="Arial Black" panose="020B0A04020102020204" pitchFamily="34" charset="0"/>
              </a:rPr>
              <a:t>UČINKOVITO UPRAVLJATI ALERGENIMA</a:t>
            </a:r>
            <a:br>
              <a:rPr lang="hr-HR" sz="2400" dirty="0">
                <a:latin typeface="Arial Black" panose="020B0A04020102020204" pitchFamily="34" charset="0"/>
              </a:rPr>
            </a:br>
            <a:r>
              <a:rPr lang="hr-HR" sz="1400" spc="300" dirty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NA KOJI </a:t>
            </a:r>
            <a:r>
              <a:rPr lang="hr-HR" sz="1400" spc="300" dirty="0" smtClean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NAČIN?</a:t>
            </a:r>
            <a:endParaRPr lang="hr-HR" sz="2400" spc="300" dirty="0">
              <a:solidFill>
                <a:schemeClr val="bg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1" name="Rectangle 7"/>
          <p:cNvSpPr/>
          <p:nvPr/>
        </p:nvSpPr>
        <p:spPr>
          <a:xfrm>
            <a:off x="472729" y="1340768"/>
            <a:ext cx="4365959" cy="252028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/>
          <a:lstStyle/>
          <a:p>
            <a:pPr marL="285750" lvl="0" indent="-285750" eaLnBrk="1" hangingPunct="1">
              <a:lnSpc>
                <a:spcPct val="150000"/>
              </a:lnSpc>
              <a:spcBef>
                <a:spcPts val="0"/>
              </a:spcBef>
              <a:buClr>
                <a:srgbClr val="595959"/>
              </a:buClr>
              <a:buSzPct val="60000"/>
              <a:buFont typeface="Arial Narrow" panose="020B0606020202030204" pitchFamily="34" charset="0"/>
              <a:buChar char="►"/>
            </a:pPr>
            <a:r>
              <a:rPr lang="hr-HR" sz="1600" kern="0" dirty="0" smtClean="0">
                <a:solidFill>
                  <a:srgbClr val="484848"/>
                </a:solidFill>
                <a:latin typeface="Arial Narrow" pitchFamily="34" charset="0"/>
              </a:rPr>
              <a:t>Upravljanje dokumentacijom i zapisima</a:t>
            </a:r>
          </a:p>
          <a:p>
            <a:pPr marL="285750" lvl="0" indent="-285750" eaLnBrk="1" hangingPunct="1">
              <a:lnSpc>
                <a:spcPct val="150000"/>
              </a:lnSpc>
              <a:spcBef>
                <a:spcPts val="0"/>
              </a:spcBef>
              <a:buClr>
                <a:srgbClr val="595959"/>
              </a:buClr>
              <a:buSzPct val="60000"/>
              <a:buFont typeface="Arial Narrow" panose="020B0606020202030204" pitchFamily="34" charset="0"/>
              <a:buChar char="►"/>
            </a:pPr>
            <a:r>
              <a:rPr lang="hr-HR" sz="1600" kern="0" dirty="0" smtClean="0">
                <a:solidFill>
                  <a:srgbClr val="484848"/>
                </a:solidFill>
                <a:latin typeface="Arial Narrow" pitchFamily="34" charset="0"/>
              </a:rPr>
              <a:t>Upravljanje preventivnim i korektivnim radnjama</a:t>
            </a:r>
          </a:p>
          <a:p>
            <a:pPr marL="285750" lvl="0" indent="-285750" eaLnBrk="1" hangingPunct="1">
              <a:lnSpc>
                <a:spcPct val="150000"/>
              </a:lnSpc>
              <a:spcBef>
                <a:spcPts val="0"/>
              </a:spcBef>
              <a:buClr>
                <a:srgbClr val="595959"/>
              </a:buClr>
              <a:buSzPct val="60000"/>
              <a:buFont typeface="Arial Narrow" panose="020B0606020202030204" pitchFamily="34" charset="0"/>
              <a:buChar char="►"/>
            </a:pPr>
            <a:r>
              <a:rPr lang="hr-HR" sz="1600" kern="0" dirty="0" smtClean="0">
                <a:solidFill>
                  <a:srgbClr val="484848"/>
                </a:solidFill>
                <a:latin typeface="Arial Narrow" pitchFamily="34" charset="0"/>
              </a:rPr>
              <a:t>Upravljanje nesukladnim proizvodima</a:t>
            </a:r>
          </a:p>
          <a:p>
            <a:pPr marL="285750" lvl="0" indent="-285750" eaLnBrk="1" hangingPunct="1">
              <a:lnSpc>
                <a:spcPct val="150000"/>
              </a:lnSpc>
              <a:spcBef>
                <a:spcPts val="0"/>
              </a:spcBef>
              <a:buClr>
                <a:srgbClr val="595959"/>
              </a:buClr>
              <a:buSzPct val="60000"/>
              <a:buFont typeface="Arial Narrow" panose="020B0606020202030204" pitchFamily="34" charset="0"/>
              <a:buChar char="►"/>
            </a:pPr>
            <a:r>
              <a:rPr lang="hr-HR" sz="1600" kern="0" dirty="0" smtClean="0">
                <a:solidFill>
                  <a:srgbClr val="484848"/>
                </a:solidFill>
                <a:latin typeface="Arial Narrow" pitchFamily="34" charset="0"/>
              </a:rPr>
              <a:t>Provođenje internih audita i audita dobavljača</a:t>
            </a:r>
          </a:p>
          <a:p>
            <a:pPr marL="285750" lvl="0" indent="-285750" eaLnBrk="1" hangingPunct="1">
              <a:lnSpc>
                <a:spcPct val="150000"/>
              </a:lnSpc>
              <a:spcBef>
                <a:spcPts val="0"/>
              </a:spcBef>
              <a:buClr>
                <a:srgbClr val="595959"/>
              </a:buClr>
              <a:buSzPct val="60000"/>
              <a:buFont typeface="Arial Narrow" panose="020B0606020202030204" pitchFamily="34" charset="0"/>
              <a:buChar char="►"/>
            </a:pPr>
            <a:r>
              <a:rPr lang="hr-HR" sz="1600" kern="0" dirty="0" smtClean="0">
                <a:solidFill>
                  <a:srgbClr val="484848"/>
                </a:solidFill>
                <a:latin typeface="Arial Narrow" pitchFamily="34" charset="0"/>
              </a:rPr>
              <a:t>Ocjena dobavljača</a:t>
            </a:r>
          </a:p>
          <a:p>
            <a:pPr marL="285750" lvl="0" indent="-285750" eaLnBrk="1" hangingPunct="1">
              <a:lnSpc>
                <a:spcPct val="150000"/>
              </a:lnSpc>
              <a:spcBef>
                <a:spcPts val="0"/>
              </a:spcBef>
              <a:buClr>
                <a:srgbClr val="595959"/>
              </a:buClr>
              <a:buSzPct val="60000"/>
              <a:buFont typeface="Arial Narrow" panose="020B0606020202030204" pitchFamily="34" charset="0"/>
              <a:buChar char="►"/>
            </a:pPr>
            <a:r>
              <a:rPr lang="hr-HR" sz="1600" kern="0" dirty="0" smtClean="0">
                <a:solidFill>
                  <a:srgbClr val="484848"/>
                </a:solidFill>
                <a:latin typeface="Arial Narrow" pitchFamily="34" charset="0"/>
              </a:rPr>
              <a:t>Sljedivost proizvoda ...</a:t>
            </a:r>
            <a:endParaRPr lang="hr-HR" sz="1600" kern="0" dirty="0">
              <a:solidFill>
                <a:srgbClr val="484848"/>
              </a:solidFill>
              <a:latin typeface="Arial Narrow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72730" y="1124744"/>
            <a:ext cx="7267622" cy="288032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>
              <a:buNone/>
            </a:pPr>
            <a:r>
              <a:rPr lang="nn-NO" sz="1400" b="1" kern="0" dirty="0">
                <a:solidFill>
                  <a:schemeClr val="bg1"/>
                </a:solidFill>
                <a:latin typeface="Arial Narrow" pitchFamily="34" charset="0"/>
              </a:rPr>
              <a:t>SUSTAV SIGURNOSTI HRANE I KVALITETE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467543" y="4365104"/>
            <a:ext cx="7276381" cy="288032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>
              <a:buNone/>
            </a:pPr>
            <a:r>
              <a:rPr lang="hr-HR" sz="1400" b="1" dirty="0" smtClean="0">
                <a:latin typeface="Arial Narrow" pitchFamily="34" charset="0"/>
              </a:rPr>
              <a:t>NABAVA SIROVINA</a:t>
            </a:r>
            <a:endParaRPr lang="hr-HR" sz="14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598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-16877" y="6597352"/>
            <a:ext cx="556429" cy="260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484848"/>
                </a:solidFill>
                <a:latin typeface="Arial" pitchFamily="34" charset="0"/>
              </a:defRPr>
            </a:lvl1pPr>
            <a:lvl2pPr>
              <a:defRPr sz="2000">
                <a:solidFill>
                  <a:srgbClr val="484848"/>
                </a:solidFill>
                <a:latin typeface="Arial" pitchFamily="34" charset="0"/>
              </a:defRPr>
            </a:lvl2pPr>
            <a:lvl3pPr>
              <a:defRPr sz="2000">
                <a:solidFill>
                  <a:srgbClr val="484848"/>
                </a:solidFill>
                <a:latin typeface="Arial" pitchFamily="34" charset="0"/>
              </a:defRPr>
            </a:lvl3pPr>
            <a:lvl4pPr>
              <a:defRPr sz="2000">
                <a:solidFill>
                  <a:srgbClr val="484848"/>
                </a:solidFill>
                <a:latin typeface="Arial" pitchFamily="34" charset="0"/>
              </a:defRPr>
            </a:lvl4pPr>
            <a:lvl5pPr>
              <a:defRPr sz="2000">
                <a:solidFill>
                  <a:srgbClr val="484848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rgbClr val="484848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rgbClr val="484848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rgbClr val="484848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rgbClr val="484848"/>
                </a:solidFill>
                <a:latin typeface="Arial" pitchFamily="34" charset="0"/>
              </a:defRPr>
            </a:lvl9pPr>
          </a:lstStyle>
          <a:p>
            <a:fld id="{F618656E-8A5A-4FFF-A9F5-546BB3875A9B}" type="slidenum">
              <a:rPr lang="hr-HR" altLang="sr-Latn-RS" sz="600" smtClean="0">
                <a:latin typeface="Arial Narrow" pitchFamily="34" charset="0"/>
                <a:ea typeface="Calibri" pitchFamily="34" charset="0"/>
              </a:rPr>
              <a:pPr/>
              <a:t>5</a:t>
            </a:fld>
            <a:endParaRPr lang="hr-HR" altLang="sr-Latn-RS" sz="600" dirty="0" smtClean="0">
              <a:latin typeface="Arial Narrow" pitchFamily="34" charset="0"/>
              <a:ea typeface="Calibri" pitchFamily="34" charset="0"/>
            </a:endParaRPr>
          </a:p>
        </p:txBody>
      </p:sp>
      <p:sp>
        <p:nvSpPr>
          <p:cNvPr id="28" name="Rectangle 17"/>
          <p:cNvSpPr/>
          <p:nvPr/>
        </p:nvSpPr>
        <p:spPr>
          <a:xfrm>
            <a:off x="474957" y="1484784"/>
            <a:ext cx="7265395" cy="2376264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t"/>
          <a:lstStyle/>
          <a:p>
            <a:pPr marL="285750" lvl="0" indent="-285750" algn="just" eaLnBrk="1" hangingPunct="1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Arial Narrow" panose="020B0606020202030204" pitchFamily="34" charset="0"/>
              <a:buChar char="►"/>
            </a:pPr>
            <a:r>
              <a:rPr lang="hr-HR" sz="1600" b="1" kern="0" dirty="0" smtClean="0">
                <a:solidFill>
                  <a:srgbClr val="484848"/>
                </a:solidFill>
                <a:latin typeface="Arial Narrow" pitchFamily="34" charset="0"/>
              </a:rPr>
              <a:t>Čišćenje</a:t>
            </a:r>
            <a:r>
              <a:rPr lang="hr-HR" sz="1600" kern="0" dirty="0" smtClean="0">
                <a:solidFill>
                  <a:srgbClr val="484848"/>
                </a:solidFill>
                <a:latin typeface="Arial Narrow" pitchFamily="34" charset="0"/>
              </a:rPr>
              <a:t> skladišnih, </a:t>
            </a:r>
            <a:r>
              <a:rPr lang="hr-HR" sz="1600" kern="0" dirty="0">
                <a:solidFill>
                  <a:srgbClr val="484848"/>
                </a:solidFill>
                <a:latin typeface="Arial Narrow" pitchFamily="34" charset="0"/>
              </a:rPr>
              <a:t>radnih prostora </a:t>
            </a:r>
            <a:r>
              <a:rPr lang="hr-HR" sz="1600" kern="0" dirty="0" smtClean="0">
                <a:solidFill>
                  <a:srgbClr val="484848"/>
                </a:solidFill>
                <a:latin typeface="Arial Narrow" pitchFamily="34" charset="0"/>
              </a:rPr>
              <a:t>i proizvodne opreme, </a:t>
            </a:r>
            <a:r>
              <a:rPr lang="vi-VN" sz="1600" kern="0" dirty="0" smtClean="0">
                <a:solidFill>
                  <a:srgbClr val="484848"/>
                </a:solidFill>
                <a:latin typeface="Arial Narrow" pitchFamily="34" charset="0"/>
              </a:rPr>
              <a:t>definirane aktivnosti</a:t>
            </a:r>
            <a:r>
              <a:rPr lang="hr-HR" sz="1600" kern="0" dirty="0" smtClean="0">
                <a:solidFill>
                  <a:srgbClr val="484848"/>
                </a:solidFill>
                <a:latin typeface="Arial Narrow" pitchFamily="34" charset="0"/>
              </a:rPr>
              <a:t> kod: </a:t>
            </a:r>
          </a:p>
          <a:p>
            <a:pPr marL="742950" lvl="1" indent="-285750" algn="just" eaLnBrk="1" hangingPunct="1">
              <a:buClr>
                <a:srgbClr val="595959"/>
              </a:buClr>
              <a:buSzPct val="60000"/>
              <a:buFont typeface="Wingdings" panose="05000000000000000000" pitchFamily="2" charset="2"/>
              <a:buChar char="§"/>
            </a:pPr>
            <a:r>
              <a:rPr lang="hr-HR" sz="1600" kern="0" dirty="0" smtClean="0">
                <a:solidFill>
                  <a:srgbClr val="484848"/>
                </a:solidFill>
                <a:latin typeface="Arial Narrow" pitchFamily="34" charset="0"/>
              </a:rPr>
              <a:t>rasipanja </a:t>
            </a:r>
            <a:r>
              <a:rPr lang="hr-HR" sz="1600" kern="0" dirty="0" err="1" smtClean="0">
                <a:solidFill>
                  <a:srgbClr val="484848"/>
                </a:solidFill>
                <a:latin typeface="Arial Narrow" pitchFamily="34" charset="0"/>
              </a:rPr>
              <a:t>alergenih</a:t>
            </a:r>
            <a:r>
              <a:rPr lang="hr-HR" sz="1600" kern="0" dirty="0" smtClean="0">
                <a:solidFill>
                  <a:srgbClr val="484848"/>
                </a:solidFill>
                <a:latin typeface="Arial Narrow" pitchFamily="34" charset="0"/>
              </a:rPr>
              <a:t> sirovina</a:t>
            </a:r>
          </a:p>
          <a:p>
            <a:pPr marL="742950" lvl="1" indent="-285750" algn="just" eaLnBrk="1" hangingPunct="1">
              <a:buClr>
                <a:srgbClr val="595959"/>
              </a:buClr>
              <a:buSzPct val="60000"/>
              <a:buFont typeface="Wingdings" panose="05000000000000000000" pitchFamily="2" charset="2"/>
              <a:buChar char="§"/>
            </a:pPr>
            <a:r>
              <a:rPr lang="hr-HR" sz="1600" kern="0" dirty="0" smtClean="0">
                <a:solidFill>
                  <a:srgbClr val="484848"/>
                </a:solidFill>
                <a:latin typeface="Arial Narrow" pitchFamily="34" charset="0"/>
              </a:rPr>
              <a:t>nakon </a:t>
            </a:r>
            <a:r>
              <a:rPr lang="hr-HR" sz="1600" kern="0" dirty="0">
                <a:solidFill>
                  <a:srgbClr val="484848"/>
                </a:solidFill>
                <a:latin typeface="Arial Narrow" pitchFamily="34" charset="0"/>
              </a:rPr>
              <a:t>promjene </a:t>
            </a:r>
            <a:r>
              <a:rPr lang="hr-HR" sz="1600" kern="0" dirty="0" smtClean="0">
                <a:solidFill>
                  <a:srgbClr val="484848"/>
                </a:solidFill>
                <a:latin typeface="Arial Narrow" pitchFamily="34" charset="0"/>
              </a:rPr>
              <a:t>proizvoda da bi </a:t>
            </a:r>
            <a:r>
              <a:rPr lang="pt-BR" sz="1600" kern="0" dirty="0" smtClean="0">
                <a:solidFill>
                  <a:srgbClr val="484848"/>
                </a:solidFill>
                <a:latin typeface="Arial Narrow" pitchFamily="34" charset="0"/>
              </a:rPr>
              <a:t>osigura</a:t>
            </a:r>
            <a:r>
              <a:rPr lang="hr-HR" sz="1600" kern="0" dirty="0" smtClean="0">
                <a:solidFill>
                  <a:srgbClr val="484848"/>
                </a:solidFill>
                <a:latin typeface="Arial Narrow" pitchFamily="34" charset="0"/>
              </a:rPr>
              <a:t>li</a:t>
            </a:r>
            <a:r>
              <a:rPr lang="pt-BR" sz="1600" kern="0" dirty="0" smtClean="0">
                <a:solidFill>
                  <a:srgbClr val="484848"/>
                </a:solidFill>
                <a:latin typeface="Arial Narrow" pitchFamily="34" charset="0"/>
              </a:rPr>
              <a:t> </a:t>
            </a:r>
            <a:r>
              <a:rPr lang="pt-BR" sz="1600" kern="0" dirty="0">
                <a:solidFill>
                  <a:srgbClr val="484848"/>
                </a:solidFill>
                <a:latin typeface="Arial Narrow" pitchFamily="34" charset="0"/>
              </a:rPr>
              <a:t>uklanjanje tragova </a:t>
            </a:r>
            <a:r>
              <a:rPr lang="pt-BR" sz="1600" kern="0" dirty="0" smtClean="0">
                <a:solidFill>
                  <a:srgbClr val="484848"/>
                </a:solidFill>
                <a:latin typeface="Arial Narrow" pitchFamily="34" charset="0"/>
              </a:rPr>
              <a:t>alergena</a:t>
            </a:r>
            <a:r>
              <a:rPr lang="hr-HR" sz="1600" kern="0" dirty="0" smtClean="0">
                <a:solidFill>
                  <a:srgbClr val="484848"/>
                </a:solidFill>
                <a:latin typeface="Arial Narrow" pitchFamily="34" charset="0"/>
              </a:rPr>
              <a:t> na liniji</a:t>
            </a:r>
          </a:p>
          <a:p>
            <a:pPr marL="285750" lvl="0" indent="-285750" algn="just" eaLnBrk="1" hangingPunct="1">
              <a:lnSpc>
                <a:spcPct val="150000"/>
              </a:lnSpc>
              <a:spcBef>
                <a:spcPts val="0"/>
              </a:spcBef>
              <a:buClr>
                <a:srgbClr val="595959"/>
              </a:buClr>
              <a:buSzPct val="60000"/>
              <a:buFont typeface="Arial Narrow" panose="020B0606020202030204" pitchFamily="34" charset="0"/>
              <a:buChar char="►"/>
            </a:pPr>
            <a:r>
              <a:rPr lang="hr-HR" sz="1600" b="1" kern="0" dirty="0" smtClean="0">
                <a:solidFill>
                  <a:srgbClr val="484848"/>
                </a:solidFill>
                <a:latin typeface="Arial Narrow" pitchFamily="34" charset="0"/>
              </a:rPr>
              <a:t>Planiranje </a:t>
            </a:r>
            <a:r>
              <a:rPr lang="hr-HR" sz="1600" b="1" kern="0" dirty="0">
                <a:solidFill>
                  <a:srgbClr val="484848"/>
                </a:solidFill>
                <a:latin typeface="Arial Narrow" pitchFamily="34" charset="0"/>
              </a:rPr>
              <a:t>proizvodnje </a:t>
            </a:r>
            <a:r>
              <a:rPr lang="hr-HR" sz="1600" kern="0" dirty="0" smtClean="0">
                <a:solidFill>
                  <a:srgbClr val="484848"/>
                </a:solidFill>
                <a:latin typeface="Arial Narrow" pitchFamily="34" charset="0"/>
              </a:rPr>
              <a:t>-</a:t>
            </a:r>
            <a:r>
              <a:rPr lang="hr-HR" sz="1600" b="1" kern="0" dirty="0" smtClean="0">
                <a:solidFill>
                  <a:srgbClr val="484848"/>
                </a:solidFill>
                <a:latin typeface="Arial Narrow" pitchFamily="34" charset="0"/>
              </a:rPr>
              <a:t> </a:t>
            </a:r>
            <a:r>
              <a:rPr lang="hr-HR" sz="1600" kern="0" dirty="0" smtClean="0">
                <a:solidFill>
                  <a:srgbClr val="484848"/>
                </a:solidFill>
                <a:latin typeface="Arial Narrow" pitchFamily="34" charset="0"/>
              </a:rPr>
              <a:t>alergeni se uzimaju u obzir</a:t>
            </a:r>
          </a:p>
          <a:p>
            <a:pPr marL="285750" lvl="0" indent="-285750" algn="just" eaLnBrk="1" hangingPunct="1">
              <a:lnSpc>
                <a:spcPct val="150000"/>
              </a:lnSpc>
              <a:spcBef>
                <a:spcPts val="0"/>
              </a:spcBef>
              <a:buClr>
                <a:srgbClr val="595959"/>
              </a:buClr>
              <a:buSzPct val="60000"/>
              <a:buFont typeface="Arial Narrow" panose="020B0606020202030204" pitchFamily="34" charset="0"/>
              <a:buChar char="►"/>
            </a:pPr>
            <a:r>
              <a:rPr lang="hr-HR" sz="1600" b="1" kern="0" dirty="0" smtClean="0">
                <a:solidFill>
                  <a:srgbClr val="484848"/>
                </a:solidFill>
                <a:latin typeface="Arial Narrow" pitchFamily="34" charset="0"/>
              </a:rPr>
              <a:t>Označavanje</a:t>
            </a:r>
            <a:r>
              <a:rPr lang="hr-HR" sz="1600" kern="0" dirty="0" smtClean="0">
                <a:solidFill>
                  <a:srgbClr val="484848"/>
                </a:solidFill>
                <a:latin typeface="Arial Narrow" pitchFamily="34" charset="0"/>
              </a:rPr>
              <a:t> </a:t>
            </a:r>
            <a:r>
              <a:rPr lang="hr-HR" sz="1600" kern="0" dirty="0">
                <a:solidFill>
                  <a:srgbClr val="484848"/>
                </a:solidFill>
                <a:latin typeface="Arial Narrow" pitchFamily="34" charset="0"/>
              </a:rPr>
              <a:t>alergenih sirovina (vizualna identifikacija</a:t>
            </a:r>
            <a:r>
              <a:rPr lang="hr-HR" sz="1600" kern="0" dirty="0" smtClean="0">
                <a:solidFill>
                  <a:srgbClr val="484848"/>
                </a:solidFill>
                <a:latin typeface="Arial Narrow" pitchFamily="34" charset="0"/>
              </a:rPr>
              <a:t>)</a:t>
            </a:r>
          </a:p>
          <a:p>
            <a:pPr marL="285750" lvl="0" indent="-285750" algn="just" eaLnBrk="1" hangingPunct="1">
              <a:lnSpc>
                <a:spcPct val="150000"/>
              </a:lnSpc>
              <a:spcBef>
                <a:spcPts val="0"/>
              </a:spcBef>
              <a:buClr>
                <a:srgbClr val="595959"/>
              </a:buClr>
              <a:buSzPct val="60000"/>
              <a:buFont typeface="Arial Narrow" panose="020B0606020202030204" pitchFamily="34" charset="0"/>
              <a:buChar char="►"/>
            </a:pPr>
            <a:r>
              <a:rPr lang="hr-HR" sz="1600" b="1" kern="0" dirty="0" smtClean="0">
                <a:solidFill>
                  <a:srgbClr val="484848"/>
                </a:solidFill>
                <a:latin typeface="Arial Narrow" pitchFamily="34" charset="0"/>
              </a:rPr>
              <a:t>Higijena </a:t>
            </a:r>
            <a:r>
              <a:rPr lang="hr-HR" sz="1600" kern="0" dirty="0" smtClean="0">
                <a:solidFill>
                  <a:srgbClr val="484848"/>
                </a:solidFill>
                <a:latin typeface="Arial Narrow" pitchFamily="34" charset="0"/>
              </a:rPr>
              <a:t>prostora i zaposlenika </a:t>
            </a:r>
          </a:p>
          <a:p>
            <a:pPr marL="285750" lvl="0" indent="-285750" algn="just" eaLnBrk="1" hangingPunct="1">
              <a:lnSpc>
                <a:spcPct val="150000"/>
              </a:lnSpc>
              <a:spcBef>
                <a:spcPts val="0"/>
              </a:spcBef>
              <a:buClr>
                <a:srgbClr val="595959"/>
              </a:buClr>
              <a:buSzPct val="60000"/>
              <a:buFont typeface="Arial Narrow" panose="020B0606020202030204" pitchFamily="34" charset="0"/>
              <a:buChar char="►"/>
            </a:pPr>
            <a:r>
              <a:rPr lang="hr-HR" sz="1600" b="1" kern="0" dirty="0" smtClean="0">
                <a:solidFill>
                  <a:srgbClr val="484848"/>
                </a:solidFill>
                <a:latin typeface="Arial Narrow" pitchFamily="34" charset="0"/>
              </a:rPr>
              <a:t>Edukacije zaposlenika </a:t>
            </a:r>
            <a:r>
              <a:rPr lang="hr-HR" sz="1600" kern="0" dirty="0" smtClean="0">
                <a:solidFill>
                  <a:srgbClr val="484848"/>
                </a:solidFill>
                <a:latin typeface="Arial Narrow" pitchFamily="34" charset="0"/>
              </a:rPr>
              <a:t>...</a:t>
            </a:r>
            <a:endParaRPr lang="hr-HR" sz="1600" kern="0" dirty="0">
              <a:solidFill>
                <a:srgbClr val="484848"/>
              </a:solidFill>
              <a:latin typeface="Arial Narrow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67544" y="1124744"/>
            <a:ext cx="7265395" cy="264481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>
              <a:buNone/>
            </a:pPr>
            <a:r>
              <a:rPr lang="hr-HR" sz="1400" b="1" dirty="0" smtClean="0">
                <a:latin typeface="Arial Narrow" pitchFamily="34" charset="0"/>
              </a:rPr>
              <a:t>PROGRAMI </a:t>
            </a:r>
            <a:r>
              <a:rPr lang="hr-HR" sz="1400" b="1" dirty="0">
                <a:latin typeface="Arial Narrow" pitchFamily="34" charset="0"/>
              </a:rPr>
              <a:t>PREDUVJETA</a:t>
            </a:r>
          </a:p>
        </p:txBody>
      </p:sp>
      <p:sp>
        <p:nvSpPr>
          <p:cNvPr id="14" name="Naslov 1"/>
          <p:cNvSpPr>
            <a:spLocks noGrp="1"/>
          </p:cNvSpPr>
          <p:nvPr>
            <p:ph type="title"/>
          </p:nvPr>
        </p:nvSpPr>
        <p:spPr>
          <a:xfrm>
            <a:off x="1763689" y="0"/>
            <a:ext cx="7380312" cy="548680"/>
          </a:xfrm>
        </p:spPr>
        <p:txBody>
          <a:bodyPr anchor="t"/>
          <a:lstStyle/>
          <a:p>
            <a:pPr algn="r"/>
            <a:r>
              <a:rPr lang="hr-HR" sz="2400" dirty="0">
                <a:latin typeface="Arial Black" panose="020B0A04020102020204" pitchFamily="34" charset="0"/>
              </a:rPr>
              <a:t>UČINKOVITO UPRAVLJATI ALERGENIMA</a:t>
            </a:r>
            <a:br>
              <a:rPr lang="hr-HR" sz="2400" dirty="0">
                <a:latin typeface="Arial Black" panose="020B0A04020102020204" pitchFamily="34" charset="0"/>
              </a:rPr>
            </a:br>
            <a:r>
              <a:rPr lang="hr-HR" sz="1400" spc="300" dirty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NA KOJI </a:t>
            </a:r>
            <a:r>
              <a:rPr lang="hr-HR" sz="1400" spc="300" dirty="0" smtClean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NAČIN?</a:t>
            </a:r>
            <a:endParaRPr lang="hr-HR" sz="2400" spc="300" dirty="0">
              <a:solidFill>
                <a:schemeClr val="bg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Rectangle 15"/>
          <p:cNvSpPr/>
          <p:nvPr/>
        </p:nvSpPr>
        <p:spPr>
          <a:xfrm>
            <a:off x="467545" y="4709329"/>
            <a:ext cx="7272807" cy="1054969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t"/>
          <a:lstStyle/>
          <a:p>
            <a:pPr lvl="0" algn="just" eaLnBrk="1" hangingPunct="1">
              <a:lnSpc>
                <a:spcPct val="150000"/>
              </a:lnSpc>
              <a:spcBef>
                <a:spcPts val="0"/>
              </a:spcBef>
              <a:buClr>
                <a:srgbClr val="595959"/>
              </a:buClr>
              <a:buSzPct val="60000"/>
              <a:buNone/>
            </a:pPr>
            <a:r>
              <a:rPr lang="hr-HR" sz="1600" kern="0" dirty="0" smtClean="0">
                <a:solidFill>
                  <a:srgbClr val="484848"/>
                </a:solidFill>
                <a:latin typeface="Arial Narrow" pitchFamily="34" charset="0"/>
              </a:rPr>
              <a:t>Alergeni su obrađeni u HACCP studijama kroz analizu opasnosti i </a:t>
            </a:r>
            <a:r>
              <a:rPr lang="hr-HR" sz="1600" kern="0" dirty="0" smtClean="0">
                <a:solidFill>
                  <a:srgbClr val="484848"/>
                </a:solidFill>
                <a:latin typeface="Arial Narrow" pitchFamily="34" charset="0"/>
              </a:rPr>
              <a:t>rizika </a:t>
            </a:r>
            <a:endParaRPr lang="hr-HR" sz="1600" kern="0" dirty="0" smtClean="0">
              <a:solidFill>
                <a:srgbClr val="484848"/>
              </a:solidFill>
              <a:latin typeface="Arial Narrow" pitchFamily="34" charset="0"/>
            </a:endParaRPr>
          </a:p>
          <a:p>
            <a:pPr lvl="0" algn="just" eaLnBrk="1" hangingPunct="1">
              <a:lnSpc>
                <a:spcPct val="150000"/>
              </a:lnSpc>
              <a:spcBef>
                <a:spcPts val="0"/>
              </a:spcBef>
              <a:buClr>
                <a:srgbClr val="595959"/>
              </a:buClr>
              <a:buSzPct val="60000"/>
              <a:buNone/>
            </a:pPr>
            <a:r>
              <a:rPr lang="hr-HR" sz="1600" kern="0" dirty="0" smtClean="0">
                <a:solidFill>
                  <a:srgbClr val="484848"/>
                </a:solidFill>
                <a:latin typeface="Arial Narrow" pitchFamily="34" charset="0"/>
              </a:rPr>
              <a:t>Analiza rizika → CP </a:t>
            </a:r>
            <a:r>
              <a:rPr lang="hr-HR" sz="1600" kern="0" dirty="0">
                <a:solidFill>
                  <a:srgbClr val="484848"/>
                </a:solidFill>
                <a:latin typeface="Arial Narrow" pitchFamily="34" charset="0"/>
              </a:rPr>
              <a:t>ili </a:t>
            </a:r>
            <a:r>
              <a:rPr lang="hr-HR" sz="1600" kern="0" dirty="0" smtClean="0">
                <a:solidFill>
                  <a:srgbClr val="484848"/>
                </a:solidFill>
                <a:latin typeface="Arial Narrow" pitchFamily="34" charset="0"/>
              </a:rPr>
              <a:t>CCP → HACCP </a:t>
            </a:r>
            <a:r>
              <a:rPr lang="hr-HR" sz="1600" kern="0" dirty="0">
                <a:solidFill>
                  <a:srgbClr val="484848"/>
                </a:solidFill>
                <a:latin typeface="Arial Narrow" pitchFamily="34" charset="0"/>
              </a:rPr>
              <a:t>plan</a:t>
            </a:r>
            <a:endParaRPr lang="hr-HR" sz="1600" kern="0" dirty="0" smtClean="0">
              <a:solidFill>
                <a:srgbClr val="484848"/>
              </a:solidFill>
              <a:latin typeface="Arial Narrow" pitchFamily="34" charset="0"/>
            </a:endParaRPr>
          </a:p>
          <a:p>
            <a:pPr lvl="0" algn="just" eaLnBrk="1" hangingPunct="1">
              <a:lnSpc>
                <a:spcPct val="150000"/>
              </a:lnSpc>
              <a:spcBef>
                <a:spcPts val="0"/>
              </a:spcBef>
              <a:buClr>
                <a:srgbClr val="595959"/>
              </a:buClr>
              <a:buSzPct val="60000"/>
              <a:buNone/>
            </a:pPr>
            <a:r>
              <a:rPr lang="hr-HR" sz="1600" b="1" kern="0" dirty="0" smtClean="0">
                <a:solidFill>
                  <a:srgbClr val="484848"/>
                </a:solidFill>
                <a:latin typeface="Arial Narrow" pitchFamily="34" charset="0"/>
              </a:rPr>
              <a:t>A</a:t>
            </a:r>
            <a:r>
              <a:rPr lang="hr-HR" sz="1600" kern="0" dirty="0" smtClean="0">
                <a:solidFill>
                  <a:srgbClr val="484848"/>
                </a:solidFill>
                <a:latin typeface="Arial Narrow" pitchFamily="34" charset="0"/>
              </a:rPr>
              <a:t> </a:t>
            </a:r>
            <a:r>
              <a:rPr lang="hr-HR" sz="1600" kern="0" dirty="0" smtClean="0">
                <a:solidFill>
                  <a:srgbClr val="484848"/>
                </a:solidFill>
                <a:latin typeface="Arial Narrow" pitchFamily="34" charset="0"/>
              </a:rPr>
              <a:t>- alergen opasnost </a:t>
            </a:r>
            <a:r>
              <a:rPr lang="hr-HR" sz="1600" kern="0" dirty="0">
                <a:solidFill>
                  <a:srgbClr val="484848"/>
                </a:solidFill>
                <a:latin typeface="Arial Narrow" pitchFamily="34" charset="0"/>
              </a:rPr>
              <a:t>u </a:t>
            </a:r>
            <a:r>
              <a:rPr lang="hr-HR" sz="1600" kern="0" dirty="0" smtClean="0">
                <a:solidFill>
                  <a:srgbClr val="484848"/>
                </a:solidFill>
                <a:latin typeface="Arial Narrow" pitchFamily="34" charset="0"/>
              </a:rPr>
              <a:t>HACCP </a:t>
            </a:r>
            <a:r>
              <a:rPr lang="hr-HR" sz="1600" kern="0" dirty="0">
                <a:solidFill>
                  <a:srgbClr val="484848"/>
                </a:solidFill>
                <a:latin typeface="Arial Narrow" pitchFamily="34" charset="0"/>
              </a:rPr>
              <a:t>studijama</a:t>
            </a:r>
          </a:p>
        </p:txBody>
      </p:sp>
      <p:sp>
        <p:nvSpPr>
          <p:cNvPr id="9" name="Rounded Rectangle 16"/>
          <p:cNvSpPr/>
          <p:nvPr/>
        </p:nvSpPr>
        <p:spPr>
          <a:xfrm>
            <a:off x="467547" y="4437112"/>
            <a:ext cx="7272801" cy="272215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>
              <a:buNone/>
            </a:pPr>
            <a:r>
              <a:rPr lang="hr-HR" sz="1400" b="1" dirty="0" smtClean="0">
                <a:latin typeface="Arial Narrow" pitchFamily="34" charset="0"/>
              </a:rPr>
              <a:t>HACCP STUDIJE</a:t>
            </a:r>
            <a:endParaRPr lang="hr-HR" sz="14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291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-16877" y="6597352"/>
            <a:ext cx="556429" cy="260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484848"/>
                </a:solidFill>
                <a:latin typeface="Arial" pitchFamily="34" charset="0"/>
              </a:defRPr>
            </a:lvl1pPr>
            <a:lvl2pPr>
              <a:defRPr sz="2000">
                <a:solidFill>
                  <a:srgbClr val="484848"/>
                </a:solidFill>
                <a:latin typeface="Arial" pitchFamily="34" charset="0"/>
              </a:defRPr>
            </a:lvl2pPr>
            <a:lvl3pPr>
              <a:defRPr sz="2000">
                <a:solidFill>
                  <a:srgbClr val="484848"/>
                </a:solidFill>
                <a:latin typeface="Arial" pitchFamily="34" charset="0"/>
              </a:defRPr>
            </a:lvl3pPr>
            <a:lvl4pPr>
              <a:defRPr sz="2000">
                <a:solidFill>
                  <a:srgbClr val="484848"/>
                </a:solidFill>
                <a:latin typeface="Arial" pitchFamily="34" charset="0"/>
              </a:defRPr>
            </a:lvl4pPr>
            <a:lvl5pPr>
              <a:defRPr sz="2000">
                <a:solidFill>
                  <a:srgbClr val="484848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rgbClr val="484848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rgbClr val="484848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rgbClr val="484848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rgbClr val="484848"/>
                </a:solidFill>
                <a:latin typeface="Arial" pitchFamily="34" charset="0"/>
              </a:defRPr>
            </a:lvl9pPr>
          </a:lstStyle>
          <a:p>
            <a:fld id="{F618656E-8A5A-4FFF-A9F5-546BB3875A9B}" type="slidenum">
              <a:rPr lang="hr-HR" altLang="sr-Latn-RS" sz="600" smtClean="0">
                <a:latin typeface="Arial Narrow" pitchFamily="34" charset="0"/>
                <a:ea typeface="Calibri" pitchFamily="34" charset="0"/>
              </a:rPr>
              <a:pPr/>
              <a:t>6</a:t>
            </a:fld>
            <a:endParaRPr lang="hr-HR" altLang="sr-Latn-RS" sz="600" dirty="0" smtClean="0">
              <a:latin typeface="Arial Narrow" pitchFamily="34" charset="0"/>
              <a:ea typeface="Calibri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67545" y="1414377"/>
            <a:ext cx="6768751" cy="2878719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pPr marL="285750" lvl="0" indent="-285750" algn="just" eaLnBrk="1" hangingPunct="1">
              <a:lnSpc>
                <a:spcPct val="150000"/>
              </a:lnSpc>
              <a:spcBef>
                <a:spcPts val="200"/>
              </a:spcBef>
              <a:buClr>
                <a:srgbClr val="595959"/>
              </a:buClr>
              <a:buSzPct val="60000"/>
              <a:buFont typeface="Arial Narrow" pitchFamily="34" charset="0"/>
              <a:buChar char="►"/>
            </a:pPr>
            <a:r>
              <a:rPr lang="hr-HR" sz="1600" kern="0" dirty="0" smtClean="0">
                <a:solidFill>
                  <a:srgbClr val="484848"/>
                </a:solidFill>
                <a:latin typeface="Arial Narrow" pitchFamily="34" charset="0"/>
              </a:rPr>
              <a:t>Provodi se p</a:t>
            </a:r>
            <a:r>
              <a:rPr lang="vi-VN" sz="1600" kern="0" dirty="0" smtClean="0">
                <a:solidFill>
                  <a:srgbClr val="484848"/>
                </a:solidFill>
                <a:latin typeface="Arial Narrow" pitchFamily="34" charset="0"/>
              </a:rPr>
              <a:t>rovjer</a:t>
            </a:r>
            <a:r>
              <a:rPr lang="hr-HR" sz="1600" kern="0" dirty="0" smtClean="0">
                <a:solidFill>
                  <a:srgbClr val="484848"/>
                </a:solidFill>
                <a:latin typeface="Arial Narrow" pitchFamily="34" charset="0"/>
              </a:rPr>
              <a:t>a</a:t>
            </a:r>
            <a:r>
              <a:rPr lang="vi-VN" sz="1600" kern="0" dirty="0" smtClean="0">
                <a:solidFill>
                  <a:srgbClr val="484848"/>
                </a:solidFill>
                <a:latin typeface="Arial Narrow" pitchFamily="34" charset="0"/>
              </a:rPr>
              <a:t> </a:t>
            </a:r>
            <a:r>
              <a:rPr lang="hr-HR" sz="1600" kern="0" dirty="0" smtClean="0">
                <a:solidFill>
                  <a:srgbClr val="484848"/>
                </a:solidFill>
                <a:latin typeface="Arial Narrow" pitchFamily="34" charset="0"/>
              </a:rPr>
              <a:t>vezano uz mogućnost </a:t>
            </a:r>
            <a:r>
              <a:rPr lang="vi-VN" sz="1600" kern="0" dirty="0" smtClean="0">
                <a:solidFill>
                  <a:srgbClr val="484848"/>
                </a:solidFill>
                <a:latin typeface="Arial Narrow" pitchFamily="34" charset="0"/>
              </a:rPr>
              <a:t>križne</a:t>
            </a:r>
            <a:r>
              <a:rPr lang="hr-HR" sz="1600" kern="0" dirty="0" smtClean="0">
                <a:solidFill>
                  <a:srgbClr val="484848"/>
                </a:solidFill>
                <a:latin typeface="Arial Narrow" pitchFamily="34" charset="0"/>
              </a:rPr>
              <a:t> </a:t>
            </a:r>
            <a:r>
              <a:rPr lang="vi-VN" sz="1600" kern="0" dirty="0" smtClean="0">
                <a:solidFill>
                  <a:srgbClr val="484848"/>
                </a:solidFill>
                <a:latin typeface="Arial Narrow" pitchFamily="34" charset="0"/>
              </a:rPr>
              <a:t>kontaminacije alergen</a:t>
            </a:r>
            <a:r>
              <a:rPr lang="hr-HR" sz="1600" kern="0" dirty="0" smtClean="0">
                <a:solidFill>
                  <a:srgbClr val="484848"/>
                </a:solidFill>
                <a:latin typeface="Arial Narrow" pitchFamily="34" charset="0"/>
              </a:rPr>
              <a:t>ima</a:t>
            </a:r>
          </a:p>
          <a:p>
            <a:pPr marL="285750" lvl="0" indent="-285750" algn="just" eaLnBrk="1" hangingPunct="1">
              <a:lnSpc>
                <a:spcPct val="150000"/>
              </a:lnSpc>
              <a:spcBef>
                <a:spcPts val="200"/>
              </a:spcBef>
              <a:buClr>
                <a:srgbClr val="595959"/>
              </a:buClr>
              <a:buSzPct val="60000"/>
              <a:buFont typeface="Arial Narrow" pitchFamily="34" charset="0"/>
              <a:buChar char="►"/>
            </a:pPr>
            <a:r>
              <a:rPr lang="hr-HR" sz="1600" kern="0" dirty="0" smtClean="0">
                <a:solidFill>
                  <a:srgbClr val="484848"/>
                </a:solidFill>
                <a:latin typeface="Arial Narrow" pitchFamily="34" charset="0"/>
              </a:rPr>
              <a:t>Validacija čišćenja </a:t>
            </a:r>
            <a:r>
              <a:rPr lang="hr-HR" sz="1600" kern="0" dirty="0">
                <a:solidFill>
                  <a:srgbClr val="484848"/>
                </a:solidFill>
                <a:latin typeface="Arial Narrow" pitchFamily="34" charset="0"/>
              </a:rPr>
              <a:t>- kvalitativni testovi na alergene nakon </a:t>
            </a:r>
            <a:r>
              <a:rPr lang="hr-HR" sz="1600" kern="0" dirty="0" smtClean="0">
                <a:solidFill>
                  <a:srgbClr val="484848"/>
                </a:solidFill>
                <a:latin typeface="Arial Narrow" pitchFamily="34" charset="0"/>
              </a:rPr>
              <a:t>provedbe čišćenja linije</a:t>
            </a:r>
          </a:p>
          <a:p>
            <a:pPr marL="285750" lvl="0" indent="-285750" algn="just" eaLnBrk="1" hangingPunct="1">
              <a:lnSpc>
                <a:spcPct val="150000"/>
              </a:lnSpc>
              <a:spcBef>
                <a:spcPts val="200"/>
              </a:spcBef>
              <a:buClr>
                <a:srgbClr val="595959"/>
              </a:buClr>
              <a:buSzPct val="60000"/>
              <a:buFont typeface="Arial Narrow" pitchFamily="34" charset="0"/>
              <a:buChar char="►"/>
            </a:pPr>
            <a:r>
              <a:rPr lang="hr-HR" sz="1600" kern="0" dirty="0" smtClean="0">
                <a:solidFill>
                  <a:srgbClr val="484848"/>
                </a:solidFill>
                <a:latin typeface="Arial Narrow" pitchFamily="34" charset="0"/>
              </a:rPr>
              <a:t>Verifikacija na gotovom proizvodu</a:t>
            </a:r>
          </a:p>
          <a:p>
            <a:pPr lvl="0" algn="just" eaLnBrk="1" hangingPunct="1">
              <a:lnSpc>
                <a:spcPct val="150000"/>
              </a:lnSpc>
              <a:spcBef>
                <a:spcPts val="200"/>
              </a:spcBef>
              <a:buClr>
                <a:srgbClr val="595959"/>
              </a:buClr>
              <a:buSzPct val="60000"/>
              <a:buNone/>
            </a:pPr>
            <a:endParaRPr lang="hr-HR" sz="1600" kern="0" dirty="0" smtClean="0">
              <a:solidFill>
                <a:srgbClr val="484848"/>
              </a:solidFill>
              <a:latin typeface="Arial Narrow" pitchFamily="34" charset="0"/>
            </a:endParaRPr>
          </a:p>
          <a:p>
            <a:pPr marL="285750" lvl="0" indent="-285750" algn="just" eaLnBrk="1" hangingPunct="1">
              <a:lnSpc>
                <a:spcPct val="150000"/>
              </a:lnSpc>
              <a:spcBef>
                <a:spcPts val="200"/>
              </a:spcBef>
              <a:buClr>
                <a:srgbClr val="595959"/>
              </a:buClr>
              <a:buSzPct val="60000"/>
              <a:buFont typeface="Arial Narrow" pitchFamily="34" charset="0"/>
              <a:buChar char="►"/>
            </a:pPr>
            <a:r>
              <a:rPr lang="hr-HR" sz="1600" kern="0" dirty="0" smtClean="0">
                <a:solidFill>
                  <a:srgbClr val="484848"/>
                </a:solidFill>
                <a:latin typeface="Arial Narrow" pitchFamily="34" charset="0"/>
              </a:rPr>
              <a:t>M</a:t>
            </a:r>
            <a:r>
              <a:rPr lang="vi-VN" sz="1600" kern="0" dirty="0" smtClean="0">
                <a:solidFill>
                  <a:srgbClr val="484848"/>
                </a:solidFill>
                <a:latin typeface="Arial Narrow" pitchFamily="34" charset="0"/>
              </a:rPr>
              <a:t>nogi </a:t>
            </a:r>
            <a:r>
              <a:rPr lang="vi-VN" sz="1600" kern="0" dirty="0">
                <a:solidFill>
                  <a:srgbClr val="484848"/>
                </a:solidFill>
                <a:latin typeface="Arial Narrow" pitchFamily="34" charset="0"/>
              </a:rPr>
              <a:t>alergeni dolaze u obliku praha </a:t>
            </a:r>
            <a:r>
              <a:rPr lang="hr-HR" sz="1600" kern="0" dirty="0" smtClean="0">
                <a:solidFill>
                  <a:srgbClr val="484848"/>
                </a:solidFill>
                <a:latin typeface="Arial Narrow" pitchFamily="34" charset="0"/>
              </a:rPr>
              <a:t>- </a:t>
            </a:r>
            <a:r>
              <a:rPr lang="vi-VN" sz="1600" kern="0" dirty="0" smtClean="0">
                <a:solidFill>
                  <a:srgbClr val="484848"/>
                </a:solidFill>
                <a:latin typeface="Arial Narrow" pitchFamily="34" charset="0"/>
              </a:rPr>
              <a:t>struja </a:t>
            </a:r>
            <a:r>
              <a:rPr lang="vi-VN" sz="1600" kern="0" dirty="0">
                <a:solidFill>
                  <a:srgbClr val="484848"/>
                </a:solidFill>
                <a:latin typeface="Arial Narrow" pitchFamily="34" charset="0"/>
              </a:rPr>
              <a:t>zraka u objektima može nositi alergene na područja koja nisu namijenjena </a:t>
            </a:r>
            <a:r>
              <a:rPr lang="hr-HR" sz="1600" kern="0" dirty="0" smtClean="0">
                <a:solidFill>
                  <a:srgbClr val="484848"/>
                </a:solidFill>
                <a:latin typeface="Arial Narrow" pitchFamily="34" charset="0"/>
              </a:rPr>
              <a:t>za određeni </a:t>
            </a:r>
            <a:r>
              <a:rPr lang="vi-VN" sz="1600" kern="0" dirty="0" smtClean="0">
                <a:solidFill>
                  <a:srgbClr val="484848"/>
                </a:solidFill>
                <a:latin typeface="Arial Narrow" pitchFamily="34" charset="0"/>
              </a:rPr>
              <a:t>alergen, stvara</a:t>
            </a:r>
            <a:r>
              <a:rPr lang="hr-HR" sz="1600" kern="0" dirty="0" smtClean="0">
                <a:solidFill>
                  <a:srgbClr val="484848"/>
                </a:solidFill>
                <a:latin typeface="Arial Narrow" pitchFamily="34" charset="0"/>
              </a:rPr>
              <a:t> se</a:t>
            </a:r>
            <a:r>
              <a:rPr lang="vi-VN" sz="1600" kern="0" dirty="0" smtClean="0">
                <a:solidFill>
                  <a:srgbClr val="484848"/>
                </a:solidFill>
                <a:latin typeface="Arial Narrow" pitchFamily="34" charset="0"/>
              </a:rPr>
              <a:t> </a:t>
            </a:r>
            <a:r>
              <a:rPr lang="hr-HR" sz="1600" kern="0" dirty="0" smtClean="0">
                <a:solidFill>
                  <a:srgbClr val="484848"/>
                </a:solidFill>
                <a:latin typeface="Arial Narrow" pitchFamily="34" charset="0"/>
              </a:rPr>
              <a:t>mogućnost kontaminacije</a:t>
            </a:r>
          </a:p>
        </p:txBody>
      </p:sp>
      <p:sp>
        <p:nvSpPr>
          <p:cNvPr id="30" name="Rounded Rectangle 24"/>
          <p:cNvSpPr/>
          <p:nvPr/>
        </p:nvSpPr>
        <p:spPr>
          <a:xfrm>
            <a:off x="467544" y="1136707"/>
            <a:ext cx="6768752" cy="27767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>
              <a:buNone/>
            </a:pPr>
            <a:r>
              <a:rPr lang="hr-HR" sz="1400" b="1" dirty="0" smtClean="0">
                <a:latin typeface="Arial Narrow" pitchFamily="34" charset="0"/>
              </a:rPr>
              <a:t>VALIDACIJA I VERIFIKACIJA ALERGENA</a:t>
            </a:r>
            <a:endParaRPr lang="hr-HR" sz="1400" b="1" dirty="0">
              <a:latin typeface="Arial Narrow" pitchFamily="34" charset="0"/>
            </a:endParaRPr>
          </a:p>
        </p:txBody>
      </p:sp>
      <p:sp>
        <p:nvSpPr>
          <p:cNvPr id="14" name="Naslov 1"/>
          <p:cNvSpPr>
            <a:spLocks noGrp="1"/>
          </p:cNvSpPr>
          <p:nvPr>
            <p:ph type="title"/>
          </p:nvPr>
        </p:nvSpPr>
        <p:spPr>
          <a:xfrm>
            <a:off x="1763689" y="0"/>
            <a:ext cx="7380312" cy="548680"/>
          </a:xfrm>
        </p:spPr>
        <p:txBody>
          <a:bodyPr anchor="t"/>
          <a:lstStyle/>
          <a:p>
            <a:pPr algn="r"/>
            <a:r>
              <a:rPr lang="hr-HR" sz="2400" dirty="0">
                <a:latin typeface="Arial Black" panose="020B0A04020102020204" pitchFamily="34" charset="0"/>
              </a:rPr>
              <a:t>UČINKOVITO UPRAVLJATI ALERGENIMA</a:t>
            </a:r>
            <a:br>
              <a:rPr lang="hr-HR" sz="2400" dirty="0">
                <a:latin typeface="Arial Black" panose="020B0A04020102020204" pitchFamily="34" charset="0"/>
              </a:rPr>
            </a:br>
            <a:r>
              <a:rPr lang="hr-HR" sz="1400" spc="300" dirty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NA KOJI </a:t>
            </a:r>
            <a:r>
              <a:rPr lang="hr-HR" sz="1400" spc="300" dirty="0" smtClean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NAČIN?</a:t>
            </a:r>
            <a:endParaRPr lang="hr-HR" sz="2400" spc="300" dirty="0">
              <a:solidFill>
                <a:schemeClr val="bg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607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-16877" y="6597352"/>
            <a:ext cx="556429" cy="260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484848"/>
                </a:solidFill>
                <a:latin typeface="Arial" pitchFamily="34" charset="0"/>
              </a:defRPr>
            </a:lvl1pPr>
            <a:lvl2pPr>
              <a:defRPr sz="2000">
                <a:solidFill>
                  <a:srgbClr val="484848"/>
                </a:solidFill>
                <a:latin typeface="Arial" pitchFamily="34" charset="0"/>
              </a:defRPr>
            </a:lvl2pPr>
            <a:lvl3pPr>
              <a:defRPr sz="2000">
                <a:solidFill>
                  <a:srgbClr val="484848"/>
                </a:solidFill>
                <a:latin typeface="Arial" pitchFamily="34" charset="0"/>
              </a:defRPr>
            </a:lvl3pPr>
            <a:lvl4pPr>
              <a:defRPr sz="2000">
                <a:solidFill>
                  <a:srgbClr val="484848"/>
                </a:solidFill>
                <a:latin typeface="Arial" pitchFamily="34" charset="0"/>
              </a:defRPr>
            </a:lvl4pPr>
            <a:lvl5pPr>
              <a:defRPr sz="2000">
                <a:solidFill>
                  <a:srgbClr val="484848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rgbClr val="484848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rgbClr val="484848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rgbClr val="484848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rgbClr val="484848"/>
                </a:solidFill>
                <a:latin typeface="Arial" pitchFamily="34" charset="0"/>
              </a:defRPr>
            </a:lvl9pPr>
          </a:lstStyle>
          <a:p>
            <a:fld id="{F618656E-8A5A-4FFF-A9F5-546BB3875A9B}" type="slidenum">
              <a:rPr lang="hr-HR" altLang="sr-Latn-RS" sz="600" smtClean="0">
                <a:latin typeface="Arial Narrow" pitchFamily="34" charset="0"/>
                <a:ea typeface="Calibri" pitchFamily="34" charset="0"/>
              </a:rPr>
              <a:pPr/>
              <a:t>7</a:t>
            </a:fld>
            <a:endParaRPr lang="hr-HR" altLang="sr-Latn-RS" sz="600" dirty="0" smtClean="0">
              <a:latin typeface="Arial Narrow" pitchFamily="34" charset="0"/>
              <a:ea typeface="Calibri" pitchFamily="34" charset="0"/>
            </a:endParaRPr>
          </a:p>
        </p:txBody>
      </p:sp>
      <p:sp>
        <p:nvSpPr>
          <p:cNvPr id="14" name="Naslov 1"/>
          <p:cNvSpPr>
            <a:spLocks noGrp="1"/>
          </p:cNvSpPr>
          <p:nvPr>
            <p:ph type="title"/>
          </p:nvPr>
        </p:nvSpPr>
        <p:spPr>
          <a:xfrm>
            <a:off x="1763689" y="0"/>
            <a:ext cx="7380312" cy="548680"/>
          </a:xfrm>
        </p:spPr>
        <p:txBody>
          <a:bodyPr anchor="t"/>
          <a:lstStyle/>
          <a:p>
            <a:pPr algn="r"/>
            <a:r>
              <a:rPr lang="hr-HR" sz="2400" dirty="0">
                <a:latin typeface="Arial Black" panose="020B0A04020102020204" pitchFamily="34" charset="0"/>
              </a:rPr>
              <a:t>UČINKOVITO UPRAVLJATI ALERGENIMA</a:t>
            </a:r>
            <a:br>
              <a:rPr lang="hr-HR" sz="2400" dirty="0">
                <a:latin typeface="Arial Black" panose="020B0A04020102020204" pitchFamily="34" charset="0"/>
              </a:rPr>
            </a:br>
            <a:r>
              <a:rPr lang="hr-HR" sz="1400" spc="300" dirty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NA KOJI </a:t>
            </a:r>
            <a:r>
              <a:rPr lang="hr-HR" sz="1400" spc="300" dirty="0" smtClean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NAČIN?</a:t>
            </a:r>
            <a:endParaRPr lang="hr-HR" sz="2400" spc="300" dirty="0">
              <a:solidFill>
                <a:schemeClr val="bg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Rounded Rectangle 24"/>
          <p:cNvSpPr/>
          <p:nvPr/>
        </p:nvSpPr>
        <p:spPr>
          <a:xfrm>
            <a:off x="467544" y="3701526"/>
            <a:ext cx="6768752" cy="27221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>
              <a:buNone/>
            </a:pPr>
            <a:r>
              <a:rPr lang="nn-NO" sz="1400" b="1" dirty="0">
                <a:latin typeface="Arial Narrow" pitchFamily="34" charset="0"/>
              </a:rPr>
              <a:t>SUSTAV SIGURNOSTI HRANE I KVALITETE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7545" y="3989558"/>
            <a:ext cx="6768751" cy="735586"/>
          </a:xfrm>
          <a:prstGeom prst="rect">
            <a:avLst/>
          </a:prstGeom>
        </p:spPr>
        <p:txBody>
          <a:bodyPr wrap="square" lIns="36000" tIns="0" rIns="36000" bIns="0">
            <a:sp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hr-HR" sz="1400" b="1" dirty="0" smtClean="0">
                <a:latin typeface="Arial Narrow" pitchFamily="34" charset="0"/>
              </a:rPr>
              <a:t>VOĐENJE DOKUMENTACIJE I ZAPISA </a:t>
            </a:r>
            <a:r>
              <a:rPr lang="hr-HR" sz="1400" dirty="0" smtClean="0">
                <a:latin typeface="Arial Narrow" pitchFamily="34" charset="0"/>
              </a:rPr>
              <a:t>-</a:t>
            </a:r>
            <a:r>
              <a:rPr lang="hr-HR" sz="1400" b="1" dirty="0" smtClean="0">
                <a:latin typeface="Arial Narrow" pitchFamily="34" charset="0"/>
              </a:rPr>
              <a:t> </a:t>
            </a:r>
            <a:r>
              <a:rPr lang="vi-VN" sz="1600" dirty="0" smtClean="0">
                <a:latin typeface="Arial Narrow" pitchFamily="34" charset="0"/>
              </a:rPr>
              <a:t>sve </a:t>
            </a:r>
            <a:r>
              <a:rPr lang="vi-VN" sz="1600" dirty="0">
                <a:latin typeface="Arial Narrow" pitchFamily="34" charset="0"/>
              </a:rPr>
              <a:t>aktivnosti </a:t>
            </a:r>
            <a:r>
              <a:rPr lang="hr-HR" sz="1600" dirty="0">
                <a:latin typeface="Arial Narrow" pitchFamily="34" charset="0"/>
              </a:rPr>
              <a:t>je </a:t>
            </a:r>
            <a:r>
              <a:rPr lang="vi-VN" sz="1600" dirty="0">
                <a:latin typeface="Arial Narrow" pitchFamily="34" charset="0"/>
              </a:rPr>
              <a:t>potrebno dokumentirat</a:t>
            </a:r>
            <a:r>
              <a:rPr lang="hr-HR" sz="1600" dirty="0" smtClean="0">
                <a:latin typeface="Arial Narrow" pitchFamily="34" charset="0"/>
              </a:rPr>
              <a:t>i.</a:t>
            </a:r>
            <a:endParaRPr lang="hr-HR" sz="600" dirty="0" smtClean="0">
              <a:latin typeface="Arial Narrow" pitchFamily="34" charset="0"/>
            </a:endParaRPr>
          </a:p>
          <a:p>
            <a:pPr algn="just">
              <a:lnSpc>
                <a:spcPct val="150000"/>
              </a:lnSpc>
              <a:buSzPct val="60000"/>
              <a:buNone/>
            </a:pPr>
            <a:r>
              <a:rPr lang="hr-HR" sz="1400" b="1" dirty="0" smtClean="0">
                <a:latin typeface="Arial Narrow" pitchFamily="34" charset="0"/>
              </a:rPr>
              <a:t>SLJEDIVOST I POSTUPAK POVLAČENJA PROIZVODA S TRŽIŠTA</a:t>
            </a:r>
          </a:p>
        </p:txBody>
      </p:sp>
      <p:sp>
        <p:nvSpPr>
          <p:cNvPr id="19" name="Pravokutnik 24"/>
          <p:cNvSpPr/>
          <p:nvPr/>
        </p:nvSpPr>
        <p:spPr>
          <a:xfrm>
            <a:off x="462423" y="1396932"/>
            <a:ext cx="6773873" cy="1569660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pPr marL="180000" indent="-285750" algn="just">
              <a:lnSpc>
                <a:spcPct val="150000"/>
              </a:lnSpc>
              <a:spcBef>
                <a:spcPts val="0"/>
              </a:spcBef>
              <a:buSzPct val="60000"/>
              <a:buFont typeface="Arial Narrow" pitchFamily="34" charset="0"/>
              <a:buChar char="►"/>
            </a:pPr>
            <a:r>
              <a:rPr lang="hr-HR" sz="1600" dirty="0">
                <a:latin typeface="Arial Narrow" pitchFamily="34" charset="0"/>
              </a:rPr>
              <a:t>p</a:t>
            </a:r>
            <a:r>
              <a:rPr lang="hr-HR" sz="1600" dirty="0" smtClean="0">
                <a:latin typeface="Arial Narrow" pitchFamily="34" charset="0"/>
              </a:rPr>
              <a:t>okušati smanjiti upotrebu alergenih sirovina kod razvoja proizvoda</a:t>
            </a:r>
          </a:p>
          <a:p>
            <a:pPr marL="180000" indent="-285750" algn="just">
              <a:lnSpc>
                <a:spcPct val="150000"/>
              </a:lnSpc>
              <a:spcBef>
                <a:spcPts val="0"/>
              </a:spcBef>
              <a:buSzPct val="60000"/>
              <a:buFont typeface="Arial Narrow" pitchFamily="34" charset="0"/>
              <a:buChar char="►"/>
            </a:pPr>
            <a:r>
              <a:rPr lang="hr-HR" sz="1600" dirty="0" smtClean="0">
                <a:latin typeface="Arial Narrow" pitchFamily="34" charset="0"/>
              </a:rPr>
              <a:t>procjenom rizika se potvrđuje postoji li mogućnost kontaminacije ili ne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SzPct val="60000"/>
              <a:buFont typeface="Arial Narrow" pitchFamily="34" charset="0"/>
              <a:buChar char="►"/>
            </a:pPr>
            <a:r>
              <a:rPr lang="hr-HR" sz="1600" dirty="0">
                <a:latin typeface="Arial Narrow" pitchFamily="34" charset="0"/>
              </a:rPr>
              <a:t>u slučaju kada se </a:t>
            </a:r>
            <a:r>
              <a:rPr lang="hr-HR" sz="1600" dirty="0" smtClean="0">
                <a:latin typeface="Arial Narrow" pitchFamily="34" charset="0"/>
              </a:rPr>
              <a:t>utvrdi križna kontaminacija - promjena deklaracije gotovog proizvoda (deklariraju se alergeni koji nisu sastavni dio proizvoda)</a:t>
            </a:r>
          </a:p>
        </p:txBody>
      </p:sp>
      <p:sp>
        <p:nvSpPr>
          <p:cNvPr id="20" name="Rounded Rectangle 24"/>
          <p:cNvSpPr/>
          <p:nvPr/>
        </p:nvSpPr>
        <p:spPr>
          <a:xfrm>
            <a:off x="462422" y="1124744"/>
            <a:ext cx="6773873" cy="272217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>
              <a:buNone/>
            </a:pPr>
            <a:r>
              <a:rPr lang="hr-HR" sz="1400" b="1" dirty="0" smtClean="0">
                <a:latin typeface="Arial Narrow" pitchFamily="34" charset="0"/>
              </a:rPr>
              <a:t>DEKLARACIJA GOTOVOG PROIZVODA</a:t>
            </a:r>
            <a:endParaRPr lang="hr-HR" sz="14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719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484848"/>
                </a:solidFill>
                <a:latin typeface="Arial" pitchFamily="34" charset="0"/>
              </a:defRPr>
            </a:lvl1pPr>
            <a:lvl2pPr>
              <a:defRPr sz="2000">
                <a:solidFill>
                  <a:srgbClr val="484848"/>
                </a:solidFill>
                <a:latin typeface="Arial" pitchFamily="34" charset="0"/>
              </a:defRPr>
            </a:lvl2pPr>
            <a:lvl3pPr>
              <a:defRPr sz="2000">
                <a:solidFill>
                  <a:srgbClr val="484848"/>
                </a:solidFill>
                <a:latin typeface="Arial" pitchFamily="34" charset="0"/>
              </a:defRPr>
            </a:lvl3pPr>
            <a:lvl4pPr>
              <a:defRPr sz="2000">
                <a:solidFill>
                  <a:srgbClr val="484848"/>
                </a:solidFill>
                <a:latin typeface="Arial" pitchFamily="34" charset="0"/>
              </a:defRPr>
            </a:lvl4pPr>
            <a:lvl5pPr>
              <a:defRPr sz="2000">
                <a:solidFill>
                  <a:srgbClr val="484848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rgbClr val="484848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rgbClr val="484848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rgbClr val="484848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rgbClr val="484848"/>
                </a:solidFill>
                <a:latin typeface="Arial" pitchFamily="34" charset="0"/>
              </a:defRPr>
            </a:lvl9pPr>
          </a:lstStyle>
          <a:p>
            <a:fld id="{0725ECC5-5B47-4A17-B421-59AAA2C82851}" type="slidenum">
              <a:rPr lang="hr-HR" altLang="sr-Latn-RS" sz="600" smtClean="0">
                <a:latin typeface="Arial Narrow" pitchFamily="34" charset="0"/>
                <a:ea typeface="Calibri" pitchFamily="34" charset="0"/>
              </a:rPr>
              <a:pPr/>
              <a:t>8</a:t>
            </a:fld>
            <a:endParaRPr lang="hr-HR" altLang="sr-Latn-RS" sz="600" smtClean="0">
              <a:latin typeface="Arial Narrow" pitchFamily="34" charset="0"/>
              <a:ea typeface="Calibri" pitchFamily="34" charset="0"/>
            </a:endParaRP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467544" y="1412776"/>
            <a:ext cx="7416824" cy="307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20675" indent="-285750" algn="just">
              <a:lnSpc>
                <a:spcPct val="150000"/>
              </a:lnSpc>
              <a:buSzPct val="60000"/>
              <a:buFontTx/>
              <a:buChar char="►"/>
            </a:pPr>
            <a:r>
              <a:rPr lang="hr-HR" altLang="sr-Latn-RS" sz="1600" dirty="0" smtClean="0">
                <a:solidFill>
                  <a:srgbClr val="383838"/>
                </a:solidFill>
                <a:latin typeface="Arial Narrow" pitchFamily="34" charset="0"/>
                <a:ea typeface="Calibri" pitchFamily="34" charset="0"/>
                <a:cs typeface="Calibri" pitchFamily="34" charset="0"/>
              </a:rPr>
              <a:t>provodi se procjena </a:t>
            </a:r>
            <a:r>
              <a:rPr lang="hr-HR" altLang="sr-Latn-RS" sz="1600" dirty="0">
                <a:solidFill>
                  <a:srgbClr val="383838"/>
                </a:solidFill>
                <a:latin typeface="Arial Narrow" pitchFamily="34" charset="0"/>
                <a:ea typeface="Calibri" pitchFamily="34" charset="0"/>
                <a:cs typeface="Calibri" pitchFamily="34" charset="0"/>
              </a:rPr>
              <a:t>rizika </a:t>
            </a:r>
            <a:r>
              <a:rPr lang="hr-HR" altLang="sr-Latn-RS" sz="1600" dirty="0" smtClean="0">
                <a:solidFill>
                  <a:srgbClr val="383838"/>
                </a:solidFill>
                <a:latin typeface="Arial Narrow" pitchFamily="34" charset="0"/>
                <a:ea typeface="Calibri" pitchFamily="34" charset="0"/>
                <a:cs typeface="Calibri" pitchFamily="34" charset="0"/>
              </a:rPr>
              <a:t>kao </a:t>
            </a:r>
            <a:r>
              <a:rPr lang="hr-HR" altLang="sr-Latn-RS" sz="1600" dirty="0">
                <a:solidFill>
                  <a:srgbClr val="383838"/>
                </a:solidFill>
                <a:latin typeface="Arial Narrow" pitchFamily="34" charset="0"/>
                <a:ea typeface="Calibri" pitchFamily="34" charset="0"/>
                <a:cs typeface="Calibri" pitchFamily="34" charset="0"/>
              </a:rPr>
              <a:t>alat za dokazivanje i/ili </a:t>
            </a:r>
            <a:r>
              <a:rPr lang="hr-HR" altLang="sr-Latn-RS" sz="1600" dirty="0" smtClean="0">
                <a:solidFill>
                  <a:srgbClr val="383838"/>
                </a:solidFill>
                <a:latin typeface="Arial Narrow" pitchFamily="34" charset="0"/>
                <a:ea typeface="Calibri" pitchFamily="34" charset="0"/>
                <a:cs typeface="Calibri" pitchFamily="34" charset="0"/>
              </a:rPr>
              <a:t>razmatranje mogućnosti </a:t>
            </a:r>
            <a:r>
              <a:rPr lang="hr-HR" altLang="sr-Latn-RS" sz="1600" dirty="0">
                <a:solidFill>
                  <a:srgbClr val="383838"/>
                </a:solidFill>
                <a:latin typeface="Arial Narrow" pitchFamily="34" charset="0"/>
                <a:ea typeface="Calibri" pitchFamily="34" charset="0"/>
                <a:cs typeface="Calibri" pitchFamily="34" charset="0"/>
              </a:rPr>
              <a:t>rizika na područjima koja imaju </a:t>
            </a:r>
            <a:r>
              <a:rPr lang="hr-HR" altLang="sr-Latn-RS" sz="1600" dirty="0" smtClean="0">
                <a:solidFill>
                  <a:srgbClr val="383838"/>
                </a:solidFill>
                <a:latin typeface="Arial Narrow" pitchFamily="34" charset="0"/>
                <a:ea typeface="Calibri" pitchFamily="34" charset="0"/>
                <a:cs typeface="Calibri" pitchFamily="34" charset="0"/>
              </a:rPr>
              <a:t>utjecaj </a:t>
            </a:r>
            <a:r>
              <a:rPr lang="hr-HR" altLang="sr-Latn-RS" sz="1600" dirty="0">
                <a:solidFill>
                  <a:srgbClr val="383838"/>
                </a:solidFill>
                <a:latin typeface="Arial Narrow" pitchFamily="34" charset="0"/>
                <a:ea typeface="Calibri" pitchFamily="34" charset="0"/>
                <a:cs typeface="Calibri" pitchFamily="34" charset="0"/>
              </a:rPr>
              <a:t>na sigurnost </a:t>
            </a:r>
            <a:r>
              <a:rPr lang="hr-HR" altLang="sr-Latn-RS" sz="1600" dirty="0" smtClean="0">
                <a:solidFill>
                  <a:srgbClr val="383838"/>
                </a:solidFill>
                <a:latin typeface="Arial Narrow" pitchFamily="34" charset="0"/>
                <a:ea typeface="Calibri" pitchFamily="34" charset="0"/>
                <a:cs typeface="Calibri" pitchFamily="34" charset="0"/>
              </a:rPr>
              <a:t>proizvoda</a:t>
            </a:r>
            <a:endParaRPr lang="hr-HR" altLang="sr-Latn-RS" sz="1600" b="1" dirty="0">
              <a:solidFill>
                <a:srgbClr val="383838"/>
              </a:solidFill>
              <a:latin typeface="Arial Narrow" pitchFamily="34" charset="0"/>
              <a:ea typeface="Calibri" pitchFamily="34" charset="0"/>
              <a:cs typeface="Calibri" pitchFamily="34" charset="0"/>
            </a:endParaRPr>
          </a:p>
          <a:p>
            <a:pPr marL="320675" indent="-285750" algn="just">
              <a:lnSpc>
                <a:spcPct val="150000"/>
              </a:lnSpc>
              <a:buSzPct val="60000"/>
              <a:buFontTx/>
              <a:buChar char="►"/>
            </a:pPr>
            <a:r>
              <a:rPr lang="hr-HR" altLang="sr-Latn-RS" sz="1600" dirty="0" smtClean="0">
                <a:solidFill>
                  <a:srgbClr val="383838"/>
                </a:solidFill>
                <a:latin typeface="Arial Narrow" pitchFamily="34" charset="0"/>
                <a:ea typeface="Calibri" pitchFamily="34" charset="0"/>
                <a:cs typeface="Calibri" pitchFamily="34" charset="0"/>
              </a:rPr>
              <a:t>nova sirovina / skladištenje / tehnološki proces / deklaracija </a:t>
            </a:r>
            <a:r>
              <a:rPr lang="hr-HR" altLang="sr-Latn-RS" sz="1400" dirty="0" smtClean="0">
                <a:solidFill>
                  <a:srgbClr val="383838"/>
                </a:solidFill>
                <a:latin typeface="Calibri"/>
                <a:ea typeface="Calibri" pitchFamily="34" charset="0"/>
                <a:cs typeface="Calibri" pitchFamily="34" charset="0"/>
              </a:rPr>
              <a:t>→ </a:t>
            </a:r>
            <a:r>
              <a:rPr lang="hr-HR" altLang="sr-Latn-RS" sz="1600" dirty="0" smtClean="0">
                <a:solidFill>
                  <a:srgbClr val="383838"/>
                </a:solidFill>
                <a:latin typeface="Arial Narrow" pitchFamily="34" charset="0"/>
                <a:ea typeface="Calibri" pitchFamily="34" charset="0"/>
                <a:cs typeface="Calibri" pitchFamily="34" charset="0"/>
              </a:rPr>
              <a:t>prijedlozi rješenja </a:t>
            </a:r>
            <a:r>
              <a:rPr lang="hr-HR" altLang="sr-Latn-RS" sz="1400" dirty="0" smtClean="0">
                <a:solidFill>
                  <a:srgbClr val="383838"/>
                </a:solidFill>
                <a:latin typeface="Calibri"/>
                <a:ea typeface="Calibri" pitchFamily="34" charset="0"/>
                <a:cs typeface="Calibri" pitchFamily="34" charset="0"/>
              </a:rPr>
              <a:t>→ </a:t>
            </a:r>
            <a:r>
              <a:rPr lang="hr-HR" altLang="sr-Latn-RS" sz="1600" dirty="0" smtClean="0">
                <a:solidFill>
                  <a:srgbClr val="383838"/>
                </a:solidFill>
                <a:latin typeface="Arial Narrow" panose="020B0606020202030204" pitchFamily="34" charset="0"/>
                <a:ea typeface="Calibri" pitchFamily="34" charset="0"/>
                <a:cs typeface="Calibri" pitchFamily="34" charset="0"/>
              </a:rPr>
              <a:t>donošenje odluke</a:t>
            </a:r>
          </a:p>
          <a:p>
            <a:pPr marL="34925" algn="just">
              <a:buSzPct val="60000"/>
              <a:buNone/>
            </a:pPr>
            <a:r>
              <a:rPr lang="hr-HR" altLang="sr-Latn-RS" sz="1400" dirty="0" smtClean="0">
                <a:solidFill>
                  <a:srgbClr val="383838"/>
                </a:solidFill>
                <a:latin typeface="Arial Narrow" pitchFamily="34" charset="0"/>
                <a:ea typeface="Calibri" pitchFamily="34" charset="0"/>
                <a:cs typeface="Calibri" pitchFamily="34" charset="0"/>
              </a:rPr>
              <a:t>      (npr.: </a:t>
            </a:r>
            <a:r>
              <a:rPr lang="vi-VN" altLang="sr-Latn-RS" sz="1400" dirty="0" smtClean="0">
                <a:solidFill>
                  <a:srgbClr val="383838"/>
                </a:solidFill>
                <a:latin typeface="Arial Narrow" pitchFamily="34" charset="0"/>
                <a:ea typeface="Calibri" pitchFamily="34" charset="0"/>
                <a:cs typeface="Calibri" pitchFamily="34" charset="0"/>
              </a:rPr>
              <a:t>p</a:t>
            </a:r>
            <a:r>
              <a:rPr lang="hr-HR" altLang="sr-Latn-RS" sz="1400" dirty="0" smtClean="0">
                <a:solidFill>
                  <a:srgbClr val="383838"/>
                </a:solidFill>
                <a:latin typeface="Arial Narrow" pitchFamily="34" charset="0"/>
                <a:ea typeface="Calibri" pitchFamily="34" charset="0"/>
                <a:cs typeface="Calibri" pitchFamily="34" charset="0"/>
              </a:rPr>
              <a:t>rema</a:t>
            </a:r>
            <a:r>
              <a:rPr lang="vi-VN" altLang="sr-Latn-RS" sz="1400" dirty="0" smtClean="0">
                <a:solidFill>
                  <a:srgbClr val="383838"/>
                </a:solidFill>
                <a:latin typeface="Arial Narrow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vi-VN" altLang="sr-Latn-RS" sz="1400" dirty="0">
                <a:solidFill>
                  <a:srgbClr val="383838"/>
                </a:solidFill>
                <a:latin typeface="Arial Narrow" pitchFamily="34" charset="0"/>
                <a:ea typeface="Calibri" pitchFamily="34" charset="0"/>
                <a:cs typeface="Calibri" pitchFamily="34" charset="0"/>
              </a:rPr>
              <a:t>procjeni rizika, </a:t>
            </a:r>
            <a:r>
              <a:rPr lang="vi-VN" altLang="sr-Latn-RS" sz="1400" dirty="0" smtClean="0">
                <a:solidFill>
                  <a:srgbClr val="383838"/>
                </a:solidFill>
                <a:latin typeface="Arial Narrow" pitchFamily="34" charset="0"/>
                <a:ea typeface="Calibri" pitchFamily="34" charset="0"/>
                <a:cs typeface="Calibri" pitchFamily="34" charset="0"/>
              </a:rPr>
              <a:t>provo</a:t>
            </a:r>
            <a:r>
              <a:rPr lang="hr-HR" altLang="sr-Latn-RS" sz="1400" dirty="0" smtClean="0">
                <a:solidFill>
                  <a:srgbClr val="383838"/>
                </a:solidFill>
                <a:latin typeface="Arial Narrow" pitchFamily="34" charset="0"/>
                <a:ea typeface="Calibri" pitchFamily="34" charset="0"/>
                <a:cs typeface="Calibri" pitchFamily="34" charset="0"/>
              </a:rPr>
              <a:t>de se</a:t>
            </a:r>
            <a:r>
              <a:rPr lang="vi-VN" altLang="sr-Latn-RS" sz="1400" dirty="0" smtClean="0">
                <a:solidFill>
                  <a:srgbClr val="383838"/>
                </a:solidFill>
                <a:latin typeface="Arial Narrow" pitchFamily="34" charset="0"/>
                <a:ea typeface="Calibri" pitchFamily="34" charset="0"/>
                <a:cs typeface="Calibri" pitchFamily="34" charset="0"/>
              </a:rPr>
              <a:t> tehničk</a:t>
            </a:r>
            <a:r>
              <a:rPr lang="hr-HR" altLang="sr-Latn-RS" sz="1400" dirty="0" smtClean="0">
                <a:solidFill>
                  <a:srgbClr val="383838"/>
                </a:solidFill>
                <a:latin typeface="Arial Narrow" pitchFamily="34" charset="0"/>
                <a:ea typeface="Calibri" pitchFamily="34" charset="0"/>
                <a:cs typeface="Calibri" pitchFamily="34" charset="0"/>
              </a:rPr>
              <a:t>e</a:t>
            </a:r>
            <a:r>
              <a:rPr lang="vi-VN" altLang="sr-Latn-RS" sz="1400" dirty="0" smtClean="0">
                <a:solidFill>
                  <a:srgbClr val="383838"/>
                </a:solidFill>
                <a:latin typeface="Arial Narrow" pitchFamily="34" charset="0"/>
                <a:ea typeface="Calibri" pitchFamily="34" charset="0"/>
                <a:cs typeface="Calibri" pitchFamily="34" charset="0"/>
              </a:rPr>
              <a:t> preinak</a:t>
            </a:r>
            <a:r>
              <a:rPr lang="hr-HR" altLang="sr-Latn-RS" sz="1400" dirty="0" smtClean="0">
                <a:solidFill>
                  <a:srgbClr val="383838"/>
                </a:solidFill>
                <a:latin typeface="Arial Narrow" pitchFamily="34" charset="0"/>
                <a:ea typeface="Calibri" pitchFamily="34" charset="0"/>
                <a:cs typeface="Calibri" pitchFamily="34" charset="0"/>
              </a:rPr>
              <a:t>e</a:t>
            </a:r>
            <a:r>
              <a:rPr lang="hr-HR" altLang="sr-Latn-RS" sz="1400" dirty="0">
                <a:solidFill>
                  <a:srgbClr val="383838"/>
                </a:solidFill>
                <a:latin typeface="Arial Narrow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vi-VN" altLang="sr-Latn-RS" sz="1400" dirty="0" smtClean="0">
                <a:solidFill>
                  <a:srgbClr val="383838"/>
                </a:solidFill>
                <a:latin typeface="Arial Narrow" pitchFamily="34" charset="0"/>
                <a:ea typeface="Calibri" pitchFamily="34" charset="0"/>
                <a:cs typeface="Calibri" pitchFamily="34" charset="0"/>
              </a:rPr>
              <a:t>s </a:t>
            </a:r>
            <a:r>
              <a:rPr lang="vi-VN" altLang="sr-Latn-RS" sz="1400" dirty="0">
                <a:solidFill>
                  <a:srgbClr val="383838"/>
                </a:solidFill>
                <a:latin typeface="Arial Narrow" pitchFamily="34" charset="0"/>
                <a:ea typeface="Calibri" pitchFamily="34" charset="0"/>
                <a:cs typeface="Calibri" pitchFamily="34" charset="0"/>
              </a:rPr>
              <a:t>obzirom na položaj linija i </a:t>
            </a:r>
            <a:r>
              <a:rPr lang="hr-HR" altLang="sr-Latn-RS" sz="1400" dirty="0">
                <a:solidFill>
                  <a:srgbClr val="383838"/>
                </a:solidFill>
                <a:latin typeface="Arial Narrow" pitchFamily="34" charset="0"/>
                <a:ea typeface="Calibri" pitchFamily="34" charset="0"/>
                <a:cs typeface="Calibri" pitchFamily="34" charset="0"/>
              </a:rPr>
              <a:t>p</a:t>
            </a:r>
            <a:r>
              <a:rPr lang="vi-VN" altLang="sr-Latn-RS" sz="1400" dirty="0" smtClean="0">
                <a:solidFill>
                  <a:srgbClr val="383838"/>
                </a:solidFill>
                <a:latin typeface="Arial Narrow" pitchFamily="34" charset="0"/>
                <a:ea typeface="Calibri" pitchFamily="34" charset="0"/>
                <a:cs typeface="Calibri" pitchFamily="34" charset="0"/>
              </a:rPr>
              <a:t>ogona</a:t>
            </a:r>
            <a:r>
              <a:rPr lang="hr-HR" altLang="sr-Latn-RS" sz="1400" dirty="0" smtClean="0">
                <a:solidFill>
                  <a:srgbClr val="383838"/>
                </a:solidFill>
                <a:latin typeface="Arial Narrow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vi-VN" altLang="sr-Latn-RS" sz="1400" dirty="0" smtClean="0">
                <a:solidFill>
                  <a:srgbClr val="383838"/>
                </a:solidFill>
                <a:latin typeface="Arial Narrow" pitchFamily="34" charset="0"/>
                <a:ea typeface="Calibri" pitchFamily="34" charset="0"/>
                <a:cs typeface="Calibri" pitchFamily="34" charset="0"/>
              </a:rPr>
              <a:t>premještanje</a:t>
            </a:r>
            <a:endParaRPr lang="hr-HR" altLang="sr-Latn-RS" sz="1400" dirty="0" smtClean="0">
              <a:solidFill>
                <a:srgbClr val="383838"/>
              </a:solidFill>
              <a:latin typeface="Arial Narrow" pitchFamily="34" charset="0"/>
              <a:ea typeface="Calibri" pitchFamily="34" charset="0"/>
              <a:cs typeface="Calibri" pitchFamily="34" charset="0"/>
            </a:endParaRPr>
          </a:p>
          <a:p>
            <a:pPr marL="34925" algn="just">
              <a:buSzPct val="60000"/>
              <a:buNone/>
            </a:pPr>
            <a:r>
              <a:rPr lang="hr-HR" altLang="sr-Latn-RS" sz="1400" dirty="0">
                <a:solidFill>
                  <a:srgbClr val="383838"/>
                </a:solidFill>
                <a:latin typeface="Arial Narrow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hr-HR" altLang="sr-Latn-RS" sz="1400" dirty="0" smtClean="0">
                <a:solidFill>
                  <a:srgbClr val="383838"/>
                </a:solidFill>
                <a:latin typeface="Arial Narrow" pitchFamily="34" charset="0"/>
                <a:ea typeface="Calibri" pitchFamily="34" charset="0"/>
                <a:cs typeface="Calibri" pitchFamily="34" charset="0"/>
              </a:rPr>
              <a:t>    </a:t>
            </a:r>
            <a:r>
              <a:rPr lang="vi-VN" altLang="sr-Latn-RS" sz="1400" dirty="0" smtClean="0">
                <a:solidFill>
                  <a:srgbClr val="383838"/>
                </a:solidFill>
                <a:latin typeface="Arial Narrow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vi-VN" altLang="sr-Latn-RS" sz="1400" dirty="0">
                <a:solidFill>
                  <a:srgbClr val="383838"/>
                </a:solidFill>
                <a:latin typeface="Arial Narrow" pitchFamily="34" charset="0"/>
                <a:ea typeface="Calibri" pitchFamily="34" charset="0"/>
                <a:cs typeface="Calibri" pitchFamily="34" charset="0"/>
              </a:rPr>
              <a:t>linija u drugi </a:t>
            </a:r>
            <a:r>
              <a:rPr lang="vi-VN" altLang="sr-Latn-RS" sz="1400" dirty="0" smtClean="0">
                <a:solidFill>
                  <a:srgbClr val="383838"/>
                </a:solidFill>
                <a:latin typeface="Arial Narrow" pitchFamily="34" charset="0"/>
                <a:ea typeface="Calibri" pitchFamily="34" charset="0"/>
                <a:cs typeface="Calibri" pitchFamily="34" charset="0"/>
              </a:rPr>
              <a:t>prostor</a:t>
            </a:r>
            <a:r>
              <a:rPr lang="hr-HR" altLang="sr-Latn-RS" sz="1400" dirty="0" smtClean="0">
                <a:solidFill>
                  <a:srgbClr val="383838"/>
                </a:solidFill>
                <a:latin typeface="Arial Narrow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vi-VN" altLang="sr-Latn-RS" sz="1400" dirty="0" smtClean="0">
                <a:solidFill>
                  <a:srgbClr val="383838"/>
                </a:solidFill>
                <a:latin typeface="Arial Narrow" pitchFamily="34" charset="0"/>
                <a:ea typeface="Calibri" pitchFamily="34" charset="0"/>
                <a:cs typeface="Calibri" pitchFamily="34" charset="0"/>
              </a:rPr>
              <a:t>pogon)</a:t>
            </a:r>
            <a:endParaRPr lang="hr-HR" altLang="sr-Latn-RS" sz="1400" dirty="0" smtClean="0">
              <a:solidFill>
                <a:srgbClr val="383838"/>
              </a:solidFill>
              <a:latin typeface="Arial Narrow" pitchFamily="34" charset="0"/>
              <a:ea typeface="Calibri" pitchFamily="34" charset="0"/>
              <a:cs typeface="Calibri" pitchFamily="34" charset="0"/>
            </a:endParaRPr>
          </a:p>
          <a:p>
            <a:pPr marL="34925" algn="just">
              <a:buSzPct val="60000"/>
              <a:buNone/>
            </a:pPr>
            <a:endParaRPr lang="vi-VN" altLang="sr-Latn-RS" sz="1400" dirty="0">
              <a:solidFill>
                <a:srgbClr val="383838"/>
              </a:solidFill>
              <a:latin typeface="Arial Narrow" pitchFamily="34" charset="0"/>
              <a:ea typeface="Calibri" pitchFamily="34" charset="0"/>
              <a:cs typeface="Calibri" pitchFamily="34" charset="0"/>
            </a:endParaRPr>
          </a:p>
          <a:p>
            <a:pPr marL="34925" algn="just">
              <a:lnSpc>
                <a:spcPct val="150000"/>
              </a:lnSpc>
              <a:buSzPct val="60000"/>
              <a:buNone/>
            </a:pPr>
            <a:endParaRPr lang="hr-HR" altLang="sr-Latn-RS" sz="1000" dirty="0" smtClean="0">
              <a:solidFill>
                <a:srgbClr val="383838"/>
              </a:solidFill>
              <a:latin typeface="Arial Narrow" pitchFamily="34" charset="0"/>
              <a:ea typeface="Calibri" pitchFamily="34" charset="0"/>
              <a:cs typeface="Calibri" pitchFamily="34" charset="0"/>
            </a:endParaRPr>
          </a:p>
          <a:p>
            <a:pPr marL="320675" indent="-285750" algn="just">
              <a:lnSpc>
                <a:spcPct val="150000"/>
              </a:lnSpc>
              <a:buSzPct val="60000"/>
              <a:buFontTx/>
              <a:buChar char="►"/>
            </a:pPr>
            <a:r>
              <a:rPr lang="hr-HR" altLang="sr-Latn-RS" sz="1600" dirty="0" smtClean="0">
                <a:solidFill>
                  <a:srgbClr val="383838"/>
                </a:solidFill>
                <a:latin typeface="Arial Narrow" panose="020B0606020202030204" pitchFamily="34" charset="0"/>
                <a:ea typeface="Calibri" pitchFamily="34" charset="0"/>
                <a:cs typeface="Calibri" pitchFamily="34" charset="0"/>
              </a:rPr>
              <a:t>... kontinuirane aktivnosti u prehrambenoj industriji</a:t>
            </a:r>
            <a:endParaRPr lang="hr-HR" altLang="sr-Latn-RS" sz="1600" dirty="0">
              <a:solidFill>
                <a:srgbClr val="383838"/>
              </a:solidFill>
              <a:latin typeface="Arial Narrow" panose="020B0606020202030204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Naslov 1"/>
          <p:cNvSpPr txBox="1">
            <a:spLocks/>
          </p:cNvSpPr>
          <p:nvPr/>
        </p:nvSpPr>
        <p:spPr bwMode="auto">
          <a:xfrm>
            <a:off x="1763689" y="0"/>
            <a:ext cx="7380312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r">
              <a:buNone/>
            </a:pPr>
            <a:r>
              <a:rPr lang="hr-HR" sz="2400" kern="0" dirty="0" smtClean="0">
                <a:latin typeface="Arial Black" panose="020B0A04020102020204" pitchFamily="34" charset="0"/>
              </a:rPr>
              <a:t>UČINKOVITO UPRAVLJATI ALERGENIMA</a:t>
            </a:r>
            <a:br>
              <a:rPr lang="hr-HR" sz="2400" kern="0" dirty="0" smtClean="0">
                <a:latin typeface="Arial Black" panose="020B0A04020102020204" pitchFamily="34" charset="0"/>
              </a:rPr>
            </a:br>
            <a:r>
              <a:rPr lang="hr-HR" sz="1400" kern="0" spc="300" dirty="0" smtClean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NA KOJI NAČIN?</a:t>
            </a:r>
            <a:endParaRPr lang="hr-HR" sz="2400" kern="0" spc="300" dirty="0">
              <a:solidFill>
                <a:schemeClr val="bg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Rounded Rectangle 24"/>
          <p:cNvSpPr/>
          <p:nvPr/>
        </p:nvSpPr>
        <p:spPr>
          <a:xfrm>
            <a:off x="467544" y="1136707"/>
            <a:ext cx="7416824" cy="27767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>
              <a:buNone/>
            </a:pPr>
            <a:r>
              <a:rPr lang="hr-HR" sz="1400" b="1" dirty="0">
                <a:latin typeface="Arial Narrow" pitchFamily="34" charset="0"/>
              </a:rPr>
              <a:t>PROCJENA RIZIKA / RISK ASSESSMENT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484848"/>
                </a:solidFill>
                <a:latin typeface="Arial" pitchFamily="34" charset="0"/>
              </a:defRPr>
            </a:lvl1pPr>
            <a:lvl2pPr>
              <a:defRPr sz="2000">
                <a:solidFill>
                  <a:srgbClr val="484848"/>
                </a:solidFill>
                <a:latin typeface="Arial" pitchFamily="34" charset="0"/>
              </a:defRPr>
            </a:lvl2pPr>
            <a:lvl3pPr>
              <a:defRPr sz="2000">
                <a:solidFill>
                  <a:srgbClr val="484848"/>
                </a:solidFill>
                <a:latin typeface="Arial" pitchFamily="34" charset="0"/>
              </a:defRPr>
            </a:lvl3pPr>
            <a:lvl4pPr>
              <a:defRPr sz="2000">
                <a:solidFill>
                  <a:srgbClr val="484848"/>
                </a:solidFill>
                <a:latin typeface="Arial" pitchFamily="34" charset="0"/>
              </a:defRPr>
            </a:lvl4pPr>
            <a:lvl5pPr>
              <a:defRPr sz="2000">
                <a:solidFill>
                  <a:srgbClr val="484848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rgbClr val="484848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rgbClr val="484848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rgbClr val="484848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rgbClr val="484848"/>
                </a:solidFill>
                <a:latin typeface="Arial" pitchFamily="34" charset="0"/>
              </a:defRPr>
            </a:lvl9pPr>
          </a:lstStyle>
          <a:p>
            <a:fld id="{74F70AA7-C870-4C1E-BDE7-D019ECD80E7D}" type="slidenum">
              <a:rPr lang="hr-HR" altLang="sr-Latn-RS" sz="600" smtClean="0">
                <a:latin typeface="Arial Narrow" pitchFamily="34" charset="0"/>
                <a:ea typeface="Calibri" pitchFamily="34" charset="0"/>
              </a:rPr>
              <a:pPr/>
              <a:t>9</a:t>
            </a:fld>
            <a:endParaRPr lang="hr-HR" altLang="sr-Latn-RS" sz="600" smtClean="0">
              <a:latin typeface="Arial Narrow" pitchFamily="34" charset="0"/>
              <a:ea typeface="Calibri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-1" y="1340768"/>
            <a:ext cx="2843808" cy="28006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lvl="0" eaLnBrk="1" hangingPunct="1">
              <a:lnSpc>
                <a:spcPct val="150000"/>
              </a:lnSpc>
              <a:buClr>
                <a:srgbClr val="595959"/>
              </a:buClr>
              <a:buSzPct val="60000"/>
              <a:buNone/>
            </a:pPr>
            <a:r>
              <a:rPr lang="hr-HR" sz="1200" b="1" kern="0" dirty="0" smtClean="0">
                <a:solidFill>
                  <a:srgbClr val="484848"/>
                </a:solidFill>
                <a:latin typeface="Arial Narrow" pitchFamily="34" charset="0"/>
              </a:rPr>
              <a:t>VIZUALNA IDENTIFIKACIJA</a:t>
            </a:r>
          </a:p>
          <a:p>
            <a:pPr marL="285750" lvl="0" indent="-285750" eaLnBrk="1" hangingPunct="1">
              <a:lnSpc>
                <a:spcPct val="150000"/>
              </a:lnSpc>
              <a:buClr>
                <a:srgbClr val="595959"/>
              </a:buClr>
              <a:buSzPct val="60000"/>
              <a:buFont typeface="Wingdings" panose="05000000000000000000" pitchFamily="2" charset="2"/>
              <a:buChar char="§"/>
            </a:pPr>
            <a:r>
              <a:rPr lang="hr-HR" sz="1400" kern="0" dirty="0" smtClean="0">
                <a:solidFill>
                  <a:srgbClr val="484848"/>
                </a:solidFill>
                <a:latin typeface="Arial Narrow" pitchFamily="34" charset="0"/>
              </a:rPr>
              <a:t>označavanje bojama je </a:t>
            </a:r>
            <a:r>
              <a:rPr lang="hr-HR" sz="1400" kern="0" dirty="0">
                <a:solidFill>
                  <a:srgbClr val="484848"/>
                </a:solidFill>
                <a:latin typeface="Arial Narrow" pitchFamily="34" charset="0"/>
              </a:rPr>
              <a:t>izvrstan alat za olakšavanje </a:t>
            </a:r>
            <a:r>
              <a:rPr lang="hr-HR" sz="1400" kern="0" dirty="0" smtClean="0">
                <a:solidFill>
                  <a:srgbClr val="484848"/>
                </a:solidFill>
                <a:latin typeface="Arial Narrow" pitchFamily="34" charset="0"/>
              </a:rPr>
              <a:t>odvajanja</a:t>
            </a:r>
          </a:p>
          <a:p>
            <a:pPr marL="171450" lvl="0" indent="-171450" eaLnBrk="1" hangingPunct="1">
              <a:lnSpc>
                <a:spcPct val="150000"/>
              </a:lnSpc>
              <a:buClr>
                <a:srgbClr val="595959"/>
              </a:buClr>
              <a:buSzPct val="60000"/>
              <a:buFont typeface="Wingdings" panose="05000000000000000000" pitchFamily="2" charset="2"/>
              <a:buChar char="§"/>
            </a:pPr>
            <a:endParaRPr lang="hr-HR" sz="500" kern="0" dirty="0">
              <a:solidFill>
                <a:srgbClr val="484848"/>
              </a:solidFill>
              <a:latin typeface="Arial Narrow" pitchFamily="34" charset="0"/>
            </a:endParaRPr>
          </a:p>
          <a:p>
            <a:pPr marL="285750" lvl="0" indent="-285750" eaLnBrk="1" hangingPunct="1">
              <a:lnSpc>
                <a:spcPct val="150000"/>
              </a:lnSpc>
              <a:buClr>
                <a:srgbClr val="595959"/>
              </a:buClr>
              <a:buSzPct val="60000"/>
              <a:buFont typeface="Wingdings" panose="05000000000000000000" pitchFamily="2" charset="2"/>
              <a:buChar char="§"/>
            </a:pPr>
            <a:r>
              <a:rPr lang="hr-HR" sz="1400" kern="0" dirty="0" smtClean="0">
                <a:solidFill>
                  <a:srgbClr val="484848"/>
                </a:solidFill>
                <a:latin typeface="Arial Narrow" pitchFamily="34" charset="0"/>
              </a:rPr>
              <a:t>određena boja kontejnera </a:t>
            </a:r>
            <a:r>
              <a:rPr lang="hr-HR" sz="1400" kern="0" dirty="0">
                <a:solidFill>
                  <a:srgbClr val="484848"/>
                </a:solidFill>
                <a:latin typeface="Arial Narrow" pitchFamily="34" charset="0"/>
              </a:rPr>
              <a:t>i </a:t>
            </a:r>
            <a:r>
              <a:rPr lang="hr-HR" sz="1400" kern="0" dirty="0" smtClean="0">
                <a:solidFill>
                  <a:srgbClr val="484848"/>
                </a:solidFill>
                <a:latin typeface="Arial Narrow" pitchFamily="34" charset="0"/>
              </a:rPr>
              <a:t>lopatica </a:t>
            </a:r>
            <a:r>
              <a:rPr lang="hr-HR" sz="1400" kern="0" dirty="0">
                <a:solidFill>
                  <a:srgbClr val="484848"/>
                </a:solidFill>
                <a:latin typeface="Arial Narrow" pitchFamily="34" charset="0"/>
              </a:rPr>
              <a:t>za materijal </a:t>
            </a:r>
            <a:r>
              <a:rPr lang="hr-HR" sz="1400" kern="0" dirty="0" smtClean="0">
                <a:solidFill>
                  <a:srgbClr val="484848"/>
                </a:solidFill>
                <a:latin typeface="Arial Narrow" pitchFamily="34" charset="0"/>
              </a:rPr>
              <a:t>koji sadrži alergene</a:t>
            </a:r>
          </a:p>
          <a:p>
            <a:pPr marL="171450" lvl="0" indent="-171450" eaLnBrk="1" hangingPunct="1">
              <a:lnSpc>
                <a:spcPct val="150000"/>
              </a:lnSpc>
              <a:buClr>
                <a:srgbClr val="595959"/>
              </a:buClr>
              <a:buSzPct val="60000"/>
              <a:buFont typeface="Wingdings" panose="05000000000000000000" pitchFamily="2" charset="2"/>
              <a:buChar char="§"/>
            </a:pPr>
            <a:endParaRPr lang="hr-HR" sz="500" kern="0" dirty="0">
              <a:solidFill>
                <a:srgbClr val="484848"/>
              </a:solidFill>
              <a:latin typeface="Arial Narrow" pitchFamily="34" charset="0"/>
            </a:endParaRPr>
          </a:p>
          <a:p>
            <a:pPr marL="285750" lvl="0" indent="-285750" eaLnBrk="1" hangingPunct="1">
              <a:lnSpc>
                <a:spcPct val="150000"/>
              </a:lnSpc>
              <a:buClr>
                <a:srgbClr val="595959"/>
              </a:buClr>
              <a:buSzPct val="60000"/>
              <a:buFont typeface="Wingdings" panose="05000000000000000000" pitchFamily="2" charset="2"/>
              <a:buChar char="§"/>
            </a:pPr>
            <a:r>
              <a:rPr lang="hr-HR" sz="1400" kern="0" dirty="0" smtClean="0">
                <a:solidFill>
                  <a:srgbClr val="484848"/>
                </a:solidFill>
                <a:latin typeface="Arial Narrow" pitchFamily="34" charset="0"/>
              </a:rPr>
              <a:t>označavanje </a:t>
            </a:r>
            <a:r>
              <a:rPr lang="hr-HR" sz="1400" kern="0" dirty="0">
                <a:solidFill>
                  <a:srgbClr val="484848"/>
                </a:solidFill>
                <a:latin typeface="Arial Narrow" pitchFamily="34" charset="0"/>
              </a:rPr>
              <a:t>sirovina koje su alergeni -</a:t>
            </a:r>
            <a:r>
              <a:rPr lang="hr-HR" sz="1400" kern="0" dirty="0" smtClean="0">
                <a:solidFill>
                  <a:srgbClr val="484848"/>
                </a:solidFill>
                <a:latin typeface="Arial Narrow" pitchFamily="34" charset="0"/>
              </a:rPr>
              <a:t> </a:t>
            </a:r>
            <a:r>
              <a:rPr lang="hr-HR" sz="1400" kern="0" dirty="0" smtClean="0">
                <a:solidFill>
                  <a:schemeClr val="tx1"/>
                </a:solidFill>
                <a:latin typeface="Arial Narrow" pitchFamily="34" charset="0"/>
              </a:rPr>
              <a:t>naljepnice druge boje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059832" y="1350392"/>
            <a:ext cx="3024336" cy="2798688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lvl="0" eaLnBrk="1" hangingPunct="1">
              <a:lnSpc>
                <a:spcPct val="150000"/>
              </a:lnSpc>
              <a:buClr>
                <a:srgbClr val="595959"/>
              </a:buClr>
              <a:buSzPct val="60000"/>
              <a:buNone/>
            </a:pPr>
            <a:r>
              <a:rPr lang="hr-HR" sz="1200" b="1" kern="0" dirty="0" smtClean="0">
                <a:solidFill>
                  <a:srgbClr val="484848"/>
                </a:solidFill>
                <a:latin typeface="Arial Narrow" pitchFamily="34" charset="0"/>
              </a:rPr>
              <a:t>NAČIN SKLADIŠTENJA SIROVINA</a:t>
            </a:r>
          </a:p>
          <a:p>
            <a:pPr marL="285750" indent="-285750">
              <a:lnSpc>
                <a:spcPct val="150000"/>
              </a:lnSpc>
              <a:buClr>
                <a:srgbClr val="990000"/>
              </a:buClr>
              <a:buSzPct val="70000"/>
              <a:buFont typeface="Wingdings" panose="05000000000000000000" pitchFamily="2" charset="2"/>
              <a:buChar char="§"/>
            </a:pPr>
            <a:r>
              <a:rPr lang="hr-HR" altLang="sr-Latn-RS" sz="1400" dirty="0" smtClean="0">
                <a:solidFill>
                  <a:srgbClr val="383838"/>
                </a:solidFill>
                <a:latin typeface="Arial Narrow" pitchFamily="34" charset="0"/>
                <a:ea typeface="Calibri" pitchFamily="34" charset="0"/>
                <a:cs typeface="Calibri" pitchFamily="34" charset="0"/>
              </a:rPr>
              <a:t>sirovina </a:t>
            </a:r>
            <a:r>
              <a:rPr lang="hr-HR" altLang="sr-Latn-RS" sz="1400" dirty="0">
                <a:solidFill>
                  <a:srgbClr val="383838"/>
                </a:solidFill>
                <a:latin typeface="Arial Narrow" pitchFamily="34" charset="0"/>
                <a:ea typeface="Calibri" pitchFamily="34" charset="0"/>
                <a:cs typeface="Calibri" pitchFamily="34" charset="0"/>
              </a:rPr>
              <a:t>mora biti dobro zatvorena </a:t>
            </a:r>
            <a:endParaRPr lang="hr-HR" altLang="sr-Latn-RS" sz="1400" dirty="0" smtClean="0">
              <a:solidFill>
                <a:srgbClr val="383838"/>
              </a:solidFill>
              <a:latin typeface="Arial Narrow" pitchFamily="34" charset="0"/>
              <a:ea typeface="Calibri" pitchFamily="34" charset="0"/>
              <a:cs typeface="Calibri" pitchFamily="34" charset="0"/>
            </a:endParaRPr>
          </a:p>
          <a:p>
            <a:pPr marL="285750" indent="-285750">
              <a:lnSpc>
                <a:spcPct val="150000"/>
              </a:lnSpc>
              <a:buClr>
                <a:srgbClr val="990000"/>
              </a:buClr>
              <a:buSzPct val="70000"/>
              <a:buFont typeface="Wingdings" panose="05000000000000000000" pitchFamily="2" charset="2"/>
              <a:buChar char="§"/>
            </a:pPr>
            <a:r>
              <a:rPr lang="hr-HR" altLang="sr-Latn-RS" sz="1400" dirty="0" smtClean="0">
                <a:solidFill>
                  <a:srgbClr val="383838"/>
                </a:solidFill>
                <a:latin typeface="Arial Narrow" pitchFamily="34" charset="0"/>
                <a:ea typeface="Calibri" pitchFamily="34" charset="0"/>
                <a:cs typeface="Calibri" pitchFamily="34" charset="0"/>
              </a:rPr>
              <a:t>grupiranje </a:t>
            </a:r>
            <a:r>
              <a:rPr lang="hr-HR" altLang="sr-Latn-RS" sz="1400" dirty="0">
                <a:solidFill>
                  <a:srgbClr val="383838"/>
                </a:solidFill>
                <a:latin typeface="Arial Narrow" pitchFamily="34" charset="0"/>
                <a:ea typeface="Calibri" pitchFamily="34" charset="0"/>
                <a:cs typeface="Calibri" pitchFamily="34" charset="0"/>
              </a:rPr>
              <a:t>sirovina koje su </a:t>
            </a:r>
            <a:r>
              <a:rPr lang="hr-HR" altLang="sr-Latn-RS" sz="1400" dirty="0" smtClean="0">
                <a:solidFill>
                  <a:srgbClr val="383838"/>
                </a:solidFill>
                <a:latin typeface="Arial Narrow" pitchFamily="34" charset="0"/>
                <a:ea typeface="Calibri" pitchFamily="34" charset="0"/>
                <a:cs typeface="Calibri" pitchFamily="34" charset="0"/>
              </a:rPr>
              <a:t>alergeni</a:t>
            </a:r>
          </a:p>
          <a:p>
            <a:pPr marL="285750" indent="-285750">
              <a:lnSpc>
                <a:spcPct val="150000"/>
              </a:lnSpc>
              <a:buClr>
                <a:srgbClr val="990000"/>
              </a:buClr>
              <a:buSzPct val="70000"/>
              <a:buFont typeface="Wingdings" panose="05000000000000000000" pitchFamily="2" charset="2"/>
              <a:buChar char="§"/>
            </a:pPr>
            <a:r>
              <a:rPr lang="hr-HR" altLang="sr-Latn-RS" sz="1400" dirty="0" smtClean="0">
                <a:solidFill>
                  <a:srgbClr val="383838"/>
                </a:solidFill>
                <a:latin typeface="Arial Narrow" pitchFamily="34" charset="0"/>
                <a:ea typeface="Calibri" pitchFamily="34" charset="0"/>
                <a:cs typeface="Calibri" pitchFamily="34" charset="0"/>
              </a:rPr>
              <a:t>moguća </a:t>
            </a:r>
            <a:r>
              <a:rPr lang="hr-HR" altLang="sr-Latn-RS" sz="1400" dirty="0">
                <a:solidFill>
                  <a:srgbClr val="383838"/>
                </a:solidFill>
                <a:latin typeface="Arial Narrow" pitchFamily="34" charset="0"/>
                <a:ea typeface="Calibri" pitchFamily="34" charset="0"/>
                <a:cs typeface="Calibri" pitchFamily="34" charset="0"/>
              </a:rPr>
              <a:t>je </a:t>
            </a:r>
            <a:r>
              <a:rPr lang="hr-HR" altLang="sr-Latn-RS" sz="1400" dirty="0" smtClean="0">
                <a:solidFill>
                  <a:srgbClr val="383838"/>
                </a:solidFill>
                <a:latin typeface="Arial Narrow" pitchFamily="34" charset="0"/>
                <a:ea typeface="Calibri" pitchFamily="34" charset="0"/>
                <a:cs typeface="Calibri" pitchFamily="34" charset="0"/>
              </a:rPr>
              <a:t>drugačija organizacija </a:t>
            </a:r>
            <a:r>
              <a:rPr lang="hr-HR" altLang="sr-Latn-RS" sz="1400" dirty="0">
                <a:solidFill>
                  <a:srgbClr val="383838"/>
                </a:solidFill>
                <a:latin typeface="Arial Narrow" pitchFamily="34" charset="0"/>
                <a:ea typeface="Calibri" pitchFamily="34" charset="0"/>
                <a:cs typeface="Calibri" pitchFamily="34" charset="0"/>
              </a:rPr>
              <a:t>skladištenja sirovina</a:t>
            </a:r>
          </a:p>
          <a:p>
            <a:pPr lvl="0" eaLnBrk="1" hangingPunct="1">
              <a:lnSpc>
                <a:spcPct val="150000"/>
              </a:lnSpc>
              <a:buClr>
                <a:srgbClr val="595959"/>
              </a:buClr>
              <a:buSzPct val="60000"/>
              <a:buNone/>
            </a:pPr>
            <a:endParaRPr lang="hr-HR" sz="1600" kern="0" dirty="0">
              <a:solidFill>
                <a:srgbClr val="484848"/>
              </a:solidFill>
              <a:latin typeface="Arial Narrow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300192" y="1340768"/>
            <a:ext cx="2842515" cy="28006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lvl="0" eaLnBrk="1" hangingPunct="1">
              <a:lnSpc>
                <a:spcPct val="150000"/>
              </a:lnSpc>
              <a:buClr>
                <a:srgbClr val="595959"/>
              </a:buClr>
              <a:buSzPct val="60000"/>
              <a:buNone/>
            </a:pPr>
            <a:r>
              <a:rPr lang="hr-HR" altLang="sr-Latn-RS" sz="1200" b="1" dirty="0" smtClean="0">
                <a:solidFill>
                  <a:srgbClr val="383838"/>
                </a:solidFill>
                <a:latin typeface="Arial Narrow" pitchFamily="34" charset="0"/>
                <a:ea typeface="Calibri" pitchFamily="34" charset="0"/>
                <a:cs typeface="Calibri" pitchFamily="34" charset="0"/>
              </a:rPr>
              <a:t>AKTIVNOSTI U SKLADIŠTIMA</a:t>
            </a:r>
          </a:p>
          <a:p>
            <a:pPr marL="285750" lvl="0" indent="-285750" eaLnBrk="1" hangingPunct="1">
              <a:lnSpc>
                <a:spcPct val="150000"/>
              </a:lnSpc>
              <a:buClr>
                <a:srgbClr val="595959"/>
              </a:buClr>
              <a:buSzPct val="60000"/>
              <a:buFont typeface="Wingdings" panose="05000000000000000000" pitchFamily="2" charset="2"/>
              <a:buChar char="§"/>
            </a:pPr>
            <a:r>
              <a:rPr lang="vi-VN" sz="1400" kern="0" dirty="0">
                <a:solidFill>
                  <a:srgbClr val="484848"/>
                </a:solidFill>
                <a:latin typeface="Arial Narrow" pitchFamily="34" charset="0"/>
              </a:rPr>
              <a:t>propisani </a:t>
            </a:r>
            <a:r>
              <a:rPr lang="hr-HR" sz="1400" kern="0" dirty="0" smtClean="0">
                <a:solidFill>
                  <a:srgbClr val="484848"/>
                </a:solidFill>
                <a:latin typeface="Arial Narrow" pitchFamily="34" charset="0"/>
              </a:rPr>
              <a:t>su </a:t>
            </a:r>
            <a:r>
              <a:rPr lang="vi-VN" sz="1400" kern="0" dirty="0" smtClean="0">
                <a:solidFill>
                  <a:srgbClr val="484848"/>
                </a:solidFill>
                <a:latin typeface="Arial Narrow" pitchFamily="34" charset="0"/>
              </a:rPr>
              <a:t>postupci </a:t>
            </a:r>
            <a:r>
              <a:rPr lang="vi-VN" sz="1400" kern="0" dirty="0">
                <a:solidFill>
                  <a:srgbClr val="484848"/>
                </a:solidFill>
                <a:latin typeface="Arial Narrow" pitchFamily="34" charset="0"/>
              </a:rPr>
              <a:t>o načinu postupanja sa sirovinom koja je </a:t>
            </a:r>
            <a:r>
              <a:rPr lang="vi-VN" sz="1400" kern="0" dirty="0" smtClean="0">
                <a:solidFill>
                  <a:srgbClr val="484848"/>
                </a:solidFill>
                <a:latin typeface="Arial Narrow" pitchFamily="34" charset="0"/>
              </a:rPr>
              <a:t>alergen</a:t>
            </a:r>
            <a:endParaRPr lang="hr-HR" sz="1400" kern="0" dirty="0" smtClean="0">
              <a:solidFill>
                <a:srgbClr val="484848"/>
              </a:solidFill>
              <a:latin typeface="Arial Narrow" pitchFamily="34" charset="0"/>
            </a:endParaRPr>
          </a:p>
          <a:p>
            <a:pPr marL="285750" lvl="0" indent="-285750" eaLnBrk="1" hangingPunct="1">
              <a:lnSpc>
                <a:spcPct val="150000"/>
              </a:lnSpc>
              <a:buClr>
                <a:srgbClr val="595959"/>
              </a:buClr>
              <a:buSzPct val="60000"/>
              <a:buFont typeface="Wingdings" panose="05000000000000000000" pitchFamily="2" charset="2"/>
              <a:buChar char="§"/>
            </a:pPr>
            <a:r>
              <a:rPr lang="vi-VN" sz="1400" kern="0" dirty="0" smtClean="0">
                <a:solidFill>
                  <a:srgbClr val="484848"/>
                </a:solidFill>
                <a:latin typeface="Arial Narrow" pitchFamily="34" charset="0"/>
              </a:rPr>
              <a:t>propisani </a:t>
            </a:r>
            <a:r>
              <a:rPr lang="hr-HR" sz="1400" kern="0" dirty="0" smtClean="0">
                <a:solidFill>
                  <a:srgbClr val="484848"/>
                </a:solidFill>
                <a:latin typeface="Arial Narrow" pitchFamily="34" charset="0"/>
              </a:rPr>
              <a:t>su </a:t>
            </a:r>
            <a:r>
              <a:rPr lang="vi-VN" sz="1400" kern="0" dirty="0" smtClean="0">
                <a:solidFill>
                  <a:srgbClr val="484848"/>
                </a:solidFill>
                <a:latin typeface="Arial Narrow" pitchFamily="34" charset="0"/>
              </a:rPr>
              <a:t>postupci </a:t>
            </a:r>
            <a:r>
              <a:rPr lang="vi-VN" sz="1400" kern="0" dirty="0">
                <a:solidFill>
                  <a:srgbClr val="484848"/>
                </a:solidFill>
                <a:latin typeface="Arial Narrow" pitchFamily="34" charset="0"/>
              </a:rPr>
              <a:t>što učiniti kada dođe do prosipanja takve </a:t>
            </a:r>
            <a:r>
              <a:rPr lang="vi-VN" sz="1400" kern="0" dirty="0" smtClean="0">
                <a:solidFill>
                  <a:srgbClr val="484848"/>
                </a:solidFill>
                <a:latin typeface="Arial Narrow" pitchFamily="34" charset="0"/>
              </a:rPr>
              <a:t>sirovine</a:t>
            </a:r>
            <a:r>
              <a:rPr lang="hr-HR" sz="1400" kern="0" dirty="0" smtClean="0">
                <a:solidFill>
                  <a:srgbClr val="484848"/>
                </a:solidFill>
                <a:latin typeface="Arial Narrow" pitchFamily="34" charset="0"/>
              </a:rPr>
              <a:t> …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467" y="4509120"/>
            <a:ext cx="9139532" cy="792088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lvl="0" eaLnBrk="1" hangingPunct="1">
              <a:lnSpc>
                <a:spcPct val="150000"/>
              </a:lnSpc>
              <a:buClr>
                <a:srgbClr val="595959"/>
              </a:buClr>
              <a:buSzPct val="60000"/>
              <a:buNone/>
            </a:pPr>
            <a:r>
              <a:rPr lang="hr-HR" sz="1200" b="1" kern="0" dirty="0">
                <a:solidFill>
                  <a:srgbClr val="484848"/>
                </a:solidFill>
                <a:latin typeface="Arial Narrow" pitchFamily="34" charset="0"/>
              </a:rPr>
              <a:t>EDUKACIJA ZAPOSLENIKA </a:t>
            </a:r>
            <a:endParaRPr lang="hr-HR" sz="1200" b="1" kern="0" dirty="0" smtClean="0">
              <a:solidFill>
                <a:srgbClr val="484848"/>
              </a:solidFill>
              <a:latin typeface="Arial Narrow" pitchFamily="34" charset="0"/>
            </a:endParaRPr>
          </a:p>
          <a:p>
            <a:pPr marL="285750" lvl="0" indent="-285750" eaLnBrk="1" hangingPunct="1">
              <a:lnSpc>
                <a:spcPct val="150000"/>
              </a:lnSpc>
              <a:buClr>
                <a:srgbClr val="595959"/>
              </a:buClr>
              <a:buSzPct val="60000"/>
              <a:buFont typeface="Wingdings" panose="05000000000000000000" pitchFamily="2" charset="2"/>
              <a:buChar char="§"/>
            </a:pPr>
            <a:r>
              <a:rPr lang="hr-HR" sz="1400" kern="0" dirty="0" smtClean="0">
                <a:solidFill>
                  <a:srgbClr val="484848"/>
                </a:solidFill>
                <a:latin typeface="Arial Narrow" pitchFamily="34" charset="0"/>
              </a:rPr>
              <a:t>postupci </a:t>
            </a:r>
            <a:r>
              <a:rPr lang="hr-HR" sz="1400" kern="0" dirty="0">
                <a:solidFill>
                  <a:srgbClr val="484848"/>
                </a:solidFill>
                <a:latin typeface="Arial Narrow" pitchFamily="34" charset="0"/>
              </a:rPr>
              <a:t>rukovanja i rada </a:t>
            </a:r>
            <a:r>
              <a:rPr lang="hr-HR" sz="1400" kern="0" dirty="0" smtClean="0">
                <a:solidFill>
                  <a:srgbClr val="484848"/>
                </a:solidFill>
                <a:latin typeface="Arial Narrow" pitchFamily="34" charset="0"/>
              </a:rPr>
              <a:t>u skladištima sirovina gdje </a:t>
            </a:r>
            <a:r>
              <a:rPr lang="hr-HR" sz="1400" kern="0" dirty="0">
                <a:solidFill>
                  <a:srgbClr val="484848"/>
                </a:solidFill>
                <a:latin typeface="Arial Narrow" pitchFamily="34" charset="0"/>
              </a:rPr>
              <a:t>se nalazi sirovina koja je </a:t>
            </a:r>
            <a:r>
              <a:rPr lang="hr-HR" sz="1400" kern="0" dirty="0" smtClean="0">
                <a:solidFill>
                  <a:srgbClr val="484848"/>
                </a:solidFill>
                <a:latin typeface="Arial Narrow" pitchFamily="34" charset="0"/>
              </a:rPr>
              <a:t>alergen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0" y="980728"/>
            <a:ext cx="9144000" cy="369664"/>
          </a:xfrm>
          <a:prstGeom prst="round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hr-HR" sz="1400" b="1" dirty="0" smtClean="0">
                <a:latin typeface="Arial Narrow" panose="020B0606020202030204" pitchFamily="34" charset="0"/>
              </a:rPr>
              <a:t>SKLADIŠTENJE SIROVINA </a:t>
            </a:r>
            <a:r>
              <a:rPr lang="hr-HR" sz="1400" dirty="0" smtClean="0">
                <a:latin typeface="Arial Narrow" panose="020B0606020202030204" pitchFamily="34" charset="0"/>
              </a:rPr>
              <a:t>(</a:t>
            </a:r>
            <a:r>
              <a:rPr lang="hr-HR" sz="1400" dirty="0">
                <a:latin typeface="Arial Narrow" panose="020B0606020202030204" pitchFamily="34" charset="0"/>
              </a:rPr>
              <a:t>SNIMKA STANJA OBJEKTA I </a:t>
            </a:r>
            <a:r>
              <a:rPr lang="hr-HR" sz="1400" dirty="0" smtClean="0">
                <a:latin typeface="Arial Narrow" panose="020B0606020202030204" pitchFamily="34" charset="0"/>
              </a:rPr>
              <a:t>DOBRE SKL</a:t>
            </a:r>
            <a:r>
              <a:rPr lang="hr-HR" sz="1400" dirty="0">
                <a:latin typeface="Arial Narrow" panose="020B0606020202030204" pitchFamily="34" charset="0"/>
              </a:rPr>
              <a:t>. </a:t>
            </a:r>
            <a:r>
              <a:rPr lang="hr-HR" sz="1400" dirty="0" smtClean="0">
                <a:latin typeface="Arial Narrow" panose="020B0606020202030204" pitchFamily="34" charset="0"/>
              </a:rPr>
              <a:t>PRAKSE)</a:t>
            </a:r>
            <a:endParaRPr lang="hr-HR" sz="1400" dirty="0">
              <a:latin typeface="Arial Narrow" panose="020B0606020202030204" pitchFamily="34" charset="0"/>
            </a:endParaRPr>
          </a:p>
        </p:txBody>
      </p:sp>
      <p:sp>
        <p:nvSpPr>
          <p:cNvPr id="11" name="Naslov 1"/>
          <p:cNvSpPr>
            <a:spLocks noGrp="1"/>
          </p:cNvSpPr>
          <p:nvPr>
            <p:ph type="title"/>
          </p:nvPr>
        </p:nvSpPr>
        <p:spPr>
          <a:xfrm>
            <a:off x="1331641" y="0"/>
            <a:ext cx="7812360" cy="548680"/>
          </a:xfrm>
        </p:spPr>
        <p:txBody>
          <a:bodyPr anchor="t"/>
          <a:lstStyle/>
          <a:p>
            <a:pPr algn="r"/>
            <a:r>
              <a:rPr lang="hr-HR" sz="2400" dirty="0" smtClean="0">
                <a:latin typeface="Arial Black" panose="020B0A04020102020204" pitchFamily="34" charset="0"/>
              </a:rPr>
              <a:t>PRIMJER UPRAVLJANJA ALERGENIMA ...</a:t>
            </a:r>
            <a:endParaRPr lang="hr-HR" sz="3200" spc="300" dirty="0">
              <a:solidFill>
                <a:schemeClr val="bg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67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">
      <a:dk1>
        <a:srgbClr val="484848"/>
      </a:dk1>
      <a:lt1>
        <a:srgbClr val="FFFFFF"/>
      </a:lt1>
      <a:dk2>
        <a:srgbClr val="BE0028"/>
      </a:dk2>
      <a:lt2>
        <a:srgbClr val="484848"/>
      </a:lt2>
      <a:accent1>
        <a:srgbClr val="D1D1CF"/>
      </a:accent1>
      <a:accent2>
        <a:srgbClr val="ED1C24"/>
      </a:accent2>
      <a:accent3>
        <a:srgbClr val="FFFFFF"/>
      </a:accent3>
      <a:accent4>
        <a:srgbClr val="3C3C3C"/>
      </a:accent4>
      <a:accent5>
        <a:srgbClr val="E5E5E4"/>
      </a:accent5>
      <a:accent6>
        <a:srgbClr val="D71820"/>
      </a:accent6>
      <a:hlink>
        <a:srgbClr val="ED1C24"/>
      </a:hlink>
      <a:folHlink>
        <a:srgbClr val="4D4D4D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484848"/>
        </a:dk1>
        <a:lt1>
          <a:srgbClr val="FFFFFF"/>
        </a:lt1>
        <a:dk2>
          <a:srgbClr val="ED1C24"/>
        </a:dk2>
        <a:lt2>
          <a:srgbClr val="484848"/>
        </a:lt2>
        <a:accent1>
          <a:srgbClr val="D1D1CF"/>
        </a:accent1>
        <a:accent2>
          <a:srgbClr val="ED1C24"/>
        </a:accent2>
        <a:accent3>
          <a:srgbClr val="FFFFFF"/>
        </a:accent3>
        <a:accent4>
          <a:srgbClr val="3C3C3C"/>
        </a:accent4>
        <a:accent5>
          <a:srgbClr val="E5E5E4"/>
        </a:accent5>
        <a:accent6>
          <a:srgbClr val="D71820"/>
        </a:accent6>
        <a:hlink>
          <a:srgbClr val="ED1C24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7382</TotalTime>
  <Words>877</Words>
  <Application>Microsoft Office PowerPoint</Application>
  <PresentationFormat>On-screen Show (4:3)</PresentationFormat>
  <Paragraphs>135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Arial Black</vt:lpstr>
      <vt:lpstr>Arial Narrow</vt:lpstr>
      <vt:lpstr>Calibri</vt:lpstr>
      <vt:lpstr>Times New Roman</vt:lpstr>
      <vt:lpstr>Wingdings</vt:lpstr>
      <vt:lpstr>Theme1</vt:lpstr>
      <vt:lpstr>PowerPoint Presentation</vt:lpstr>
      <vt:lpstr>PowerPoint Presentation</vt:lpstr>
      <vt:lpstr>SVRHA UPRAVLJANJA ALERGENIMA PERSPEKTIVA PREHRAMBENE INDUSTRIJE</vt:lpstr>
      <vt:lpstr>UČINKOVITO UPRAVLJATI ALERGENIMA NA KOJI NAČIN?</vt:lpstr>
      <vt:lpstr>UČINKOVITO UPRAVLJATI ALERGENIMA NA KOJI NAČIN?</vt:lpstr>
      <vt:lpstr>UČINKOVITO UPRAVLJATI ALERGENIMA NA KOJI NAČIN?</vt:lpstr>
      <vt:lpstr>UČINKOVITO UPRAVLJATI ALERGENIMA NA KOJI NAČIN?</vt:lpstr>
      <vt:lpstr>PowerPoint Presentation</vt:lpstr>
      <vt:lpstr>PRIMJER UPRAVLJANJA ALERGENIMA ...</vt:lpstr>
      <vt:lpstr>PRIMJER UPRAVLJANJA ALERGENIMA ...</vt:lpstr>
      <vt:lpstr>ZAKLJUČAK </vt:lpstr>
      <vt:lpstr>ZAKLJUČAK </vt:lpstr>
      <vt:lpstr>PowerPoint Presentation</vt:lpstr>
    </vt:vector>
  </TitlesOfParts>
  <Company>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Sustav sigurnosti hrane</dc:title>
  <dc:creator>Nina Puhač Bogadi</dc:creator>
  <cp:lastModifiedBy>hgk</cp:lastModifiedBy>
  <cp:revision>2350</cp:revision>
  <cp:lastPrinted>2017-06-26T12:44:40Z</cp:lastPrinted>
  <dcterms:created xsi:type="dcterms:W3CDTF">2005-06-06T12:15:17Z</dcterms:created>
  <dcterms:modified xsi:type="dcterms:W3CDTF">2017-06-27T10:13:03Z</dcterms:modified>
</cp:coreProperties>
</file>