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5" r:id="rId4"/>
    <p:sldId id="258" r:id="rId5"/>
    <p:sldId id="268" r:id="rId6"/>
    <p:sldId id="266" r:id="rId7"/>
    <p:sldId id="259" r:id="rId8"/>
    <p:sldId id="260" r:id="rId9"/>
    <p:sldId id="257" r:id="rId10"/>
    <p:sldId id="264" r:id="rId11"/>
    <p:sldId id="263" r:id="rId12"/>
    <p:sldId id="262" r:id="rId13"/>
    <p:sldId id="261" r:id="rId14"/>
  </p:sldIdLst>
  <p:sldSz cx="12192000" cy="6858000"/>
  <p:notesSz cx="6819900" cy="99187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5FCC0-8B10-4993-8C03-5B3BA9E9CBE8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1F296-C859-45F6-B012-A2EF68172B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54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1466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6542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216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879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045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8562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01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61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652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476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00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192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F296-C859-45F6-B012-A2EF68172BB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34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05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478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3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05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040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01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2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56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60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471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A0C1E-416A-4A33-A0DA-C5F8B2400F3B}" type="datetimeFigureOut">
              <a:rPr lang="hr-HR" smtClean="0"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E3850-91EC-4217-AC71-2592CA58F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368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docsroom/documents/15486?locale=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pi.eu/index.php?mact=Profile,cntnt01,downloadfile,0&amp;cntnt01returnid=400&amp;cntnt01uid=530b1964a6217&amp;cntnt01showtemplate=false&amp;hl=en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spetrovic\Downloads\SWD_2015_123_F1_OTHER_STAFF_WORKING_PAPER_EN_V3_P1_812854.pdf" TargetMode="External"/><Relationship Id="rId3" Type="http://schemas.openxmlformats.org/officeDocument/2006/relationships/hyperlink" Target="https://ec.europa.eu/growth/single-market/services/free-movement-professionals/european-professional-card_hr" TargetMode="External"/><Relationship Id="rId7" Type="http://schemas.openxmlformats.org/officeDocument/2006/relationships/hyperlink" Target="http://eur-lex.europa.eu/legal-content/HR/TXT/HTML/?uri=CELEX:32015R0983&amp;from=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growth/content/new-european-professional-card-helps-professionals-work-throughout-eu-0_en" TargetMode="External"/><Relationship Id="rId5" Type="http://schemas.openxmlformats.org/officeDocument/2006/relationships/hyperlink" Target="https://www.mingo.hr/page/kategorija/slobodno-trziste-usluga" TargetMode="External"/><Relationship Id="rId4" Type="http://schemas.openxmlformats.org/officeDocument/2006/relationships/hyperlink" Target="http://europa.eu/youreurope/citizens/work/professional-qualifications/european-professional-card/index_hr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internal_market/scoreboard/performance_per_policy_area/professional_qualifications/index_en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solvit/index_hr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rowth/content/services-economy-works-europeans-1_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growth/single-market/services/free-movement-professionals/policy_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petrovic\Downloads\Guide%20to%20the%20case%20Law%2049finversion-format%20(1)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docsroom/documents/16743?locale=en" TargetMode="External"/><Relationship Id="rId5" Type="http://schemas.openxmlformats.org/officeDocument/2006/relationships/hyperlink" Target="http://ec.europa.eu/docsroom/documents/22543?locale=en" TargetMode="External"/><Relationship Id="rId4" Type="http://schemas.openxmlformats.org/officeDocument/2006/relationships/hyperlink" Target="file:///C:\Users\spetrovic\Downloads\GUIDE%20TO%20THE%20CASE%20LAW%2056_finversion1%20-%20EN%20(1)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HR/TXT/?uri=LEGISSUM:c1106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-lex.europa.eu/legal-content/HR/TXT/PDF/?uri=CELEX:02005L0036-20160524&amp;qid=1508759455800&amp;from=H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go.hr/page/kategorija/kontaktne-tock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t.h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internal_market/eu-go/index_en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sc.h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internal_market/imi-net/index_hr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ngo.hr/page/kategorija/liberalizacija-trzista-usluga-se-provodi" TargetMode="External"/><Relationship Id="rId5" Type="http://schemas.openxmlformats.org/officeDocument/2006/relationships/hyperlink" Target="https://www.mingo.hr/page/kategorija/slobodno-trziste-usluga" TargetMode="External"/><Relationship Id="rId4" Type="http://schemas.openxmlformats.org/officeDocument/2006/relationships/hyperlink" Target="https://www.mingo.hr/page/kategorija/informacijski-sustav-unutarnjeg-trzist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rowth/tools-databases/regprof/index.cfm?action=homep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mora-primalja.hr/datoteke/KORISNICKA%20UPUTA.pdf" TargetMode="External"/><Relationship Id="rId4" Type="http://schemas.openxmlformats.org/officeDocument/2006/relationships/hyperlink" Target="http://ec.europa.eu/growth/single-market/services/free-movement-professionals/#contac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youreurope/citizens/work/professional-qualifications/recognition-of-professional-qualifications/faq/index_hr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opa.eu/youreurope/citizens/work/professional-qualifications/professional-bodies-language-requirements/index_hr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rowth/tools-databases/regprof/index.cfm?action=map&amp;b_services=tru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Pravni okvir obavljanja djelatnosti posrednika u prometu nekretnina u EU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3600" dirty="0" smtClean="0"/>
              <a:t>Siniša Petrović</a:t>
            </a:r>
          </a:p>
          <a:p>
            <a:r>
              <a:rPr lang="hr-HR" dirty="0" smtClean="0"/>
              <a:t>Zagreb, 17.11.2017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4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Uzajamno priznavanje kvalifikacija – posrednici u prometu nekretnina (2014)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</a:t>
            </a:r>
            <a:r>
              <a:rPr lang="en-US" dirty="0"/>
              <a:t>evaluation of regulated professions </a:t>
            </a:r>
            <a:r>
              <a:rPr lang="en-US" dirty="0" smtClean="0"/>
              <a:t>Overview </a:t>
            </a:r>
            <a:r>
              <a:rPr lang="en-US" dirty="0"/>
              <a:t>of the regulatory framework in the real estate sector </a:t>
            </a:r>
            <a:endParaRPr lang="hr-HR" dirty="0" smtClean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ec.europa.eu/docsroom/documents/15486?locale=en</a:t>
            </a:r>
            <a:r>
              <a:rPr lang="hr-HR" dirty="0" smtClean="0"/>
              <a:t> </a:t>
            </a:r>
            <a:endParaRPr lang="hr-HR" dirty="0" smtClean="0"/>
          </a:p>
          <a:p>
            <a:pPr lvl="1"/>
            <a:r>
              <a:rPr lang="hr-HR" dirty="0" smtClean="0"/>
              <a:t>Pregled stanja</a:t>
            </a:r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www.cepi.eu/index.php?mact=Profile,cntnt01,downloadfile,0&amp;cntnt01returnid=400&amp;cntnt01uid=530b1964a6217&amp;cntnt01showtemplate=false&amp;hl=en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9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Europska profesionalna iskaznica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hlinkClick r:id="rId3"/>
              </a:rPr>
              <a:t>https://ec.europa.eu/growth/single-market/services/free-movement-professionals/european-professional-card_hr</a:t>
            </a:r>
            <a:endParaRPr lang="hr-HR" dirty="0" smtClean="0"/>
          </a:p>
          <a:p>
            <a:pPr lvl="1"/>
            <a:r>
              <a:rPr lang="hr-HR" dirty="0" smtClean="0"/>
              <a:t>Video</a:t>
            </a:r>
          </a:p>
          <a:p>
            <a:r>
              <a:rPr lang="hr-HR" dirty="0" smtClean="0">
                <a:hlinkClick r:id="rId4"/>
              </a:rPr>
              <a:t>http://europa.eu/youreurope/citizens/work/professional-qualifications/european-professional-card/index_hr.htm</a:t>
            </a:r>
            <a:endParaRPr lang="hr-HR" dirty="0" smtClean="0"/>
          </a:p>
          <a:p>
            <a:r>
              <a:rPr lang="hr-HR" dirty="0">
                <a:hlinkClick r:id="rId5"/>
              </a:rPr>
              <a:t>https://</a:t>
            </a:r>
            <a:r>
              <a:rPr lang="hr-HR" dirty="0" smtClean="0">
                <a:hlinkClick r:id="rId5"/>
              </a:rPr>
              <a:t>www.mingo.hr/page/kategorija/slobodno-trziste-usluga</a:t>
            </a:r>
            <a:r>
              <a:rPr lang="hr-HR" dirty="0" smtClean="0"/>
              <a:t> (link)</a:t>
            </a:r>
          </a:p>
          <a:p>
            <a:r>
              <a:rPr lang="hr-HR" dirty="0" smtClean="0"/>
              <a:t>Općenito - </a:t>
            </a:r>
            <a:r>
              <a:rPr lang="hr-HR" dirty="0" smtClean="0">
                <a:hlinkClick r:id="rId6"/>
              </a:rPr>
              <a:t>https://ec.europa.eu/growth/content/new-european-professional-card-helps-professionals-work-throughout-eu-0_en</a:t>
            </a:r>
            <a:endParaRPr lang="hr-HR" dirty="0" smtClean="0"/>
          </a:p>
          <a:p>
            <a:r>
              <a:rPr lang="hr-HR" dirty="0" smtClean="0"/>
              <a:t>Provedbena uredba - </a:t>
            </a:r>
            <a:r>
              <a:rPr lang="hr-HR" dirty="0" smtClean="0">
                <a:hlinkClick r:id="rId7"/>
              </a:rPr>
              <a:t>http://eur-lex.europa.eu/legal-content/HR/TXT/HTML/?uri=CELEX:32015R0983&amp;from=EN</a:t>
            </a:r>
            <a:endParaRPr lang="hr-HR" dirty="0" smtClean="0"/>
          </a:p>
          <a:p>
            <a:r>
              <a:rPr lang="hr-HR" dirty="0">
                <a:hlinkClick r:id="rId8" action="ppaction://hlinkfile"/>
              </a:rPr>
              <a:t>http://</a:t>
            </a:r>
            <a:r>
              <a:rPr lang="hr-HR" dirty="0" smtClean="0">
                <a:hlinkClick r:id="rId8" action="ppaction://hlinkfile"/>
              </a:rPr>
              <a:t>ec.europa.eu/DocsRoom/documents/11104/attachments/1/translations </a:t>
            </a:r>
            <a:r>
              <a:rPr lang="hr-HR" dirty="0" smtClean="0"/>
              <a:t>(</a:t>
            </a:r>
            <a:r>
              <a:rPr lang="hr-HR" dirty="0" smtClean="0"/>
              <a:t>pomoćni dokument)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15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 u primjeni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Priznavanje u praksi </a:t>
            </a:r>
          </a:p>
          <a:p>
            <a:pPr lvl="1"/>
            <a:r>
              <a:rPr lang="hr-HR" dirty="0" smtClean="0">
                <a:hlinkClick r:id="rId3"/>
              </a:rPr>
              <a:t>http://ec.europa.eu/internal_market/scoreboard/performance_per_policy_area/professional_qualifications/index_en.htm</a:t>
            </a:r>
            <a:endParaRPr lang="hr-HR" dirty="0" smtClean="0"/>
          </a:p>
          <a:p>
            <a:r>
              <a:rPr lang="hr-HR" dirty="0" smtClean="0"/>
              <a:t>Općenito o prigovorima na primjenu europskog prava</a:t>
            </a:r>
          </a:p>
          <a:p>
            <a:pPr lvl="1"/>
            <a:r>
              <a:rPr lang="hr-HR" dirty="0" smtClean="0">
                <a:hlinkClick r:id="rId3"/>
              </a:rPr>
              <a:t>http://ec.europa.eu/internal_market/scoreboard/performance_per_policy_area/professional_qualifications/index_en.htm</a:t>
            </a:r>
            <a:endParaRPr lang="hr-HR" dirty="0" smtClean="0"/>
          </a:p>
          <a:p>
            <a:r>
              <a:rPr lang="hr-HR" dirty="0" smtClean="0"/>
              <a:t>SOLVIT - </a:t>
            </a:r>
            <a:r>
              <a:rPr lang="hr-HR" dirty="0" smtClean="0">
                <a:hlinkClick r:id="rId4"/>
              </a:rPr>
              <a:t>http://ec.europa.eu/solvit/index_hr.htm</a:t>
            </a:r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94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Pratiti pro </a:t>
            </a:r>
            <a:r>
              <a:rPr lang="hr-HR" dirty="0" err="1" smtClean="0"/>
              <a:t>futuro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paket reformi</a:t>
            </a:r>
          </a:p>
          <a:p>
            <a:pPr lvl="1"/>
            <a:r>
              <a:rPr lang="hr-HR" dirty="0" smtClean="0">
                <a:hlinkClick r:id="rId3"/>
              </a:rPr>
              <a:t>http://ec.europa.eu/growth/content/services-economy-works-europeans-1_en</a:t>
            </a:r>
            <a:endParaRPr lang="hr-HR" dirty="0" smtClean="0"/>
          </a:p>
          <a:p>
            <a:pPr lvl="1"/>
            <a:r>
              <a:rPr lang="hr-HR" dirty="0" smtClean="0">
                <a:hlinkClick r:id="rId4"/>
              </a:rPr>
              <a:t>https://ec.europa.eu/growth/single-market/services/free-movement-professionals/policy_hr</a:t>
            </a:r>
            <a:endParaRPr lang="hr-HR" dirty="0" smtClean="0"/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6995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pravni okvir za obavljanje djelatnosti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Poslovni </a:t>
            </a:r>
            <a:r>
              <a:rPr lang="hr-HR" dirty="0" err="1" smtClean="0"/>
              <a:t>nastan</a:t>
            </a:r>
            <a:r>
              <a:rPr lang="hr-HR" dirty="0" smtClean="0"/>
              <a:t> i prekogranično pružanje usluga</a:t>
            </a:r>
          </a:p>
          <a:p>
            <a:r>
              <a:rPr lang="hr-HR" dirty="0" smtClean="0">
                <a:hlinkClick r:id="rId3" action="ppaction://hlinkfile"/>
              </a:rPr>
              <a:t>file:///C:/Users/spetrovic/Downloads/Guide%20to%20the%20case%20Law%2049finversion-format%20(1).pdf</a:t>
            </a:r>
            <a:endParaRPr lang="hr-HR" dirty="0" smtClean="0"/>
          </a:p>
          <a:p>
            <a:r>
              <a:rPr lang="en-US" dirty="0" smtClean="0">
                <a:hlinkClick r:id="rId4" action="ppaction://hlinkfile"/>
              </a:rPr>
              <a:t>file:///C:/Users/spetrovic/Downloads/GUIDE%20TO%20THE%20CASE%20LAW%2056_finversion1%20-%20EN%20(1).pdf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http://ec.europa.eu/docsroom/documents/22543?locale=en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http://ec.europa.eu/docsroom/documents/16743?locale=en</a:t>
            </a:r>
            <a:endParaRPr lang="hr-HR" dirty="0" smtClean="0"/>
          </a:p>
          <a:p>
            <a:r>
              <a:rPr lang="hr-HR" dirty="0" smtClean="0"/>
              <a:t>Čl. 612. Zakona o trgovačkim društvima</a:t>
            </a:r>
          </a:p>
          <a:p>
            <a:r>
              <a:rPr lang="hr-HR" dirty="0" smtClean="0"/>
              <a:t>Tanka, fina granica, ovisi o okolnostima slučaja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88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Direktiva o priznavanju stručnih kvalifikacija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http://eur-lex.europa.eu/legal-content/HR/TXT/?uri=LEGISSUM%3Ac11065</a:t>
            </a:r>
            <a:r>
              <a:rPr lang="hr-HR" dirty="0" smtClean="0"/>
              <a:t> (pregled)</a:t>
            </a:r>
          </a:p>
          <a:p>
            <a:r>
              <a:rPr lang="hr-HR" dirty="0" smtClean="0">
                <a:hlinkClick r:id="rId4"/>
              </a:rPr>
              <a:t>http://eur-lex.europa.eu/legal-content/HR/TXT/PDF/?</a:t>
            </a:r>
            <a:r>
              <a:rPr lang="hr-HR" smtClean="0">
                <a:hlinkClick r:id="rId4"/>
              </a:rPr>
              <a:t>uri=CELEX:02005L0036-20160524&amp;qid=1508759455800&amp;from=HR</a:t>
            </a:r>
            <a:r>
              <a:rPr lang="hr-HR" smtClean="0"/>
              <a:t> 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77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 kontaktne točke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hlinkClick r:id="rId3"/>
              </a:rPr>
              <a:t>https://www.mingo.hr/page/kategorija/kontaktne-tocke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>
                <a:hlinkClick r:id="rId4"/>
              </a:rPr>
              <a:t>http://www.cut.hr/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36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Jedinstvena kontaktna točka za usluge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http</a:t>
            </a:r>
            <a:r>
              <a:rPr lang="hr-HR" dirty="0">
                <a:hlinkClick r:id="rId3"/>
              </a:rPr>
              <a:t>://ec.europa.eu/internal_market/eu-go/index_en.htm</a:t>
            </a:r>
            <a:r>
              <a:rPr lang="hr-HR" dirty="0"/>
              <a:t> </a:t>
            </a:r>
          </a:p>
          <a:p>
            <a:r>
              <a:rPr lang="hr-HR" dirty="0">
                <a:hlinkClick r:id="rId4"/>
              </a:rPr>
              <a:t>http://psc.hr</a:t>
            </a:r>
            <a:r>
              <a:rPr lang="hr-HR">
                <a:hlinkClick r:id="rId4"/>
              </a:rPr>
              <a:t>/</a:t>
            </a:r>
            <a:r>
              <a:rPr lang="hr-HR"/>
              <a:t> </a:t>
            </a:r>
            <a:r>
              <a:rPr lang="hr-HR" smtClean="0"/>
              <a:t>- HGK</a:t>
            </a:r>
            <a:endParaRPr lang="hr-HR" dirty="0"/>
          </a:p>
          <a:p>
            <a:pPr lvl="1"/>
            <a:r>
              <a:rPr lang="hr-HR" dirty="0" smtClean="0"/>
              <a:t>Poslovni </a:t>
            </a:r>
            <a:r>
              <a:rPr lang="hr-HR" dirty="0" err="1" smtClean="0"/>
              <a:t>nastan</a:t>
            </a:r>
            <a:r>
              <a:rPr lang="hr-HR" dirty="0" smtClean="0"/>
              <a:t>, sloboda pružanja usluga, uvjeti za obavljanje djelatnosti, e-registar, vodič</a:t>
            </a:r>
          </a:p>
          <a:p>
            <a:pPr lvl="1"/>
            <a:r>
              <a:rPr lang="hr-HR" dirty="0" smtClean="0"/>
              <a:t>Posrednik u prometu nekretnina</a:t>
            </a:r>
          </a:p>
          <a:p>
            <a:pPr lvl="2"/>
            <a:r>
              <a:rPr lang="hr-HR" dirty="0" smtClean="0"/>
              <a:t>Sve upute</a:t>
            </a:r>
          </a:p>
          <a:p>
            <a:pPr lvl="1"/>
            <a:r>
              <a:rPr lang="hr-HR" dirty="0" smtClean="0"/>
              <a:t>Tako </a:t>
            </a:r>
            <a:r>
              <a:rPr lang="hr-HR" dirty="0"/>
              <a:t>se može pretraživati za bilo koju drugu državu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95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Informacijski sustav unutarnjeg tržišta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http://ec.europa.eu/internal_market/imi-net/index_hr.htm</a:t>
            </a:r>
            <a:endParaRPr lang="hr-HR" dirty="0" smtClean="0"/>
          </a:p>
          <a:p>
            <a:pPr lvl="1"/>
            <a:r>
              <a:rPr lang="hr-HR" dirty="0" smtClean="0"/>
              <a:t>Video</a:t>
            </a:r>
          </a:p>
          <a:p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www.mingo.hr/page/kategorija/informacijski-sustav-unutarnjeg-trzista</a:t>
            </a:r>
            <a:r>
              <a:rPr lang="hr-HR" dirty="0" smtClean="0"/>
              <a:t> </a:t>
            </a:r>
          </a:p>
          <a:p>
            <a:r>
              <a:rPr lang="hr-HR" dirty="0" smtClean="0"/>
              <a:t>Nacionalni koordinatori</a:t>
            </a:r>
          </a:p>
          <a:p>
            <a:r>
              <a:rPr lang="hr-HR" dirty="0">
                <a:hlinkClick r:id="rId5"/>
              </a:rPr>
              <a:t>https://</a:t>
            </a:r>
            <a:r>
              <a:rPr lang="hr-HR" dirty="0" smtClean="0">
                <a:hlinkClick r:id="rId5"/>
              </a:rPr>
              <a:t>www.mingo.hr/page/kategorija/slobodno-trziste-usluga</a:t>
            </a:r>
            <a:r>
              <a:rPr lang="hr-HR" dirty="0" smtClean="0"/>
              <a:t> </a:t>
            </a:r>
          </a:p>
          <a:p>
            <a:r>
              <a:rPr lang="hr-HR" dirty="0">
                <a:hlinkClick r:id="rId6"/>
              </a:rPr>
              <a:t>https://</a:t>
            </a:r>
            <a:r>
              <a:rPr lang="hr-HR" dirty="0" smtClean="0">
                <a:hlinkClick r:id="rId6"/>
              </a:rPr>
              <a:t>www.mingo.hr/page/kategorija/liberalizacija-trzista-usluga-se-provodi</a:t>
            </a:r>
            <a:r>
              <a:rPr lang="hr-HR" dirty="0" smtClean="0"/>
              <a:t> </a:t>
            </a:r>
          </a:p>
          <a:p>
            <a:r>
              <a:rPr lang="hr-HR" dirty="0" smtClean="0"/>
              <a:t>Za posrednike u prometu nekretnina 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64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Priznavanje stručnih kvalifikacija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Je li profesija regulirana ili nije</a:t>
            </a:r>
          </a:p>
          <a:p>
            <a:pPr lvl="1"/>
            <a:r>
              <a:rPr lang="hr-HR" dirty="0" smtClean="0">
                <a:hlinkClick r:id="rId3"/>
              </a:rPr>
              <a:t>http://ec.europa.eu/growth/tools-databases/regprof/index.cfm?action=homepage</a:t>
            </a:r>
            <a:endParaRPr lang="hr-HR" dirty="0" smtClean="0"/>
          </a:p>
          <a:p>
            <a:pPr lvl="1"/>
            <a:r>
              <a:rPr lang="hr-HR" dirty="0" err="1" smtClean="0"/>
              <a:t>Posredenici</a:t>
            </a:r>
            <a:r>
              <a:rPr lang="hr-HR" dirty="0" smtClean="0"/>
              <a:t> u prometu nekretnina su po Direktivi 2005/36 – čl. 11a</a:t>
            </a:r>
          </a:p>
          <a:p>
            <a:r>
              <a:rPr lang="hr-HR" dirty="0" smtClean="0"/>
              <a:t>Nacionalne kontaktne točke </a:t>
            </a:r>
          </a:p>
          <a:p>
            <a:pPr lvl="1"/>
            <a:r>
              <a:rPr lang="hr-HR" dirty="0" smtClean="0">
                <a:hlinkClick r:id="rId4"/>
              </a:rPr>
              <a:t>http://ec.europa.eu/growth/single-market/services/free-movement-professionals/#contacts</a:t>
            </a:r>
            <a:endParaRPr lang="hr-HR" dirty="0"/>
          </a:p>
          <a:p>
            <a:r>
              <a:rPr lang="hr-HR" dirty="0" smtClean="0"/>
              <a:t>da li trajno obavljanje (poslovni </a:t>
            </a:r>
            <a:r>
              <a:rPr lang="hr-HR" dirty="0" err="1" smtClean="0"/>
              <a:t>nastan</a:t>
            </a:r>
            <a:r>
              <a:rPr lang="hr-HR" dirty="0" smtClean="0"/>
              <a:t>) ili privremeno prekogranično pružanje usluga</a:t>
            </a:r>
          </a:p>
          <a:p>
            <a:r>
              <a:rPr lang="hr-HR" dirty="0" smtClean="0"/>
              <a:t>Vodič za korisnike - </a:t>
            </a:r>
            <a:r>
              <a:rPr lang="hr-HR" dirty="0">
                <a:hlinkClick r:id="rId5"/>
              </a:rPr>
              <a:t>https://</a:t>
            </a:r>
            <a:r>
              <a:rPr lang="hr-HR" dirty="0" smtClean="0">
                <a:hlinkClick r:id="rId5"/>
              </a:rPr>
              <a:t>www.komora-primalja.hr/datoteke/KORISNICKA%20UPUTA.pdf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58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Priznavanje stručnih kvalifikacija – praktični primjeri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http://europa.eu/youreurope/citizens/work/professional-qualifications/recognition-of-professional-qualifications/faq/index_hr.htm</a:t>
            </a:r>
            <a:endParaRPr lang="hr-HR" dirty="0" smtClean="0"/>
          </a:p>
          <a:p>
            <a:r>
              <a:rPr lang="hr-HR" dirty="0" smtClean="0"/>
              <a:t>Stručna tijela i jezični zahtjevi</a:t>
            </a:r>
          </a:p>
          <a:p>
            <a:pPr lvl="1"/>
            <a:r>
              <a:rPr lang="hr-HR" dirty="0" smtClean="0">
                <a:hlinkClick r:id="rId4"/>
              </a:rPr>
              <a:t>http://europa.eu/youreurope/citizens/work/professional-qualifications/professional-bodies-language-requirements/index_hr.htm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85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Baza reguliranih profesija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http://ec.europa.eu/growth/tools-databases/regprof/index.cfm?action=map&amp;b_services=true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97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356</Words>
  <Application>Microsoft Office PowerPoint</Application>
  <PresentationFormat>Widescreen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Pravni okvir obavljanja djelatnosti posrednika u prometu nekretnina u EU</vt:lpstr>
      <vt:lpstr>Opći pravni okvir za obavljanje djelatnosti</vt:lpstr>
      <vt:lpstr>Direktiva o priznavanju stručnih kvalifikacija</vt:lpstr>
      <vt:lpstr>EU kontaktne točke</vt:lpstr>
      <vt:lpstr>Jedinstvena kontaktna točka za usluge</vt:lpstr>
      <vt:lpstr>Informacijski sustav unutarnjeg tržišta</vt:lpstr>
      <vt:lpstr>Priznavanje stručnih kvalifikacija</vt:lpstr>
      <vt:lpstr>Priznavanje stručnih kvalifikacija – praktični primjeri</vt:lpstr>
      <vt:lpstr>Baza reguliranih profesija</vt:lpstr>
      <vt:lpstr>Uzajamno priznavanje kvalifikacija – posrednici u prometu nekretnina (2014)</vt:lpstr>
      <vt:lpstr>Europska profesionalna iskaznica</vt:lpstr>
      <vt:lpstr>Problemi u primjeni</vt:lpstr>
      <vt:lpstr>Pratiti pro futuro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Siniša Petrović</dc:creator>
  <cp:lastModifiedBy>Siniša Petrović</cp:lastModifiedBy>
  <cp:revision>22</cp:revision>
  <cp:lastPrinted>2017-10-25T09:10:03Z</cp:lastPrinted>
  <dcterms:created xsi:type="dcterms:W3CDTF">2017-10-23T11:11:30Z</dcterms:created>
  <dcterms:modified xsi:type="dcterms:W3CDTF">2017-11-08T10:37:49Z</dcterms:modified>
</cp:coreProperties>
</file>