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57" r:id="rId1"/>
    <p:sldMasterId id="2147484069" r:id="rId2"/>
  </p:sldMasterIdLst>
  <p:notesMasterIdLst>
    <p:notesMasterId r:id="rId28"/>
  </p:notesMasterIdLst>
  <p:handoutMasterIdLst>
    <p:handoutMasterId r:id="rId29"/>
  </p:handoutMasterIdLst>
  <p:sldIdLst>
    <p:sldId id="256" r:id="rId3"/>
    <p:sldId id="345" r:id="rId4"/>
    <p:sldId id="378" r:id="rId5"/>
    <p:sldId id="380" r:id="rId6"/>
    <p:sldId id="381" r:id="rId7"/>
    <p:sldId id="383" r:id="rId8"/>
    <p:sldId id="384" r:id="rId9"/>
    <p:sldId id="382" r:id="rId10"/>
    <p:sldId id="368" r:id="rId11"/>
    <p:sldId id="348" r:id="rId12"/>
    <p:sldId id="362" r:id="rId13"/>
    <p:sldId id="363" r:id="rId14"/>
    <p:sldId id="377" r:id="rId15"/>
    <p:sldId id="366" r:id="rId16"/>
    <p:sldId id="365" r:id="rId17"/>
    <p:sldId id="367" r:id="rId18"/>
    <p:sldId id="369" r:id="rId19"/>
    <p:sldId id="370" r:id="rId20"/>
    <p:sldId id="372" r:id="rId21"/>
    <p:sldId id="371" r:id="rId22"/>
    <p:sldId id="374" r:id="rId23"/>
    <p:sldId id="373" r:id="rId24"/>
    <p:sldId id="375" r:id="rId25"/>
    <p:sldId id="376" r:id="rId26"/>
    <p:sldId id="355" r:id="rId27"/>
  </p:sldIdLst>
  <p:sldSz cx="9144000" cy="6858000" type="screen4x3"/>
  <p:notesSz cx="6858000" cy="9947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4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66"/>
    <a:srgbClr val="990033"/>
    <a:srgbClr val="808080"/>
    <a:srgbClr val="FFCA7D"/>
    <a:srgbClr val="FF9900"/>
    <a:srgbClr val="BFE5FD"/>
    <a:srgbClr val="FF00FF"/>
    <a:srgbClr val="81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7297" autoAdjust="0"/>
  </p:normalViewPr>
  <p:slideViewPr>
    <p:cSldViewPr>
      <p:cViewPr varScale="1">
        <p:scale>
          <a:sx n="112" d="100"/>
          <a:sy n="112" d="100"/>
        </p:scale>
        <p:origin x="1794" y="108"/>
      </p:cViewPr>
      <p:guideLst>
        <p:guide orient="horz" pos="799"/>
        <p:guide pos="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552" y="-96"/>
      </p:cViewPr>
      <p:guideLst>
        <p:guide orient="horz" pos="3134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115345-3F00-4701-B9E4-FD6DD229BB8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3A02ED8-0EB7-4BB9-ABCD-B051BFF19D39}">
      <dgm:prSet phldrT="[Text]"/>
      <dgm:spPr/>
      <dgm:t>
        <a:bodyPr/>
        <a:lstStyle/>
        <a:p>
          <a:r>
            <a:rPr lang="hr-HR" dirty="0" smtClean="0"/>
            <a:t>Preuzet </a:t>
          </a:r>
          <a:br>
            <a:rPr lang="hr-HR" dirty="0" smtClean="0"/>
          </a:br>
          <a:r>
            <a:rPr lang="hr-HR" dirty="0" smtClean="0"/>
            <a:t>od PU</a:t>
          </a:r>
          <a:endParaRPr lang="hr-HR" dirty="0"/>
        </a:p>
      </dgm:t>
    </dgm:pt>
    <dgm:pt modelId="{84AE4259-D781-417A-BC76-1DE8E4AC1314}" type="parTrans" cxnId="{38031564-B709-424E-A12C-07DC5E689A3F}">
      <dgm:prSet/>
      <dgm:spPr/>
      <dgm:t>
        <a:bodyPr/>
        <a:lstStyle/>
        <a:p>
          <a:endParaRPr lang="hr-HR"/>
        </a:p>
      </dgm:t>
    </dgm:pt>
    <dgm:pt modelId="{8F0CDE02-990A-41F6-BA55-1552E8986239}" type="sibTrans" cxnId="{38031564-B709-424E-A12C-07DC5E689A3F}">
      <dgm:prSet/>
      <dgm:spPr/>
      <dgm:t>
        <a:bodyPr/>
        <a:lstStyle/>
        <a:p>
          <a:endParaRPr lang="hr-HR"/>
        </a:p>
      </dgm:t>
    </dgm:pt>
    <dgm:pt modelId="{B859C71B-0132-4905-A584-FB51FBFBF70E}">
      <dgm:prSet phldrT="[Text]"/>
      <dgm:spPr/>
      <dgm:t>
        <a:bodyPr/>
        <a:lstStyle/>
        <a:p>
          <a:r>
            <a:rPr lang="hr-HR" dirty="0" smtClean="0"/>
            <a:t>Izvorno </a:t>
          </a:r>
          <a:br>
            <a:rPr lang="hr-HR" dirty="0" smtClean="0"/>
          </a:br>
          <a:r>
            <a:rPr lang="hr-HR" dirty="0" smtClean="0"/>
            <a:t>unesen u JLP(R)S</a:t>
          </a:r>
          <a:endParaRPr lang="hr-HR" dirty="0"/>
        </a:p>
      </dgm:t>
    </dgm:pt>
    <dgm:pt modelId="{72C6505B-00AE-4152-BFA8-DDC89A1BB54F}" type="parTrans" cxnId="{D77B58C6-4963-4F76-A6BD-29274D12C560}">
      <dgm:prSet/>
      <dgm:spPr/>
      <dgm:t>
        <a:bodyPr/>
        <a:lstStyle/>
        <a:p>
          <a:endParaRPr lang="hr-HR"/>
        </a:p>
      </dgm:t>
    </dgm:pt>
    <dgm:pt modelId="{452CDD62-859A-458B-955E-3A804F4F41E7}" type="sibTrans" cxnId="{D77B58C6-4963-4F76-A6BD-29274D12C560}">
      <dgm:prSet/>
      <dgm:spPr/>
      <dgm:t>
        <a:bodyPr/>
        <a:lstStyle/>
        <a:p>
          <a:endParaRPr lang="hr-HR"/>
        </a:p>
      </dgm:t>
    </dgm:pt>
    <dgm:pt modelId="{F2F65630-9BC6-4EBB-A59D-654CCE4D1895}">
      <dgm:prSet phldrT="[Text]"/>
      <dgm:spPr/>
      <dgm:t>
        <a:bodyPr/>
        <a:lstStyle/>
        <a:p>
          <a:r>
            <a:rPr lang="hr-HR" dirty="0" smtClean="0"/>
            <a:t>Evaluiran </a:t>
          </a:r>
          <a:br>
            <a:rPr lang="hr-HR" dirty="0" smtClean="0"/>
          </a:br>
          <a:r>
            <a:rPr lang="hr-HR" dirty="0" smtClean="0"/>
            <a:t>u JLP(R)S</a:t>
          </a:r>
          <a:endParaRPr lang="hr-HR" dirty="0"/>
        </a:p>
      </dgm:t>
    </dgm:pt>
    <dgm:pt modelId="{4BA5E2B1-6DAD-4246-BE5A-150CCB7E7165}" type="parTrans" cxnId="{C42EE286-2C16-46E7-9A87-4ADDCB01B579}">
      <dgm:prSet/>
      <dgm:spPr/>
      <dgm:t>
        <a:bodyPr/>
        <a:lstStyle/>
        <a:p>
          <a:endParaRPr lang="hr-HR"/>
        </a:p>
      </dgm:t>
    </dgm:pt>
    <dgm:pt modelId="{F245228C-1D10-4F78-A9A0-CD0F128C97E5}" type="sibTrans" cxnId="{C42EE286-2C16-46E7-9A87-4ADDCB01B579}">
      <dgm:prSet/>
      <dgm:spPr/>
      <dgm:t>
        <a:bodyPr/>
        <a:lstStyle/>
        <a:p>
          <a:endParaRPr lang="hr-HR"/>
        </a:p>
      </dgm:t>
    </dgm:pt>
    <dgm:pt modelId="{85C2FFDB-85CB-4A81-A0AF-00EC512B414B}" type="pres">
      <dgm:prSet presAssocID="{2A115345-3F00-4701-B9E4-FD6DD229BB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6BB304A-AFF5-40CD-B870-9799598ED118}" type="pres">
      <dgm:prSet presAssocID="{23A02ED8-0EB7-4BB9-ABCD-B051BFF19D39}" presName="node" presStyleLbl="node1" presStyleIdx="0" presStyleCnt="3" custScaleX="131865" custScaleY="7382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50BB44-39CF-46D0-9EFC-7CC5DD14CDBC}" type="pres">
      <dgm:prSet presAssocID="{8F0CDE02-990A-41F6-BA55-1552E8986239}" presName="sibTrans" presStyleCnt="0"/>
      <dgm:spPr/>
    </dgm:pt>
    <dgm:pt modelId="{9674F83A-EE26-4C3D-81A1-454B060A99C2}" type="pres">
      <dgm:prSet presAssocID="{B859C71B-0132-4905-A584-FB51FBFBF70E}" presName="node" presStyleLbl="node1" presStyleIdx="1" presStyleCnt="3" custScaleX="132181" custScaleY="7382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52BE642-EBE2-4ADE-86A5-BEF8BE447137}" type="pres">
      <dgm:prSet presAssocID="{452CDD62-859A-458B-955E-3A804F4F41E7}" presName="sibTrans" presStyleCnt="0"/>
      <dgm:spPr/>
    </dgm:pt>
    <dgm:pt modelId="{12CEE06C-6038-4BA2-B0A0-E9EDF7B7E923}" type="pres">
      <dgm:prSet presAssocID="{F2F65630-9BC6-4EBB-A59D-654CCE4D1895}" presName="node" presStyleLbl="node1" presStyleIdx="2" presStyleCnt="3" custScaleX="144268" custScaleY="7382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8031564-B709-424E-A12C-07DC5E689A3F}" srcId="{2A115345-3F00-4701-B9E4-FD6DD229BB84}" destId="{23A02ED8-0EB7-4BB9-ABCD-B051BFF19D39}" srcOrd="0" destOrd="0" parTransId="{84AE4259-D781-417A-BC76-1DE8E4AC1314}" sibTransId="{8F0CDE02-990A-41F6-BA55-1552E8986239}"/>
    <dgm:cxn modelId="{2D297073-E25A-4510-A687-D062D1FDD66B}" type="presOf" srcId="{2A115345-3F00-4701-B9E4-FD6DD229BB84}" destId="{85C2FFDB-85CB-4A81-A0AF-00EC512B414B}" srcOrd="0" destOrd="0" presId="urn:microsoft.com/office/officeart/2005/8/layout/default"/>
    <dgm:cxn modelId="{672D5D9D-43D2-4973-AC87-95437962356A}" type="presOf" srcId="{B859C71B-0132-4905-A584-FB51FBFBF70E}" destId="{9674F83A-EE26-4C3D-81A1-454B060A99C2}" srcOrd="0" destOrd="0" presId="urn:microsoft.com/office/officeart/2005/8/layout/default"/>
    <dgm:cxn modelId="{07D17C88-0133-45E7-84C3-D1420D7B5CCF}" type="presOf" srcId="{23A02ED8-0EB7-4BB9-ABCD-B051BFF19D39}" destId="{A6BB304A-AFF5-40CD-B870-9799598ED118}" srcOrd="0" destOrd="0" presId="urn:microsoft.com/office/officeart/2005/8/layout/default"/>
    <dgm:cxn modelId="{14321A00-2131-46BA-903D-84AEBFB49FE8}" type="presOf" srcId="{F2F65630-9BC6-4EBB-A59D-654CCE4D1895}" destId="{12CEE06C-6038-4BA2-B0A0-E9EDF7B7E923}" srcOrd="0" destOrd="0" presId="urn:microsoft.com/office/officeart/2005/8/layout/default"/>
    <dgm:cxn modelId="{C42EE286-2C16-46E7-9A87-4ADDCB01B579}" srcId="{2A115345-3F00-4701-B9E4-FD6DD229BB84}" destId="{F2F65630-9BC6-4EBB-A59D-654CCE4D1895}" srcOrd="2" destOrd="0" parTransId="{4BA5E2B1-6DAD-4246-BE5A-150CCB7E7165}" sibTransId="{F245228C-1D10-4F78-A9A0-CD0F128C97E5}"/>
    <dgm:cxn modelId="{D77B58C6-4963-4F76-A6BD-29274D12C560}" srcId="{2A115345-3F00-4701-B9E4-FD6DD229BB84}" destId="{B859C71B-0132-4905-A584-FB51FBFBF70E}" srcOrd="1" destOrd="0" parTransId="{72C6505B-00AE-4152-BFA8-DDC89A1BB54F}" sibTransId="{452CDD62-859A-458B-955E-3A804F4F41E7}"/>
    <dgm:cxn modelId="{59641C47-860F-447F-95D7-BF6146F12722}" type="presParOf" srcId="{85C2FFDB-85CB-4A81-A0AF-00EC512B414B}" destId="{A6BB304A-AFF5-40CD-B870-9799598ED118}" srcOrd="0" destOrd="0" presId="urn:microsoft.com/office/officeart/2005/8/layout/default"/>
    <dgm:cxn modelId="{8BE37F20-706E-4917-ADAA-E9CD4277F3DC}" type="presParOf" srcId="{85C2FFDB-85CB-4A81-A0AF-00EC512B414B}" destId="{7650BB44-39CF-46D0-9EFC-7CC5DD14CDBC}" srcOrd="1" destOrd="0" presId="urn:microsoft.com/office/officeart/2005/8/layout/default"/>
    <dgm:cxn modelId="{BD4346F3-E78C-4539-9674-46E70FAC1C2E}" type="presParOf" srcId="{85C2FFDB-85CB-4A81-A0AF-00EC512B414B}" destId="{9674F83A-EE26-4C3D-81A1-454B060A99C2}" srcOrd="2" destOrd="0" presId="urn:microsoft.com/office/officeart/2005/8/layout/default"/>
    <dgm:cxn modelId="{4505639D-D209-4D73-AC91-F3098BE69CF9}" type="presParOf" srcId="{85C2FFDB-85CB-4A81-A0AF-00EC512B414B}" destId="{852BE642-EBE2-4ADE-86A5-BEF8BE447137}" srcOrd="3" destOrd="0" presId="urn:microsoft.com/office/officeart/2005/8/layout/default"/>
    <dgm:cxn modelId="{45645C9A-FC1C-4FF1-BDA9-F87E294BCCD8}" type="presParOf" srcId="{85C2FFDB-85CB-4A81-A0AF-00EC512B414B}" destId="{12CEE06C-6038-4BA2-B0A0-E9EDF7B7E92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25D290-8FDA-410C-B95B-45DB0D1944B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130F2B3-1B21-4494-9A9F-278D4D4EF6AE}">
      <dgm:prSet phldrT="[Text]"/>
      <dgm:spPr/>
      <dgm:t>
        <a:bodyPr/>
        <a:lstStyle/>
        <a:p>
          <a:pPr algn="l"/>
          <a:r>
            <a:rPr lang="hr-HR" dirty="0" smtClean="0"/>
            <a:t>1. Određenje svrhe</a:t>
          </a:r>
          <a:endParaRPr lang="hr-HR" dirty="0"/>
        </a:p>
      </dgm:t>
    </dgm:pt>
    <dgm:pt modelId="{9724C3D1-866E-462E-B185-79026C3584F3}" type="parTrans" cxnId="{230F28B9-A335-42B2-A5A5-6FC97ECCCD0E}">
      <dgm:prSet/>
      <dgm:spPr/>
      <dgm:t>
        <a:bodyPr/>
        <a:lstStyle/>
        <a:p>
          <a:endParaRPr lang="hr-HR"/>
        </a:p>
      </dgm:t>
    </dgm:pt>
    <dgm:pt modelId="{D4CAE102-C9D2-4E58-9F95-BEF0A220C5C5}" type="sibTrans" cxnId="{230F28B9-A335-42B2-A5A5-6FC97ECCCD0E}">
      <dgm:prSet/>
      <dgm:spPr/>
      <dgm:t>
        <a:bodyPr/>
        <a:lstStyle/>
        <a:p>
          <a:endParaRPr lang="hr-HR"/>
        </a:p>
      </dgm:t>
    </dgm:pt>
    <dgm:pt modelId="{E8ECBE93-D40C-4F40-A483-25823180E7EF}">
      <dgm:prSet phldrT="[Text]"/>
      <dgm:spPr/>
      <dgm:t>
        <a:bodyPr/>
        <a:lstStyle/>
        <a:p>
          <a:pPr algn="l"/>
          <a:r>
            <a:rPr lang="hr-HR" dirty="0" smtClean="0"/>
            <a:t>2. Izdavanje zadatka</a:t>
          </a:r>
          <a:endParaRPr lang="hr-HR" dirty="0"/>
        </a:p>
      </dgm:t>
    </dgm:pt>
    <dgm:pt modelId="{A66B1286-3DA1-46AC-935B-56D3CA63B616}" type="parTrans" cxnId="{8017F569-DBB1-43B1-8687-9B6287BF473C}">
      <dgm:prSet/>
      <dgm:spPr/>
      <dgm:t>
        <a:bodyPr/>
        <a:lstStyle/>
        <a:p>
          <a:endParaRPr lang="hr-HR"/>
        </a:p>
      </dgm:t>
    </dgm:pt>
    <dgm:pt modelId="{1E3A9570-2221-492B-A1A2-BCBCEAB090AC}" type="sibTrans" cxnId="{8017F569-DBB1-43B1-8687-9B6287BF473C}">
      <dgm:prSet/>
      <dgm:spPr/>
      <dgm:t>
        <a:bodyPr/>
        <a:lstStyle/>
        <a:p>
          <a:endParaRPr lang="hr-HR"/>
        </a:p>
      </dgm:t>
    </dgm:pt>
    <dgm:pt modelId="{6DF4B143-1FC9-4BA4-A4E5-41B5EBA7C2D4}">
      <dgm:prSet phldrT="[Text]"/>
      <dgm:spPr/>
      <dgm:t>
        <a:bodyPr/>
        <a:lstStyle/>
        <a:p>
          <a:pPr algn="l"/>
          <a:r>
            <a:rPr lang="hr-HR" dirty="0" smtClean="0"/>
            <a:t>3. Odabir osnovice</a:t>
          </a:r>
          <a:endParaRPr lang="hr-HR" dirty="0"/>
        </a:p>
      </dgm:t>
    </dgm:pt>
    <dgm:pt modelId="{39A16FD4-F2AA-4AF2-8D76-E3DC43E8C5F1}" type="parTrans" cxnId="{1E513E07-4C51-40CB-A2BC-4A4B7ABC85D6}">
      <dgm:prSet/>
      <dgm:spPr/>
      <dgm:t>
        <a:bodyPr/>
        <a:lstStyle/>
        <a:p>
          <a:endParaRPr lang="hr-HR"/>
        </a:p>
      </dgm:t>
    </dgm:pt>
    <dgm:pt modelId="{FF876372-2967-43B0-B96D-09B37008124B}" type="sibTrans" cxnId="{1E513E07-4C51-40CB-A2BC-4A4B7ABC85D6}">
      <dgm:prSet/>
      <dgm:spPr/>
      <dgm:t>
        <a:bodyPr/>
        <a:lstStyle/>
        <a:p>
          <a:endParaRPr lang="hr-HR"/>
        </a:p>
      </dgm:t>
    </dgm:pt>
    <dgm:pt modelId="{5E44D2F4-6440-4601-979C-87C15399FFCE}">
      <dgm:prSet phldrT="[Text]"/>
      <dgm:spPr/>
      <dgm:t>
        <a:bodyPr/>
        <a:lstStyle/>
        <a:p>
          <a:pPr algn="l"/>
          <a:r>
            <a:rPr lang="hr-HR" dirty="0" smtClean="0"/>
            <a:t>4. Odabir metode</a:t>
          </a:r>
          <a:endParaRPr lang="hr-HR" dirty="0"/>
        </a:p>
      </dgm:t>
    </dgm:pt>
    <dgm:pt modelId="{25B33085-9C71-480E-87EE-6ECC8FB602B1}" type="parTrans" cxnId="{4FFDD82F-1E8B-4D4E-B347-69FE54431B63}">
      <dgm:prSet/>
      <dgm:spPr/>
      <dgm:t>
        <a:bodyPr/>
        <a:lstStyle/>
        <a:p>
          <a:endParaRPr lang="hr-HR"/>
        </a:p>
      </dgm:t>
    </dgm:pt>
    <dgm:pt modelId="{67C3A596-1A37-418C-B4B1-9BC0490074F1}" type="sibTrans" cxnId="{4FFDD82F-1E8B-4D4E-B347-69FE54431B63}">
      <dgm:prSet/>
      <dgm:spPr/>
      <dgm:t>
        <a:bodyPr/>
        <a:lstStyle/>
        <a:p>
          <a:endParaRPr lang="hr-HR"/>
        </a:p>
      </dgm:t>
    </dgm:pt>
    <dgm:pt modelId="{DB2564FF-2D33-4DC2-9DE1-41AFC05E7143}">
      <dgm:prSet phldrT="[Text]"/>
      <dgm:spPr/>
      <dgm:t>
        <a:bodyPr/>
        <a:lstStyle/>
        <a:p>
          <a:pPr algn="l"/>
          <a:r>
            <a:rPr lang="hr-HR" dirty="0" smtClean="0"/>
            <a:t>5. Prikupljanje podataka</a:t>
          </a:r>
          <a:endParaRPr lang="hr-HR" dirty="0"/>
        </a:p>
      </dgm:t>
    </dgm:pt>
    <dgm:pt modelId="{807E142D-7661-49C3-896E-CE8AA0A7BFA2}" type="parTrans" cxnId="{475124F3-24D9-4E0E-97E8-2BEE3F90921B}">
      <dgm:prSet/>
      <dgm:spPr/>
      <dgm:t>
        <a:bodyPr/>
        <a:lstStyle/>
        <a:p>
          <a:endParaRPr lang="hr-HR"/>
        </a:p>
      </dgm:t>
    </dgm:pt>
    <dgm:pt modelId="{11B5DB83-D37D-49DE-A4BD-EFE5E63B30F4}" type="sibTrans" cxnId="{475124F3-24D9-4E0E-97E8-2BEE3F90921B}">
      <dgm:prSet/>
      <dgm:spPr/>
      <dgm:t>
        <a:bodyPr/>
        <a:lstStyle/>
        <a:p>
          <a:endParaRPr lang="hr-HR"/>
        </a:p>
      </dgm:t>
    </dgm:pt>
    <dgm:pt modelId="{82B7D178-F920-49C9-B762-0717D1EAA0D4}">
      <dgm:prSet phldrT="[Text]"/>
      <dgm:spPr/>
      <dgm:t>
        <a:bodyPr/>
        <a:lstStyle/>
        <a:p>
          <a:pPr algn="l"/>
          <a:r>
            <a:rPr lang="hr-HR" dirty="0" smtClean="0"/>
            <a:t>6. Analiza</a:t>
          </a:r>
          <a:endParaRPr lang="hr-HR" dirty="0"/>
        </a:p>
      </dgm:t>
    </dgm:pt>
    <dgm:pt modelId="{D6303DED-F73B-4678-8675-FF7FFE68F774}" type="parTrans" cxnId="{792AD6D5-49B4-4EEE-8277-B93D4A5F6045}">
      <dgm:prSet/>
      <dgm:spPr/>
      <dgm:t>
        <a:bodyPr/>
        <a:lstStyle/>
        <a:p>
          <a:endParaRPr lang="hr-HR"/>
        </a:p>
      </dgm:t>
    </dgm:pt>
    <dgm:pt modelId="{AC22D91A-5E5D-4A6F-B382-46BEED64A15D}" type="sibTrans" cxnId="{792AD6D5-49B4-4EEE-8277-B93D4A5F6045}">
      <dgm:prSet/>
      <dgm:spPr/>
      <dgm:t>
        <a:bodyPr/>
        <a:lstStyle/>
        <a:p>
          <a:endParaRPr lang="hr-HR"/>
        </a:p>
      </dgm:t>
    </dgm:pt>
    <dgm:pt modelId="{ACE50098-ACDF-40F4-BBA3-59DF45FCF529}">
      <dgm:prSet phldrT="[Text]"/>
      <dgm:spPr/>
      <dgm:t>
        <a:bodyPr/>
        <a:lstStyle/>
        <a:p>
          <a:r>
            <a:rPr lang="hr-HR" dirty="0" smtClean="0"/>
            <a:t>7. Prikaz rezultata i dokumentiranje</a:t>
          </a:r>
          <a:endParaRPr lang="hr-HR" dirty="0"/>
        </a:p>
      </dgm:t>
    </dgm:pt>
    <dgm:pt modelId="{ED95B2AF-7DFA-4AED-BA7A-8CFDCB21A7B1}" type="parTrans" cxnId="{AB356EE1-D1D3-4A56-901F-D457A9315677}">
      <dgm:prSet/>
      <dgm:spPr/>
      <dgm:t>
        <a:bodyPr/>
        <a:lstStyle/>
        <a:p>
          <a:endParaRPr lang="hr-HR"/>
        </a:p>
      </dgm:t>
    </dgm:pt>
    <dgm:pt modelId="{741A454D-5FA7-4444-890C-300E9B822742}" type="sibTrans" cxnId="{AB356EE1-D1D3-4A56-901F-D457A9315677}">
      <dgm:prSet/>
      <dgm:spPr/>
      <dgm:t>
        <a:bodyPr/>
        <a:lstStyle/>
        <a:p>
          <a:endParaRPr lang="hr-HR"/>
        </a:p>
      </dgm:t>
    </dgm:pt>
    <dgm:pt modelId="{32574B2D-CF1C-4A16-BA2F-2E3960E74F90}" type="pres">
      <dgm:prSet presAssocID="{9125D290-8FDA-410C-B95B-45DB0D1944B9}" presName="compositeShape" presStyleCnt="0">
        <dgm:presLayoutVars>
          <dgm:dir/>
          <dgm:resizeHandles/>
        </dgm:presLayoutVars>
      </dgm:prSet>
      <dgm:spPr/>
    </dgm:pt>
    <dgm:pt modelId="{2DC37F4A-468D-4502-AFE6-1BE90816507B}" type="pres">
      <dgm:prSet presAssocID="{9125D290-8FDA-410C-B95B-45DB0D1944B9}" presName="pyramid" presStyleLbl="node1" presStyleIdx="0" presStyleCnt="1" custScaleX="82796" custScaleY="90363" custLinFactNeighborX="596" custLinFactNeighborY="-1925"/>
      <dgm:spPr/>
    </dgm:pt>
    <dgm:pt modelId="{19D30207-BD87-4366-BE4B-A80A600C6AB3}" type="pres">
      <dgm:prSet presAssocID="{9125D290-8FDA-410C-B95B-45DB0D1944B9}" presName="theList" presStyleCnt="0"/>
      <dgm:spPr/>
    </dgm:pt>
    <dgm:pt modelId="{5EFED517-2437-42B5-9A0F-CA6AC58A6DFC}" type="pres">
      <dgm:prSet presAssocID="{1130F2B3-1B21-4494-9A9F-278D4D4EF6AE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95D421-42EF-4745-A74D-17597AA5AE13}" type="pres">
      <dgm:prSet presAssocID="{1130F2B3-1B21-4494-9A9F-278D4D4EF6AE}" presName="aSpace" presStyleCnt="0"/>
      <dgm:spPr/>
    </dgm:pt>
    <dgm:pt modelId="{A1E231B9-73CC-4643-B1E1-4B3DE4B6580C}" type="pres">
      <dgm:prSet presAssocID="{E8ECBE93-D40C-4F40-A483-25823180E7EF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4C50B08-3E0A-4335-A743-F85EF2FCEB1D}" type="pres">
      <dgm:prSet presAssocID="{E8ECBE93-D40C-4F40-A483-25823180E7EF}" presName="aSpace" presStyleCnt="0"/>
      <dgm:spPr/>
    </dgm:pt>
    <dgm:pt modelId="{D13D341E-C3A9-4338-A30F-4F061CCCFD0F}" type="pres">
      <dgm:prSet presAssocID="{6DF4B143-1FC9-4BA4-A4E5-41B5EBA7C2D4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BF85B5E-D329-4F16-86D2-67E85CDF3D5B}" type="pres">
      <dgm:prSet presAssocID="{6DF4B143-1FC9-4BA4-A4E5-41B5EBA7C2D4}" presName="aSpace" presStyleCnt="0"/>
      <dgm:spPr/>
    </dgm:pt>
    <dgm:pt modelId="{8FA19904-70F8-48FF-A1E0-624855A4FB0D}" type="pres">
      <dgm:prSet presAssocID="{5E44D2F4-6440-4601-979C-87C15399FFCE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4EEE220-A500-4B09-807E-74850E6A1D46}" type="pres">
      <dgm:prSet presAssocID="{5E44D2F4-6440-4601-979C-87C15399FFCE}" presName="aSpace" presStyleCnt="0"/>
      <dgm:spPr/>
    </dgm:pt>
    <dgm:pt modelId="{AFF1FA33-669B-4CEA-AF52-6B499D2B4ECE}" type="pres">
      <dgm:prSet presAssocID="{DB2564FF-2D33-4DC2-9DE1-41AFC05E7143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57E302-D80C-4C77-BDBB-466672C807AE}" type="pres">
      <dgm:prSet presAssocID="{DB2564FF-2D33-4DC2-9DE1-41AFC05E7143}" presName="aSpace" presStyleCnt="0"/>
      <dgm:spPr/>
    </dgm:pt>
    <dgm:pt modelId="{0A1B5F77-887A-488B-B1CB-503CF37AAB64}" type="pres">
      <dgm:prSet presAssocID="{82B7D178-F920-49C9-B762-0717D1EAA0D4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50BA77-EBAE-4B22-8EAF-154FE4DD23D1}" type="pres">
      <dgm:prSet presAssocID="{82B7D178-F920-49C9-B762-0717D1EAA0D4}" presName="aSpace" presStyleCnt="0"/>
      <dgm:spPr/>
    </dgm:pt>
    <dgm:pt modelId="{E241A360-AB7F-4B6F-A494-FCD42821C31B}" type="pres">
      <dgm:prSet presAssocID="{ACE50098-ACDF-40F4-BBA3-59DF45FCF529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9AABD4-C77A-4096-BA47-9C7A5D40C74B}" type="pres">
      <dgm:prSet presAssocID="{ACE50098-ACDF-40F4-BBA3-59DF45FCF529}" presName="aSpace" presStyleCnt="0"/>
      <dgm:spPr/>
    </dgm:pt>
  </dgm:ptLst>
  <dgm:cxnLst>
    <dgm:cxn modelId="{0DD17844-4C89-4CF7-B6B7-6B72CD413747}" type="presOf" srcId="{1130F2B3-1B21-4494-9A9F-278D4D4EF6AE}" destId="{5EFED517-2437-42B5-9A0F-CA6AC58A6DFC}" srcOrd="0" destOrd="0" presId="urn:microsoft.com/office/officeart/2005/8/layout/pyramid2"/>
    <dgm:cxn modelId="{6D8E59E4-3037-4FD4-BD11-B8B78FD9D12A}" type="presOf" srcId="{9125D290-8FDA-410C-B95B-45DB0D1944B9}" destId="{32574B2D-CF1C-4A16-BA2F-2E3960E74F90}" srcOrd="0" destOrd="0" presId="urn:microsoft.com/office/officeart/2005/8/layout/pyramid2"/>
    <dgm:cxn modelId="{1E513E07-4C51-40CB-A2BC-4A4B7ABC85D6}" srcId="{9125D290-8FDA-410C-B95B-45DB0D1944B9}" destId="{6DF4B143-1FC9-4BA4-A4E5-41B5EBA7C2D4}" srcOrd="2" destOrd="0" parTransId="{39A16FD4-F2AA-4AF2-8D76-E3DC43E8C5F1}" sibTransId="{FF876372-2967-43B0-B96D-09B37008124B}"/>
    <dgm:cxn modelId="{AB356EE1-D1D3-4A56-901F-D457A9315677}" srcId="{9125D290-8FDA-410C-B95B-45DB0D1944B9}" destId="{ACE50098-ACDF-40F4-BBA3-59DF45FCF529}" srcOrd="6" destOrd="0" parTransId="{ED95B2AF-7DFA-4AED-BA7A-8CFDCB21A7B1}" sibTransId="{741A454D-5FA7-4444-890C-300E9B822742}"/>
    <dgm:cxn modelId="{443E3D7F-F615-4EC7-9383-1B9DFE2AAA65}" type="presOf" srcId="{E8ECBE93-D40C-4F40-A483-25823180E7EF}" destId="{A1E231B9-73CC-4643-B1E1-4B3DE4B6580C}" srcOrd="0" destOrd="0" presId="urn:microsoft.com/office/officeart/2005/8/layout/pyramid2"/>
    <dgm:cxn modelId="{475124F3-24D9-4E0E-97E8-2BEE3F90921B}" srcId="{9125D290-8FDA-410C-B95B-45DB0D1944B9}" destId="{DB2564FF-2D33-4DC2-9DE1-41AFC05E7143}" srcOrd="4" destOrd="0" parTransId="{807E142D-7661-49C3-896E-CE8AA0A7BFA2}" sibTransId="{11B5DB83-D37D-49DE-A4BD-EFE5E63B30F4}"/>
    <dgm:cxn modelId="{230F28B9-A335-42B2-A5A5-6FC97ECCCD0E}" srcId="{9125D290-8FDA-410C-B95B-45DB0D1944B9}" destId="{1130F2B3-1B21-4494-9A9F-278D4D4EF6AE}" srcOrd="0" destOrd="0" parTransId="{9724C3D1-866E-462E-B185-79026C3584F3}" sibTransId="{D4CAE102-C9D2-4E58-9F95-BEF0A220C5C5}"/>
    <dgm:cxn modelId="{8017F569-DBB1-43B1-8687-9B6287BF473C}" srcId="{9125D290-8FDA-410C-B95B-45DB0D1944B9}" destId="{E8ECBE93-D40C-4F40-A483-25823180E7EF}" srcOrd="1" destOrd="0" parTransId="{A66B1286-3DA1-46AC-935B-56D3CA63B616}" sibTransId="{1E3A9570-2221-492B-A1A2-BCBCEAB090AC}"/>
    <dgm:cxn modelId="{805A6292-6F61-415A-9D46-E5819FB284FB}" type="presOf" srcId="{5E44D2F4-6440-4601-979C-87C15399FFCE}" destId="{8FA19904-70F8-48FF-A1E0-624855A4FB0D}" srcOrd="0" destOrd="0" presId="urn:microsoft.com/office/officeart/2005/8/layout/pyramid2"/>
    <dgm:cxn modelId="{D5C3D247-610A-403F-81F6-867E32DAC69B}" type="presOf" srcId="{6DF4B143-1FC9-4BA4-A4E5-41B5EBA7C2D4}" destId="{D13D341E-C3A9-4338-A30F-4F061CCCFD0F}" srcOrd="0" destOrd="0" presId="urn:microsoft.com/office/officeart/2005/8/layout/pyramid2"/>
    <dgm:cxn modelId="{792AD6D5-49B4-4EEE-8277-B93D4A5F6045}" srcId="{9125D290-8FDA-410C-B95B-45DB0D1944B9}" destId="{82B7D178-F920-49C9-B762-0717D1EAA0D4}" srcOrd="5" destOrd="0" parTransId="{D6303DED-F73B-4678-8675-FF7FFE68F774}" sibTransId="{AC22D91A-5E5D-4A6F-B382-46BEED64A15D}"/>
    <dgm:cxn modelId="{39CE99D8-A75D-41B8-BEDC-3A8416D3505D}" type="presOf" srcId="{DB2564FF-2D33-4DC2-9DE1-41AFC05E7143}" destId="{AFF1FA33-669B-4CEA-AF52-6B499D2B4ECE}" srcOrd="0" destOrd="0" presId="urn:microsoft.com/office/officeart/2005/8/layout/pyramid2"/>
    <dgm:cxn modelId="{008C9367-673F-4785-A9A3-6E334112B4E0}" type="presOf" srcId="{ACE50098-ACDF-40F4-BBA3-59DF45FCF529}" destId="{E241A360-AB7F-4B6F-A494-FCD42821C31B}" srcOrd="0" destOrd="0" presId="urn:microsoft.com/office/officeart/2005/8/layout/pyramid2"/>
    <dgm:cxn modelId="{4FFDD82F-1E8B-4D4E-B347-69FE54431B63}" srcId="{9125D290-8FDA-410C-B95B-45DB0D1944B9}" destId="{5E44D2F4-6440-4601-979C-87C15399FFCE}" srcOrd="3" destOrd="0" parTransId="{25B33085-9C71-480E-87EE-6ECC8FB602B1}" sibTransId="{67C3A596-1A37-418C-B4B1-9BC0490074F1}"/>
    <dgm:cxn modelId="{1C87A056-43DC-4075-8BBA-FFD5056858A8}" type="presOf" srcId="{82B7D178-F920-49C9-B762-0717D1EAA0D4}" destId="{0A1B5F77-887A-488B-B1CB-503CF37AAB64}" srcOrd="0" destOrd="0" presId="urn:microsoft.com/office/officeart/2005/8/layout/pyramid2"/>
    <dgm:cxn modelId="{4CA2F834-0ADA-4E33-B43F-1A8ED15106E8}" type="presParOf" srcId="{32574B2D-CF1C-4A16-BA2F-2E3960E74F90}" destId="{2DC37F4A-468D-4502-AFE6-1BE90816507B}" srcOrd="0" destOrd="0" presId="urn:microsoft.com/office/officeart/2005/8/layout/pyramid2"/>
    <dgm:cxn modelId="{5D715200-D1CB-4259-90A4-1B0C0514A160}" type="presParOf" srcId="{32574B2D-CF1C-4A16-BA2F-2E3960E74F90}" destId="{19D30207-BD87-4366-BE4B-A80A600C6AB3}" srcOrd="1" destOrd="0" presId="urn:microsoft.com/office/officeart/2005/8/layout/pyramid2"/>
    <dgm:cxn modelId="{63401D7E-143F-4F9D-9F05-E28B4121BA04}" type="presParOf" srcId="{19D30207-BD87-4366-BE4B-A80A600C6AB3}" destId="{5EFED517-2437-42B5-9A0F-CA6AC58A6DFC}" srcOrd="0" destOrd="0" presId="urn:microsoft.com/office/officeart/2005/8/layout/pyramid2"/>
    <dgm:cxn modelId="{91124F9E-0180-44C2-9CD3-837CCB1E15D7}" type="presParOf" srcId="{19D30207-BD87-4366-BE4B-A80A600C6AB3}" destId="{6D95D421-42EF-4745-A74D-17597AA5AE13}" srcOrd="1" destOrd="0" presId="urn:microsoft.com/office/officeart/2005/8/layout/pyramid2"/>
    <dgm:cxn modelId="{415ECF0B-71A5-486D-BD93-52A3DB2EF7C6}" type="presParOf" srcId="{19D30207-BD87-4366-BE4B-A80A600C6AB3}" destId="{A1E231B9-73CC-4643-B1E1-4B3DE4B6580C}" srcOrd="2" destOrd="0" presId="urn:microsoft.com/office/officeart/2005/8/layout/pyramid2"/>
    <dgm:cxn modelId="{84898A20-4C3C-4AFE-B8DD-3E61431E7BDA}" type="presParOf" srcId="{19D30207-BD87-4366-BE4B-A80A600C6AB3}" destId="{F4C50B08-3E0A-4335-A743-F85EF2FCEB1D}" srcOrd="3" destOrd="0" presId="urn:microsoft.com/office/officeart/2005/8/layout/pyramid2"/>
    <dgm:cxn modelId="{E2701B86-A3A1-4B01-A2AA-C991BE68EAEC}" type="presParOf" srcId="{19D30207-BD87-4366-BE4B-A80A600C6AB3}" destId="{D13D341E-C3A9-4338-A30F-4F061CCCFD0F}" srcOrd="4" destOrd="0" presId="urn:microsoft.com/office/officeart/2005/8/layout/pyramid2"/>
    <dgm:cxn modelId="{700EB268-4542-447D-B8B3-7D5085DFA026}" type="presParOf" srcId="{19D30207-BD87-4366-BE4B-A80A600C6AB3}" destId="{CBF85B5E-D329-4F16-86D2-67E85CDF3D5B}" srcOrd="5" destOrd="0" presId="urn:microsoft.com/office/officeart/2005/8/layout/pyramid2"/>
    <dgm:cxn modelId="{7DE617BC-825E-47D1-8678-B6A2B0A2D0D0}" type="presParOf" srcId="{19D30207-BD87-4366-BE4B-A80A600C6AB3}" destId="{8FA19904-70F8-48FF-A1E0-624855A4FB0D}" srcOrd="6" destOrd="0" presId="urn:microsoft.com/office/officeart/2005/8/layout/pyramid2"/>
    <dgm:cxn modelId="{EB62DCA9-16D8-4675-8F0E-5D37CEC2E0B9}" type="presParOf" srcId="{19D30207-BD87-4366-BE4B-A80A600C6AB3}" destId="{24EEE220-A500-4B09-807E-74850E6A1D46}" srcOrd="7" destOrd="0" presId="urn:microsoft.com/office/officeart/2005/8/layout/pyramid2"/>
    <dgm:cxn modelId="{20B6FBF0-6AF2-4123-870A-D544534C08B1}" type="presParOf" srcId="{19D30207-BD87-4366-BE4B-A80A600C6AB3}" destId="{AFF1FA33-669B-4CEA-AF52-6B499D2B4ECE}" srcOrd="8" destOrd="0" presId="urn:microsoft.com/office/officeart/2005/8/layout/pyramid2"/>
    <dgm:cxn modelId="{C5B69F94-F22D-4930-82C1-30D6451C25CF}" type="presParOf" srcId="{19D30207-BD87-4366-BE4B-A80A600C6AB3}" destId="{F657E302-D80C-4C77-BDBB-466672C807AE}" srcOrd="9" destOrd="0" presId="urn:microsoft.com/office/officeart/2005/8/layout/pyramid2"/>
    <dgm:cxn modelId="{9402678F-7E57-41CD-A851-96C1CC925CA0}" type="presParOf" srcId="{19D30207-BD87-4366-BE4B-A80A600C6AB3}" destId="{0A1B5F77-887A-488B-B1CB-503CF37AAB64}" srcOrd="10" destOrd="0" presId="urn:microsoft.com/office/officeart/2005/8/layout/pyramid2"/>
    <dgm:cxn modelId="{1C47EEDF-C9E7-46E6-BD0A-42AACCF22157}" type="presParOf" srcId="{19D30207-BD87-4366-BE4B-A80A600C6AB3}" destId="{4750BA77-EBAE-4B22-8EAF-154FE4DD23D1}" srcOrd="11" destOrd="0" presId="urn:microsoft.com/office/officeart/2005/8/layout/pyramid2"/>
    <dgm:cxn modelId="{0DB0922B-F43C-4B08-9355-03E3DD669750}" type="presParOf" srcId="{19D30207-BD87-4366-BE4B-A80A600C6AB3}" destId="{E241A360-AB7F-4B6F-A494-FCD42821C31B}" srcOrd="12" destOrd="0" presId="urn:microsoft.com/office/officeart/2005/8/layout/pyramid2"/>
    <dgm:cxn modelId="{47C99822-E607-4174-90D5-A0036DDB7BA7}" type="presParOf" srcId="{19D30207-BD87-4366-BE4B-A80A600C6AB3}" destId="{A19AABD4-C77A-4096-BA47-9C7A5D40C74B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092" cy="49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85" tIns="45843" rIns="91685" bIns="45843" numCol="1" anchor="t" anchorCtr="0" compatLnSpc="1">
            <a:prstTxWarp prst="textNoShape">
              <a:avLst/>
            </a:prstTxWarp>
          </a:bodyPr>
          <a:lstStyle>
            <a:lvl1pPr defTabSz="91618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908" y="0"/>
            <a:ext cx="2971092" cy="49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85" tIns="45843" rIns="91685" bIns="45843" numCol="1" anchor="t" anchorCtr="0" compatLnSpc="1">
            <a:prstTxWarp prst="textNoShape">
              <a:avLst/>
            </a:prstTxWarp>
          </a:bodyPr>
          <a:lstStyle>
            <a:lvl1pPr algn="r" defTabSz="91618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1025"/>
            <a:ext cx="2971092" cy="49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85" tIns="45843" rIns="91685" bIns="45843" numCol="1" anchor="b" anchorCtr="0" compatLnSpc="1">
            <a:prstTxWarp prst="textNoShape">
              <a:avLst/>
            </a:prstTxWarp>
          </a:bodyPr>
          <a:lstStyle>
            <a:lvl1pPr defTabSz="91618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908" y="9451025"/>
            <a:ext cx="2971092" cy="49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85" tIns="45843" rIns="91685" bIns="45843" numCol="1" anchor="b" anchorCtr="0" compatLnSpc="1">
            <a:prstTxWarp prst="textNoShape">
              <a:avLst/>
            </a:prstTxWarp>
          </a:bodyPr>
          <a:lstStyle>
            <a:lvl1pPr algn="r" defTabSz="916186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29370BE-6B1F-46DC-9FB4-ADEA793353D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47713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092" cy="49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85" tIns="45843" rIns="91685" bIns="45843" numCol="1" anchor="t" anchorCtr="0" compatLnSpc="1">
            <a:prstTxWarp prst="textNoShape">
              <a:avLst/>
            </a:prstTxWarp>
          </a:bodyPr>
          <a:lstStyle>
            <a:lvl1pPr defTabSz="91618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908" y="0"/>
            <a:ext cx="2971092" cy="49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85" tIns="45843" rIns="91685" bIns="45843" numCol="1" anchor="t" anchorCtr="0" compatLnSpc="1">
            <a:prstTxWarp prst="textNoShape">
              <a:avLst/>
            </a:prstTxWarp>
          </a:bodyPr>
          <a:lstStyle>
            <a:lvl1pPr algn="r" defTabSz="91618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183" y="4723922"/>
            <a:ext cx="5029635" cy="44773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85" tIns="45843" rIns="91685" bIns="458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1025"/>
            <a:ext cx="2971092" cy="49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85" tIns="45843" rIns="91685" bIns="45843" numCol="1" anchor="b" anchorCtr="0" compatLnSpc="1">
            <a:prstTxWarp prst="textNoShape">
              <a:avLst/>
            </a:prstTxWarp>
          </a:bodyPr>
          <a:lstStyle>
            <a:lvl1pPr defTabSz="91618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908" y="9451025"/>
            <a:ext cx="2971092" cy="49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85" tIns="45843" rIns="91685" bIns="45843" numCol="1" anchor="b" anchorCtr="0" compatLnSpc="1">
            <a:prstTxWarp prst="textNoShape">
              <a:avLst/>
            </a:prstTxWarp>
          </a:bodyPr>
          <a:lstStyle>
            <a:lvl1pPr algn="r" defTabSz="916186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8C799A8-386C-4AD8-A0E7-85EE590ADDA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81713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2237" indent="-289322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5728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20203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8311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4603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894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7186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3477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3A8207E-0C96-4C02-9581-4BA35D5F7C01}" type="slidenum">
              <a:rPr lang="hr-HR" altLang="sr-Latn-RS">
                <a:latin typeface="Times New Roman" panose="02020603050405020304" pitchFamily="18" charset="0"/>
              </a:rPr>
              <a:pPr/>
              <a:t>1</a:t>
            </a:fld>
            <a:endParaRPr lang="hr-HR" altLang="sr-Latn-RS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51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2237" indent="-289322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5728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20203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8311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4603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894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7186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3477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E2AE264-C7A9-4134-8893-DAA39958BB7D}" type="slidenum">
              <a:rPr lang="hr-HR" altLang="sr-Latn-RS">
                <a:latin typeface="Times New Roman" panose="02020603050405020304" pitchFamily="18" charset="0"/>
              </a:rPr>
              <a:pPr/>
              <a:t>10</a:t>
            </a:fld>
            <a:endParaRPr lang="hr-HR" altLang="sr-Latn-R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836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2237" indent="-289322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5728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20203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8311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4603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894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7186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3477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E2AE264-C7A9-4134-8893-DAA39958BB7D}" type="slidenum">
              <a:rPr lang="hr-HR" altLang="sr-Latn-RS">
                <a:latin typeface="Times New Roman" panose="02020603050405020304" pitchFamily="18" charset="0"/>
              </a:rPr>
              <a:pPr/>
              <a:t>11</a:t>
            </a:fld>
            <a:endParaRPr lang="hr-HR" altLang="sr-Latn-R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369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2237" indent="-289322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5728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20203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8311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4603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894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7186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3477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E2AE264-C7A9-4134-8893-DAA39958BB7D}" type="slidenum">
              <a:rPr lang="hr-HR" altLang="sr-Latn-R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hr-HR" altLang="sr-Latn-R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21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2237" indent="-289322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5728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20203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8311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4603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894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7186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3477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E2AE264-C7A9-4134-8893-DAA39958BB7D}" type="slidenum">
              <a:rPr lang="hr-HR" altLang="sr-Latn-R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hr-HR" altLang="sr-Latn-R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824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2237" indent="-289322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5728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20203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8311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4603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894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7186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3477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E2AE264-C7A9-4134-8893-DAA39958BB7D}" type="slidenum">
              <a:rPr lang="hr-HR" altLang="sr-Latn-R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hr-HR" altLang="sr-Latn-R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678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2237" indent="-289322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5728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20203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8311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4603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894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7186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3477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E2AE264-C7A9-4134-8893-DAA39958BB7D}" type="slidenum">
              <a:rPr lang="hr-HR" altLang="sr-Latn-R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hr-HR" altLang="sr-Latn-R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14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2237" indent="-289322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5728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20203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8311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4603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894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7186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3477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E2AE264-C7A9-4134-8893-DAA39958BB7D}" type="slidenum">
              <a:rPr lang="hr-HR" altLang="sr-Latn-R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hr-HR" altLang="sr-Latn-R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706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2237" indent="-289322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5728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20203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8311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4603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894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7186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3477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E2AE264-C7A9-4134-8893-DAA39958BB7D}" type="slidenum">
              <a:rPr lang="hr-HR" altLang="sr-Latn-R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</a:t>
            </a:fld>
            <a:endParaRPr lang="hr-HR" altLang="sr-Latn-R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85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2237" indent="-289322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5728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20203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8311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4603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894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7186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3477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E2AE264-C7A9-4134-8893-DAA39958BB7D}" type="slidenum">
              <a:rPr lang="hr-HR" altLang="sr-Latn-R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hr-HR" altLang="sr-Latn-R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290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2237" indent="-289322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5728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20203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8311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4603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894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7186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3477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E2AE264-C7A9-4134-8893-DAA39958BB7D}" type="slidenum">
              <a:rPr lang="hr-HR" altLang="sr-Latn-R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hr-HR" altLang="sr-Latn-R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13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2237" indent="-289322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5728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20203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8311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4603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894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7186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3477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E2AE264-C7A9-4134-8893-DAA39958BB7D}" type="slidenum">
              <a:rPr lang="hr-HR" altLang="sr-Latn-RS">
                <a:latin typeface="Times New Roman" panose="02020603050405020304" pitchFamily="18" charset="0"/>
              </a:rPr>
              <a:pPr/>
              <a:t>2</a:t>
            </a:fld>
            <a:endParaRPr lang="hr-HR" altLang="sr-Latn-R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171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2237" indent="-289322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5728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20203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8311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4603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894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7186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3477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E2AE264-C7A9-4134-8893-DAA39958BB7D}" type="slidenum">
              <a:rPr lang="hr-HR" altLang="sr-Latn-R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hr-HR" altLang="sr-Latn-R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21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2237" indent="-289322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5728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20203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8311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4603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894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7186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3477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E2AE264-C7A9-4134-8893-DAA39958BB7D}" type="slidenum">
              <a:rPr lang="hr-HR" altLang="sr-Latn-R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hr-HR" altLang="sr-Latn-R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598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2237" indent="-289322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5728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20203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8311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4603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894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7186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3477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E2AE264-C7A9-4134-8893-DAA39958BB7D}" type="slidenum">
              <a:rPr lang="hr-HR" altLang="sr-Latn-R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hr-HR" altLang="sr-Latn-R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179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2237" indent="-289322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5728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20203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8311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4603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894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7186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3477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E2AE264-C7A9-4134-8893-DAA39958BB7D}" type="slidenum">
              <a:rPr lang="hr-HR" altLang="sr-Latn-R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hr-HR" altLang="sr-Latn-R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81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2237" indent="-289322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5728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20203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8311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4603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894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7186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3477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E2AE264-C7A9-4134-8893-DAA39958BB7D}" type="slidenum">
              <a:rPr lang="hr-HR" altLang="sr-Latn-R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24</a:t>
            </a:fld>
            <a:endParaRPr lang="hr-HR" altLang="sr-Latn-R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039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2237" indent="-289322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5728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20203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8311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4603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894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7186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3477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E2AE264-C7A9-4134-8893-DAA39958BB7D}" type="slidenum">
              <a:rPr lang="hr-HR" altLang="sr-Latn-RS">
                <a:latin typeface="Times New Roman" panose="02020603050405020304" pitchFamily="18" charset="0"/>
              </a:rPr>
              <a:pPr/>
              <a:t>25</a:t>
            </a:fld>
            <a:endParaRPr lang="hr-HR" altLang="sr-Latn-R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92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2237" indent="-289322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5728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20203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8311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4603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894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7186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3477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E2AE264-C7A9-4134-8893-DAA39958BB7D}" type="slidenum">
              <a:rPr lang="hr-HR" altLang="sr-Latn-RS">
                <a:latin typeface="Times New Roman" panose="02020603050405020304" pitchFamily="18" charset="0"/>
              </a:rPr>
              <a:pPr/>
              <a:t>3</a:t>
            </a:fld>
            <a:endParaRPr lang="hr-HR" altLang="sr-Latn-R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668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2237" indent="-289322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5728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20203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8311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4603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894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7186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3477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E2AE264-C7A9-4134-8893-DAA39958BB7D}" type="slidenum">
              <a:rPr lang="hr-HR" altLang="sr-Latn-R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hr-HR" altLang="sr-Latn-R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63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2237" indent="-289322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5728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20203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8311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4603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894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7186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3477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E2AE264-C7A9-4134-8893-DAA39958BB7D}" type="slidenum">
              <a:rPr lang="hr-HR" altLang="sr-Latn-R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hr-HR" altLang="sr-Latn-R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626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2237" indent="-289322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5728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20203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8311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4603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894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7186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3477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E2AE264-C7A9-4134-8893-DAA39958BB7D}" type="slidenum">
              <a:rPr lang="hr-HR" altLang="sr-Latn-R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hr-HR" altLang="sr-Latn-R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303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2237" indent="-289322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5728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20203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8311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4603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894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7186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3477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E2AE264-C7A9-4134-8893-DAA39958BB7D}" type="slidenum">
              <a:rPr lang="hr-HR" altLang="sr-Latn-R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hr-HR" altLang="sr-Latn-R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470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2237" indent="-289322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5728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20203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8311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4603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894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7186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3477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E2AE264-C7A9-4134-8893-DAA39958BB7D}" type="slidenum">
              <a:rPr lang="hr-HR" altLang="sr-Latn-R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hr-HR" altLang="sr-Latn-R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091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2237" indent="-289322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5728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20203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83118" indent="-231458" defTabSz="916186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4603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0894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71863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34778" indent="-231458" defTabSz="9161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E2AE264-C7A9-4134-8893-DAA39958BB7D}" type="slidenum">
              <a:rPr lang="hr-HR" altLang="sr-Latn-RS">
                <a:latin typeface="Times New Roman" panose="02020603050405020304" pitchFamily="18" charset="0"/>
              </a:rPr>
              <a:pPr/>
              <a:t>9</a:t>
            </a:fld>
            <a:endParaRPr lang="hr-HR" altLang="sr-Latn-R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05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D4250-E5C1-4C5D-81B7-4FAB73A76B2A}" type="datetime1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Zakon o procjeni vrijednosti nekretnina i pripadni pravilnici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912BB-23FB-4BAD-BE05-F93DCA3A776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3340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4FCA8-1357-41B7-8CC9-73925706E73C}" type="datetime1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Zakon o procjeni vrijednosti nekretnina i pripadni pravilnici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19A44-916C-4FE4-B877-B6E1A046D0C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9339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B821E-3437-4F87-AF74-B05263E06B2B}" type="datetime1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Zakon o procjeni vrijednosti nekretnina i pripadni pravilnici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5D029-CE43-41BB-A148-A335EF659B2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0418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8A30B-A470-4920-8633-0118760916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Zakon o procjeni vrijednosti nekretnina i pripadni pravilnici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912BB-23FB-4BAD-BE05-F93DCA3A7760}" type="slidenum">
              <a:rPr lang="hr-HR" altLang="sr-Latn-R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2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1A3F2-561B-47D6-9ED4-81509B3919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Zakon o procjeni vrijednosti nekretnina i pripadni pravilnici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97937-8ECD-4AFA-9583-F1BE0A12117E}" type="slidenum">
              <a:rPr lang="hr-HR" altLang="sr-Latn-R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9FA30-BA10-428A-9163-4905074ABD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Zakon o procjeni vrijednosti nekretnina i pripadni pravilnici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E88F7-AD92-400E-BE41-A13DE7E5E2FD}" type="slidenum">
              <a:rPr lang="hr-HR" altLang="sr-Latn-R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5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6FF94-6A77-48AE-B871-933BF87FC8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Zakon o procjeni vrijednosti nekretnina i pripadni pravilnici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FAAED-EB27-4B50-AB91-44C36A61D995}" type="slidenum">
              <a:rPr lang="hr-HR" altLang="sr-Latn-R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3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E804B-459E-454B-8AE9-6EEC932524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Zakon o procjeni vrijednosti nekretnina i pripadni pravilnici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EFCA2-444F-4E9F-9E86-84561FB5E737}" type="slidenum">
              <a:rPr lang="hr-HR" altLang="sr-Latn-R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AA88F-82F2-468B-A0AC-38A9E1F9FE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Zakon o procjeni vrijednosti nekretnina i pripadni pravilnici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97245-F08E-4BA8-A0FC-F1A82C8776FB}" type="slidenum">
              <a:rPr lang="hr-HR" altLang="sr-Latn-R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8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66D2A-8A85-4C00-AF7D-17B37C4852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Zakon o procjeni vrijednosti nekretnina i pripadni pravilnici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E3090-0A50-4AD6-8FB3-9AFAE559886D}" type="slidenum">
              <a:rPr lang="hr-HR" altLang="sr-Latn-R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6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EF30F-6E46-49E4-90FF-6F6B141C07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Zakon o procjeni vrijednosti nekretnina i pripadni pravilnici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D520-177F-4296-A084-F49FF7AEC926}" type="slidenum">
              <a:rPr lang="hr-HR" altLang="sr-Latn-R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7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1A2E0-079A-4CDD-91F2-F5D40E0A822B}" type="datetime1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Zakon o procjeni vrijednosti nekretnina i pripadni pravilnici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97937-8ECD-4AFA-9583-F1BE0A12117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7079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07DB2-BD8D-47F8-95A6-6ACD952FEB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Zakon o procjeni vrijednosti nekretnina i pripadni pravilnici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FFE4F-2FB4-4322-8C3F-CA5B538E1225}" type="slidenum">
              <a:rPr lang="hr-HR" altLang="sr-Latn-R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52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9D95A-2106-4E7D-B279-72D8BA0FDF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Zakon o procjeni vrijednosti nekretnina i pripadni pravilnici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19A44-916C-4FE4-B877-B6E1A046D0CD}" type="slidenum">
              <a:rPr lang="hr-HR" altLang="sr-Latn-R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44991-0408-49AD-9DBA-EEE6BC6BC9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Zakon o procjeni vrijednosti nekretnina i pripadni pravilnici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5D029-CE43-41BB-A148-A335EF659B25}" type="slidenum">
              <a:rPr lang="hr-HR" altLang="sr-Latn-R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3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9EFD-4DCD-420C-A9A7-6358ADD784AA}" type="datetime1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Zakon o procjeni vrijednosti nekretnina i pripadni pravilnici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E88F7-AD92-400E-BE41-A13DE7E5E2F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1947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C178C-6603-41D1-A6D9-1B376A9FAA67}" type="datetime1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Zakon o procjeni vrijednosti nekretnina i pripadni pravilnici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FAAED-EB27-4B50-AB91-44C36A61D99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5971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FD08C-25EB-4232-AEC9-79CFE3875E59}" type="datetime1">
              <a:rPr lang="en-US" smtClean="0"/>
              <a:t>11/12/2015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Zakon o procjeni vrijednosti nekretnina i pripadni pravilnici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EFCA2-444F-4E9F-9E86-84561FB5E73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0748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8CF91-2792-4BB5-9804-F0E59D331958}" type="datetime1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Zakon o procjeni vrijednosti nekretnina i pripadni pravilnici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97245-F08E-4BA8-A0FC-F1A82C8776F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1517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59753-6776-4181-98F0-DDAB8C1F26D2}" type="datetime1">
              <a:rPr lang="en-US" smtClean="0"/>
              <a:t>11/12/2015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Zakon o procjeni vrijednosti nekretnina i pripadni pravilnici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E3090-0A50-4AD6-8FB3-9AFAE559886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4361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DE84A-2643-4D11-BA9D-7267706AFD85}" type="datetime1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Zakon o procjeni vrijednosti nekretnina i pripadni pravilnici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D520-177F-4296-A084-F49FF7AEC92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2657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54EFE-981F-4D7C-BC69-3E262C663C7A}" type="datetime1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Zakon o procjeni vrijednosti nekretnina i pripadni pravilnici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FFE4F-2FB4-4322-8C3F-CA5B538E122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15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7FAFD"/>
            </a:gs>
            <a:gs pos="74001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  <a:endParaRPr lang="hr-HR" altLang="sr-Latn-R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B6CD6F-18E8-485B-80DC-8D63EFFF8A7D}" type="datetime1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smtClean="0"/>
              <a:t>Zakon o procjeni vrijednosti nekretnina i pripadni pravilnici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B8C288-45F6-4E25-98DC-3DB2C37B274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7FAFD"/>
            </a:gs>
            <a:gs pos="74001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  <a:endParaRPr lang="hr-HR" altLang="sr-Latn-R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611EFA-9BAE-4A0E-A5D2-375C3E8F1F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Zakon o procjeni vrijednosti nekretnina i pripadni pravilnici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B8C288-45F6-4E25-98DC-3DB2C37B2745}" type="slidenum">
              <a:rPr lang="hr-HR" altLang="sr-Latn-R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 altLang="sr-Latn-R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5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://www.mgipu.h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2-test.apis-it.hr:8443/enekretnine/Auth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Rectangle 11"/>
          <p:cNvSpPr>
            <a:spLocks noGrp="1" noChangeArrowheads="1"/>
          </p:cNvSpPr>
          <p:nvPr>
            <p:ph type="subTitle" idx="4294967295"/>
          </p:nvPr>
        </p:nvSpPr>
        <p:spPr>
          <a:xfrm>
            <a:off x="2561159" y="2492896"/>
            <a:ext cx="6265862" cy="2374851"/>
          </a:xfrm>
        </p:spPr>
        <p:txBody>
          <a:bodyPr lIns="92075" tIns="46038" rIns="92075" bIns="46038">
            <a:normAutofit/>
          </a:bodyPr>
          <a:lstStyle/>
          <a:p>
            <a:pPr marL="0" indent="0" algn="r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1200" dirty="0" smtClean="0"/>
          </a:p>
          <a:p>
            <a:pPr marL="0" indent="0" algn="r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1200" dirty="0" smtClean="0"/>
          </a:p>
          <a:p>
            <a:pPr marL="0" indent="0" algn="r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800" b="1" dirty="0" smtClean="0">
              <a:solidFill>
                <a:schemeClr val="bg2"/>
              </a:solidFill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Zakon o procjeni vrijednosti nekretnina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i pripadni pravilnici -</a:t>
            </a:r>
          </a:p>
          <a:p>
            <a:pPr marL="0" indent="0" algn="r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1600" dirty="0" smtClean="0">
              <a:solidFill>
                <a:schemeClr val="bg2"/>
              </a:solidFill>
            </a:endParaRPr>
          </a:p>
          <a:p>
            <a:pPr marL="0" indent="0" algn="r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1600" dirty="0" smtClean="0">
              <a:solidFill>
                <a:schemeClr val="bg2"/>
              </a:solidFill>
            </a:endParaRPr>
          </a:p>
          <a:p>
            <a:pPr marL="0" indent="0" algn="r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1600" dirty="0" smtClean="0">
              <a:solidFill>
                <a:schemeClr val="bg2"/>
              </a:solidFill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1600" dirty="0" smtClean="0">
              <a:solidFill>
                <a:srgbClr val="002060"/>
              </a:solidFill>
            </a:endParaRPr>
          </a:p>
          <a:p>
            <a:pPr marL="0" indent="0" algn="r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1600" dirty="0" smtClean="0">
              <a:solidFill>
                <a:schemeClr val="bg2"/>
              </a:solidFill>
            </a:endParaRPr>
          </a:p>
          <a:p>
            <a:pPr marL="0" indent="0" algn="r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Rectangle 12"/>
          <p:cNvSpPr>
            <a:spLocks noChangeArrowheads="1"/>
          </p:cNvSpPr>
          <p:nvPr/>
        </p:nvSpPr>
        <p:spPr bwMode="auto">
          <a:xfrm>
            <a:off x="2627784" y="6237312"/>
            <a:ext cx="613261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3366"/>
              </a:buClr>
              <a:buSzPct val="70000"/>
            </a:pPr>
            <a:r>
              <a:rPr lang="hr-HR" altLang="sr-Latn-R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hr-HR" altLang="sr-Latn-R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sc. Željko Uhlir, zamjenik ministrice</a:t>
            </a:r>
          </a:p>
          <a:p>
            <a:pPr algn="ctr" eaLnBrk="1" hangingPunct="1">
              <a:spcBef>
                <a:spcPct val="20000"/>
              </a:spcBef>
              <a:buClr>
                <a:srgbClr val="003366"/>
              </a:buClr>
              <a:buSzPct val="70000"/>
              <a:buFont typeface="Wingdings" panose="05000000000000000000" pitchFamily="2" charset="2"/>
              <a:buNone/>
            </a:pPr>
            <a:r>
              <a:rPr kumimoji="1" lang="hr-HR" altLang="sr-Latn-RS" sz="1400" dirty="0" smtClean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endParaRPr kumimoji="1" lang="hr-HR" altLang="sr-Latn-RS" sz="140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097" y="171564"/>
            <a:ext cx="6126299" cy="575192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3131840" y="1339355"/>
            <a:ext cx="4848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003366"/>
              </a:buClr>
              <a:buSzPct val="70000"/>
              <a:buFont typeface="Wingdings" panose="05000000000000000000" pitchFamily="2" charset="2"/>
              <a:buNone/>
            </a:pPr>
            <a:r>
              <a:rPr kumimoji="1" lang="hr-HR" altLang="sr-Latn-RS" b="1" dirty="0">
                <a:solidFill>
                  <a:srgbClr val="003366"/>
                </a:solidFill>
                <a:latin typeface="Arial" panose="020B0604020202020204" pitchFamily="34" charset="0"/>
              </a:rPr>
              <a:t>HGK – 24. Forum poslovanja nekretninama </a:t>
            </a:r>
            <a:r>
              <a:rPr kumimoji="1" lang="hr-HR" altLang="sr-Latn-RS" b="1" dirty="0" smtClean="0">
                <a:solidFill>
                  <a:srgbClr val="003366"/>
                </a:solidFill>
                <a:latin typeface="Arial" panose="020B0604020202020204" pitchFamily="34" charset="0"/>
              </a:rPr>
              <a:t> </a:t>
            </a:r>
            <a:r>
              <a:rPr kumimoji="1" lang="hr-HR" altLang="sr-Latn-RS" dirty="0">
                <a:solidFill>
                  <a:srgbClr val="003366"/>
                </a:solidFill>
                <a:latin typeface="Arial" panose="020B0604020202020204" pitchFamily="34" charset="0"/>
              </a:rPr>
              <a:t>Zagreb, studeni 2015.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0272" y="6356350"/>
            <a:ext cx="445077" cy="365125"/>
          </a:xfrm>
        </p:spPr>
        <p:txBody>
          <a:bodyPr/>
          <a:lstStyle/>
          <a:p>
            <a:pPr>
              <a:defRPr/>
            </a:pPr>
            <a:fld id="{3EF90C2A-8D70-442D-8254-95C3B5E9E10B}" type="slidenum">
              <a:rPr lang="hr-HR" altLang="sr-Latn-RS"/>
              <a:pPr>
                <a:defRPr/>
              </a:pPr>
              <a:t>10</a:t>
            </a:fld>
            <a:endParaRPr lang="hr-HR" alt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74" y="188640"/>
            <a:ext cx="6126299" cy="5751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9924" y="6342062"/>
            <a:ext cx="3994397" cy="365125"/>
          </a:xfrm>
        </p:spPr>
        <p:txBody>
          <a:bodyPr/>
          <a:lstStyle/>
          <a:p>
            <a:pPr>
              <a:defRPr/>
            </a:pPr>
            <a:r>
              <a:rPr lang="pl-PL" smtClean="0"/>
              <a:t>Zakon o procjeni vrijednosti nekretnina i pripadni pravilnici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403648" y="980728"/>
            <a:ext cx="7206952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2400" b="1" dirty="0" smtClean="0">
                <a:solidFill>
                  <a:srgbClr val="002060"/>
                </a:solidFill>
                <a:cs typeface="Arial" pitchFamily="34" charset="0"/>
              </a:rPr>
              <a:t>4.1 OPĆENITO</a:t>
            </a:r>
            <a:r>
              <a:rPr lang="hr-HR" sz="2000" b="1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hr-HR" sz="2000" b="1" dirty="0" smtClean="0">
                <a:solidFill>
                  <a:srgbClr val="002060"/>
                </a:solidFill>
                <a:cs typeface="Arial" pitchFamily="34" charset="0"/>
              </a:rPr>
            </a:br>
            <a:endParaRPr lang="hr-HR" sz="20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propisane metode i postupci za procjenu vrijednosti nekretnina:</a:t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	- opći načini procjene vrijednosti nekretnina - propisane tri 	metode (čl.21.do25.):</a:t>
            </a:r>
            <a:r>
              <a:rPr lang="pl-PL" sz="2000" dirty="0" smtClean="0">
                <a:solidFill>
                  <a:srgbClr val="FF0000"/>
                </a:solidFill>
              </a:rPr>
              <a:t> poredbena, prihodovna i troškovna</a:t>
            </a:r>
            <a:br>
              <a:rPr lang="pl-PL" sz="2000" dirty="0" smtClean="0">
                <a:solidFill>
                  <a:srgbClr val="FF000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	- posebni načini procjene vrijednosti nekretnina - propisano 	sedam postupaka za (čl.26.do55.): </a:t>
            </a:r>
            <a:r>
              <a:rPr lang="pl-PL" sz="2000" dirty="0" smtClean="0">
                <a:solidFill>
                  <a:srgbClr val="FF0000"/>
                </a:solidFill>
              </a:rPr>
              <a:t>pravo građenja, pravo 	služnosti puta, pravo služnosti vodova, pravo stanovanja 	(plodouživanja), građenje na tuđem, površine javne namjene, 	izvlaštenje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posebno se razrađuje metoda za </a:t>
            </a:r>
            <a:r>
              <a:rPr lang="pl-PL" sz="2000" dirty="0" smtClean="0">
                <a:solidFill>
                  <a:srgbClr val="FF0000"/>
                </a:solidFill>
              </a:rPr>
              <a:t>masovne procjene </a:t>
            </a:r>
            <a:r>
              <a:rPr lang="pl-PL" sz="2000" dirty="0" smtClean="0">
                <a:solidFill>
                  <a:srgbClr val="002060"/>
                </a:solidFill>
              </a:rPr>
              <a:t>vrijednosti nekretnina (čl.56.)	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sz="2000" dirty="0" smtClean="0">
                <a:solidFill>
                  <a:srgbClr val="002060"/>
                </a:solidFill>
              </a:rPr>
              <a:t>procjena vrijednosti nekretnine mora biti izrađena pažnjom dobrog stručnjaka, uzimajući u obzir sve raspoložive dokaze kako bi rezultat bio </a:t>
            </a:r>
            <a:r>
              <a:rPr lang="hr-HR" sz="2000" dirty="0" smtClean="0">
                <a:solidFill>
                  <a:srgbClr val="FF0000"/>
                </a:solidFill>
              </a:rPr>
              <a:t>održiv nakon provjere </a:t>
            </a:r>
            <a:r>
              <a:rPr lang="hr-HR" sz="2000" dirty="0" smtClean="0">
                <a:solidFill>
                  <a:srgbClr val="002060"/>
                </a:solidFill>
              </a:rPr>
              <a:t>(čl.22. st.1.)</a:t>
            </a:r>
          </a:p>
          <a:p>
            <a:pPr marL="0" indent="0">
              <a:buNone/>
            </a:pPr>
            <a:endParaRPr lang="pl-PL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4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0272" y="6356350"/>
            <a:ext cx="445077" cy="365125"/>
          </a:xfrm>
        </p:spPr>
        <p:txBody>
          <a:bodyPr/>
          <a:lstStyle/>
          <a:p>
            <a:pPr>
              <a:defRPr/>
            </a:pPr>
            <a:fld id="{3EF90C2A-8D70-442D-8254-95C3B5E9E10B}" type="slidenum">
              <a:rPr lang="hr-HR" altLang="sr-Latn-RS"/>
              <a:pPr>
                <a:defRPr/>
              </a:pPr>
              <a:t>11</a:t>
            </a:fld>
            <a:endParaRPr lang="hr-HR" alt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74" y="188640"/>
            <a:ext cx="6126299" cy="5751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9924" y="6342062"/>
            <a:ext cx="3994397" cy="365125"/>
          </a:xfrm>
        </p:spPr>
        <p:txBody>
          <a:bodyPr/>
          <a:lstStyle/>
          <a:p>
            <a:pPr>
              <a:defRPr/>
            </a:pPr>
            <a:r>
              <a:rPr lang="pl-PL" smtClean="0"/>
              <a:t>Zakon o procjeni vrijednosti nekretnina i pripadni pravilnici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403646" y="1268760"/>
            <a:ext cx="7206952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rgbClr val="002060"/>
                </a:solidFill>
              </a:rPr>
              <a:t>predmet procjene vrijednosti nekretnina može biti </a:t>
            </a:r>
            <a:r>
              <a:rPr lang="pl-PL" sz="2000" dirty="0">
                <a:solidFill>
                  <a:srgbClr val="FF0000"/>
                </a:solidFill>
              </a:rPr>
              <a:t>katastarska čestica</a:t>
            </a:r>
            <a:r>
              <a:rPr lang="pl-PL" sz="2000" dirty="0">
                <a:solidFill>
                  <a:srgbClr val="002060"/>
                </a:solidFill>
              </a:rPr>
              <a:t> uključujući sve ono što je s njom trajno povezano na njezinoj površini ili ispod nje (P-čl.2. st.1)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rgbClr val="002060"/>
                </a:solidFill>
              </a:rPr>
              <a:t>predmet procjene vrijednosti mogu biti </a:t>
            </a:r>
            <a:r>
              <a:rPr lang="pl-PL" sz="2000" dirty="0">
                <a:solidFill>
                  <a:srgbClr val="FF0000"/>
                </a:solidFill>
              </a:rPr>
              <a:t>pojedinačna stvarna prava </a:t>
            </a:r>
            <a:r>
              <a:rPr lang="pl-PL" sz="2000" dirty="0">
                <a:solidFill>
                  <a:srgbClr val="002060"/>
                </a:solidFill>
              </a:rPr>
              <a:t>koja su povezana s vlasništvom nekretnine </a:t>
            </a:r>
            <a:r>
              <a:rPr lang="pl-PL" sz="2000" dirty="0" smtClean="0">
                <a:solidFill>
                  <a:srgbClr val="002060"/>
                </a:solidFill>
              </a:rPr>
              <a:t>(</a:t>
            </a:r>
            <a:r>
              <a:rPr lang="pl-PL" sz="2000" dirty="0">
                <a:solidFill>
                  <a:srgbClr val="002060"/>
                </a:solidFill>
              </a:rPr>
              <a:t>P-čl.2. st.6.)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rgbClr val="002060"/>
                </a:solidFill>
              </a:rPr>
              <a:t>osnovica </a:t>
            </a:r>
            <a:r>
              <a:rPr lang="hr-HR" sz="2000" dirty="0">
                <a:solidFill>
                  <a:srgbClr val="002060"/>
                </a:solidFill>
              </a:rPr>
              <a:t>za vrednovanje nekretnina je </a:t>
            </a:r>
            <a:r>
              <a:rPr lang="hr-HR" sz="2000" dirty="0">
                <a:solidFill>
                  <a:srgbClr val="FF0000"/>
                </a:solidFill>
              </a:rPr>
              <a:t>tržišna vrijednost nekretnine</a:t>
            </a:r>
            <a:r>
              <a:rPr lang="hr-HR" sz="2000" dirty="0">
                <a:solidFill>
                  <a:srgbClr val="002060"/>
                </a:solidFill>
              </a:rPr>
              <a:t> koja se utvrđuje prema propisanim metodama za procjenu vrijednosti </a:t>
            </a:r>
            <a:r>
              <a:rPr lang="hr-HR" sz="2000" dirty="0" smtClean="0">
                <a:solidFill>
                  <a:srgbClr val="002060"/>
                </a:solidFill>
              </a:rPr>
              <a:t>nekretnina (čl.21. st.1.)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rgbClr val="002060"/>
                </a:solidFill>
              </a:rPr>
              <a:t>procjena </a:t>
            </a:r>
            <a:r>
              <a:rPr lang="hr-HR" sz="2000" dirty="0">
                <a:solidFill>
                  <a:srgbClr val="002060"/>
                </a:solidFill>
              </a:rPr>
              <a:t>vrijednosti nekretnine izrađuje se na temelju općih vrijednosnih odnosa na tržištu nekretnina na</a:t>
            </a:r>
            <a:r>
              <a:rPr lang="hr-HR" sz="2000" dirty="0">
                <a:solidFill>
                  <a:srgbClr val="FF0000"/>
                </a:solidFill>
              </a:rPr>
              <a:t> dan vrednovanja </a:t>
            </a:r>
            <a:r>
              <a:rPr lang="hr-HR" sz="2000" dirty="0">
                <a:solidFill>
                  <a:srgbClr val="002060"/>
                </a:solidFill>
              </a:rPr>
              <a:t>i stanja nekretnine na</a:t>
            </a:r>
            <a:r>
              <a:rPr lang="hr-HR" sz="2000" dirty="0">
                <a:solidFill>
                  <a:srgbClr val="FF0000"/>
                </a:solidFill>
              </a:rPr>
              <a:t> dan </a:t>
            </a:r>
            <a:r>
              <a:rPr lang="hr-HR" sz="2000" dirty="0" smtClean="0">
                <a:solidFill>
                  <a:srgbClr val="FF0000"/>
                </a:solidFill>
              </a:rPr>
              <a:t>kakvoće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dirty="0" smtClean="0">
                <a:solidFill>
                  <a:srgbClr val="002060"/>
                </a:solidFill>
              </a:rPr>
              <a:t>(čl.22. st.3.)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rgbClr val="FF0000"/>
                </a:solidFill>
              </a:rPr>
              <a:t>dan kakvoće </a:t>
            </a:r>
            <a:r>
              <a:rPr lang="hr-HR" sz="2000" dirty="0">
                <a:solidFill>
                  <a:srgbClr val="002060"/>
                </a:solidFill>
              </a:rPr>
              <a:t>odgovara </a:t>
            </a:r>
            <a:r>
              <a:rPr lang="hr-HR" sz="2000" dirty="0">
                <a:solidFill>
                  <a:srgbClr val="FF0000"/>
                </a:solidFill>
              </a:rPr>
              <a:t>danu vrednovanja</a:t>
            </a:r>
            <a:r>
              <a:rPr lang="hr-HR" sz="2000" dirty="0">
                <a:solidFill>
                  <a:srgbClr val="002060"/>
                </a:solidFill>
              </a:rPr>
              <a:t>, osim ako je zbog pravnih ili drugih razloga za stanje nekretnine mjerodavan drugi trenutak (P-čl.3</a:t>
            </a:r>
            <a:r>
              <a:rPr lang="hr-HR" sz="2000" dirty="0" smtClean="0">
                <a:solidFill>
                  <a:srgbClr val="002060"/>
                </a:solidFill>
              </a:rPr>
              <a:t>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rgbClr val="002060"/>
                </a:solidFill>
              </a:rPr>
              <a:t>p</a:t>
            </a:r>
            <a:r>
              <a:rPr lang="hr-HR" sz="2000" dirty="0" smtClean="0">
                <a:solidFill>
                  <a:srgbClr val="002060"/>
                </a:solidFill>
              </a:rPr>
              <a:t>osebno je definirano </a:t>
            </a:r>
            <a:r>
              <a:rPr lang="hr-HR" sz="2000" dirty="0" smtClean="0">
                <a:solidFill>
                  <a:srgbClr val="FF0000"/>
                </a:solidFill>
              </a:rPr>
              <a:t>uporabno svojstvo nekretnine </a:t>
            </a:r>
            <a:r>
              <a:rPr lang="hr-HR" sz="2000" dirty="0" smtClean="0">
                <a:solidFill>
                  <a:srgbClr val="002060"/>
                </a:solidFill>
              </a:rPr>
              <a:t>i vezano je uz </a:t>
            </a:r>
            <a:r>
              <a:rPr lang="hr-HR" sz="2000" dirty="0" smtClean="0">
                <a:solidFill>
                  <a:srgbClr val="FF0000"/>
                </a:solidFill>
              </a:rPr>
              <a:t>načelo prethodnog učinka </a:t>
            </a:r>
            <a:r>
              <a:rPr lang="hr-HR" sz="2000" dirty="0">
                <a:solidFill>
                  <a:srgbClr val="002060"/>
                </a:solidFill>
              </a:rPr>
              <a:t>(čl.4. t.43) </a:t>
            </a:r>
            <a:endParaRPr lang="hr-HR" sz="20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hr-HR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hr-HR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hr-HR" sz="2000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53943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0272" y="6356350"/>
            <a:ext cx="445077" cy="365125"/>
          </a:xfrm>
        </p:spPr>
        <p:txBody>
          <a:bodyPr/>
          <a:lstStyle/>
          <a:p>
            <a:pPr>
              <a:defRPr/>
            </a:pPr>
            <a:fld id="{3EF90C2A-8D70-442D-8254-95C3B5E9E10B}" type="slidenum">
              <a:rPr lang="hr-HR" altLang="sr-Latn-R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hr-HR" altLang="sr-Latn-R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74" y="188640"/>
            <a:ext cx="6126299" cy="5751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9924" y="6342062"/>
            <a:ext cx="3994397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Zakon o procjeni vrijednosti nekretnina i pripadni pravilnici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403648" y="1124744"/>
            <a:ext cx="7206952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metoda se odabire </a:t>
            </a:r>
            <a:r>
              <a:rPr lang="pl-PL" sz="2000" dirty="0" smtClean="0">
                <a:solidFill>
                  <a:srgbClr val="FF0000"/>
                </a:solidFill>
              </a:rPr>
              <a:t>prema vrsti procjenjivane nekretnine </a:t>
            </a:r>
            <a:r>
              <a:rPr lang="pl-PL" sz="2000" dirty="0" smtClean="0">
                <a:solidFill>
                  <a:srgbClr val="002060"/>
                </a:solidFill>
              </a:rPr>
              <a:t>i detaljno se obrazlaže u procjembenom elaboratu (čl.23. st.2)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ako </a:t>
            </a:r>
            <a:r>
              <a:rPr lang="pl-PL" sz="2000" dirty="0">
                <a:solidFill>
                  <a:srgbClr val="002060"/>
                </a:solidFill>
              </a:rPr>
              <a:t>se koristi više propisanih metoda, </a:t>
            </a:r>
            <a:r>
              <a:rPr lang="pl-PL" sz="2000" dirty="0">
                <a:solidFill>
                  <a:srgbClr val="FF0000"/>
                </a:solidFill>
              </a:rPr>
              <a:t>jedna je osnovna</a:t>
            </a:r>
            <a:r>
              <a:rPr lang="pl-PL" sz="2000" dirty="0">
                <a:solidFill>
                  <a:srgbClr val="002060"/>
                </a:solidFill>
              </a:rPr>
              <a:t>, a ostale metode služe za potporu i provjeru rezultata (čl.23. st.3.)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rgbClr val="002060"/>
                </a:solidFill>
              </a:rPr>
              <a:t>metoda potpore može biti i neka druga priznata metoda čija je </a:t>
            </a:r>
            <a:r>
              <a:rPr lang="pl-PL" sz="2000" dirty="0">
                <a:solidFill>
                  <a:srgbClr val="FF0000"/>
                </a:solidFill>
              </a:rPr>
              <a:t>osnovica</a:t>
            </a:r>
            <a:r>
              <a:rPr lang="pl-PL" sz="2000" dirty="0">
                <a:solidFill>
                  <a:srgbClr val="002060"/>
                </a:solidFill>
              </a:rPr>
              <a:t> </a:t>
            </a:r>
            <a:r>
              <a:rPr lang="pl-PL" sz="2000" dirty="0">
                <a:solidFill>
                  <a:srgbClr val="FF0000"/>
                </a:solidFill>
              </a:rPr>
              <a:t>tržišna vrijednost </a:t>
            </a:r>
            <a:r>
              <a:rPr lang="pl-PL" sz="2000" dirty="0">
                <a:solidFill>
                  <a:srgbClr val="002060"/>
                </a:solidFill>
              </a:rPr>
              <a:t>(čl.23. st.6</a:t>
            </a:r>
            <a:r>
              <a:rPr lang="pl-PL" sz="2000" dirty="0" smtClean="0">
                <a:solidFill>
                  <a:srgbClr val="002060"/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rgbClr val="002060"/>
                </a:solidFill>
              </a:rPr>
              <a:t>nije dopušten izračun vrijednosti nekretnina kao prosjeka rezultata po nekoliko metoda ili ponderiranjem tako dobivenih rezultata (čl.20. st.7</a:t>
            </a:r>
            <a:r>
              <a:rPr lang="pl-PL" sz="2000" dirty="0" smtClean="0">
                <a:solidFill>
                  <a:srgbClr val="002060"/>
                </a:solidFill>
              </a:rPr>
              <a:t>.)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za </a:t>
            </a:r>
            <a:r>
              <a:rPr lang="pl-PL" sz="2000" dirty="0">
                <a:solidFill>
                  <a:srgbClr val="002060"/>
                </a:solidFill>
              </a:rPr>
              <a:t>utvrđivanje tržišne vrijednosti nekretnina potrebno je imati u vidu održivi vijek gospodarskog korištenja i predvidivi ostatak održivog vijeka gospodarskog </a:t>
            </a:r>
            <a:r>
              <a:rPr lang="pl-PL" sz="2000" dirty="0" smtClean="0">
                <a:solidFill>
                  <a:srgbClr val="002060"/>
                </a:solidFill>
              </a:rPr>
              <a:t>korištenja (FK matrica)</a:t>
            </a:r>
            <a:r>
              <a:rPr lang="pl-PL" sz="2000" dirty="0">
                <a:solidFill>
                  <a:srgbClr val="002060"/>
                </a:solidFill>
              </a:rPr>
              <a:t/>
            </a:r>
            <a:br>
              <a:rPr lang="pl-PL" sz="2000" dirty="0">
                <a:solidFill>
                  <a:srgbClr val="002060"/>
                </a:solidFill>
              </a:rPr>
            </a:br>
            <a:r>
              <a:rPr lang="pl-PL" sz="1200" dirty="0" smtClean="0">
                <a:solidFill>
                  <a:srgbClr val="FF0000"/>
                </a:solidFill>
              </a:rPr>
              <a:t>(faktori korištenja: uporabivost / lokacija-tržište; zgrada općenito; stanje zgrade)</a:t>
            </a:r>
            <a:endParaRPr lang="pl-PL" sz="12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predvidivi </a:t>
            </a:r>
            <a:r>
              <a:rPr lang="pl-PL" sz="2000" dirty="0">
                <a:solidFill>
                  <a:srgbClr val="002060"/>
                </a:solidFill>
              </a:rPr>
              <a:t>ostatak održivog vijeka korištenja građevina se odabire prema namjeni koja jamči pravno moguće i gospodarski najsvrhovitije korištenje predmetne </a:t>
            </a:r>
            <a:r>
              <a:rPr lang="pl-PL" sz="2000" dirty="0" smtClean="0">
                <a:solidFill>
                  <a:srgbClr val="002060"/>
                </a:solidFill>
              </a:rPr>
              <a:t>građevine </a:t>
            </a:r>
            <a:r>
              <a:rPr lang="pl-PL" sz="1200" dirty="0" smtClean="0">
                <a:solidFill>
                  <a:srgbClr val="002060"/>
                </a:solidFill>
              </a:rPr>
              <a:t>(engl. Highest and Best Use)</a:t>
            </a:r>
            <a:endParaRPr lang="pl-PL" sz="1200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6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3"/>
          <p:cNvSpPr>
            <a:spLocks noGrp="1"/>
          </p:cNvSpPr>
          <p:nvPr>
            <p:ph idx="1"/>
          </p:nvPr>
        </p:nvSpPr>
        <p:spPr bwMode="auto">
          <a:xfrm>
            <a:off x="1403648" y="946394"/>
            <a:ext cx="7206952" cy="4714854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hr-HR" altLang="sr-Latn-RS" dirty="0" smtClean="0"/>
          </a:p>
          <a:p>
            <a:pPr marL="0" indent="0">
              <a:buNone/>
            </a:pPr>
            <a:endParaRPr lang="hr-HR" altLang="sr-Latn-R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0272" y="6356350"/>
            <a:ext cx="445077" cy="365125"/>
          </a:xfrm>
        </p:spPr>
        <p:txBody>
          <a:bodyPr/>
          <a:lstStyle/>
          <a:p>
            <a:pPr>
              <a:defRPr/>
            </a:pPr>
            <a:fld id="{3EF90C2A-8D70-442D-8254-95C3B5E9E10B}" type="slidenum">
              <a:rPr lang="hr-HR" altLang="sr-Latn-R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hr-HR" altLang="sr-Latn-R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74" y="188640"/>
            <a:ext cx="6126299" cy="575192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1420380" y="1268760"/>
            <a:ext cx="7206952" cy="3099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sz="1800" dirty="0" smtClean="0">
                <a:solidFill>
                  <a:srgbClr val="002060"/>
                </a:solidFill>
              </a:rPr>
              <a:t>Procjena </a:t>
            </a:r>
            <a:r>
              <a:rPr lang="hr-HR" sz="1800" dirty="0">
                <a:solidFill>
                  <a:srgbClr val="002060"/>
                </a:solidFill>
              </a:rPr>
              <a:t>vrijednosti nekretnina definira se kao proces uspostavljanja ravnoteže između </a:t>
            </a:r>
            <a:r>
              <a:rPr lang="hr-HR" sz="1800" dirty="0">
                <a:solidFill>
                  <a:srgbClr val="FF0000"/>
                </a:solidFill>
              </a:rPr>
              <a:t>točnosti rezultata i snage </a:t>
            </a:r>
            <a:r>
              <a:rPr lang="hr-HR" sz="1800" dirty="0" smtClean="0">
                <a:solidFill>
                  <a:srgbClr val="FF0000"/>
                </a:solidFill>
              </a:rPr>
              <a:t>argumentacije</a:t>
            </a:r>
            <a:r>
              <a:rPr lang="hr-HR" sz="1800" dirty="0" smtClean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sz="1800" dirty="0">
                <a:solidFill>
                  <a:srgbClr val="002060"/>
                </a:solidFill>
              </a:rPr>
              <a:t>Procjena vrijednosti nekretnine </a:t>
            </a:r>
            <a:r>
              <a:rPr lang="hr-HR" sz="1800" dirty="0">
                <a:solidFill>
                  <a:srgbClr val="FF0000"/>
                </a:solidFill>
              </a:rPr>
              <a:t>multidisciplinarni</a:t>
            </a:r>
            <a:r>
              <a:rPr lang="hr-HR" sz="1800" dirty="0">
                <a:solidFill>
                  <a:srgbClr val="002060"/>
                </a:solidFill>
              </a:rPr>
              <a:t> je postupak vrednovanja prema zadatcima naručitelja, koji provode procjenitelji</a:t>
            </a:r>
            <a:r>
              <a:rPr lang="hr-HR" sz="1800" dirty="0" smtClean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sz="1800" dirty="0">
                <a:solidFill>
                  <a:srgbClr val="002060"/>
                </a:solidFill>
              </a:rPr>
              <a:t>Prilikom procjene tržišne vrijednosti nekretnine, polazi se od načela </a:t>
            </a:r>
            <a:r>
              <a:rPr lang="hr-HR" sz="1800" dirty="0">
                <a:solidFill>
                  <a:srgbClr val="FF0000"/>
                </a:solidFill>
              </a:rPr>
              <a:t>najveće i najbolje iskoristivosti </a:t>
            </a:r>
            <a:r>
              <a:rPr lang="hr-HR" sz="1800" dirty="0" smtClean="0">
                <a:solidFill>
                  <a:srgbClr val="002060"/>
                </a:solidFill>
              </a:rPr>
              <a:t>nekretnine </a:t>
            </a:r>
            <a:r>
              <a:rPr lang="hr-HR" sz="1200" dirty="0">
                <a:solidFill>
                  <a:srgbClr val="002060"/>
                </a:solidFill>
              </a:rPr>
              <a:t>(</a:t>
            </a:r>
            <a:r>
              <a:rPr lang="hr-HR" sz="1200" dirty="0">
                <a:solidFill>
                  <a:srgbClr val="002060"/>
                </a:solidFill>
                <a:ea typeface="Calibri" panose="020F0502020204030204" pitchFamily="34" charset="0"/>
              </a:rPr>
              <a:t>engl. </a:t>
            </a:r>
            <a:r>
              <a:rPr lang="hr-HR" sz="1200" i="1" dirty="0" err="1">
                <a:solidFill>
                  <a:srgbClr val="002060"/>
                </a:solidFill>
                <a:ea typeface="Calibri" panose="020F0502020204030204" pitchFamily="34" charset="0"/>
              </a:rPr>
              <a:t>Highest</a:t>
            </a:r>
            <a:r>
              <a:rPr lang="hr-HR" sz="1200" i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hr-HR" sz="1200" i="1" dirty="0" err="1">
                <a:solidFill>
                  <a:srgbClr val="002060"/>
                </a:solidFill>
                <a:ea typeface="Calibri" panose="020F0502020204030204" pitchFamily="34" charset="0"/>
              </a:rPr>
              <a:t>and</a:t>
            </a:r>
            <a:r>
              <a:rPr lang="hr-HR" sz="1200" i="1" dirty="0">
                <a:solidFill>
                  <a:srgbClr val="002060"/>
                </a:solidFill>
                <a:ea typeface="Calibri" panose="020F0502020204030204" pitchFamily="34" charset="0"/>
              </a:rPr>
              <a:t> Best Use).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sz="1800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sz="1800" i="1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66193"/>
            <a:ext cx="4522409" cy="33918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3172" y="3474879"/>
            <a:ext cx="4510828" cy="3383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02" y="4908547"/>
            <a:ext cx="3801539" cy="197964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Zakon o procjeni vrijednosti nekretnina i pripadni pravilnici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0272" y="6356350"/>
            <a:ext cx="445077" cy="365125"/>
          </a:xfrm>
        </p:spPr>
        <p:txBody>
          <a:bodyPr/>
          <a:lstStyle/>
          <a:p>
            <a:pPr>
              <a:defRPr/>
            </a:pPr>
            <a:fld id="{3EF90C2A-8D70-442D-8254-95C3B5E9E10B}" type="slidenum">
              <a:rPr lang="hr-HR" altLang="sr-Latn-R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hr-HR" altLang="sr-Latn-R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74" y="188640"/>
            <a:ext cx="6126299" cy="5751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9924" y="6342062"/>
            <a:ext cx="3994397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Zakon o procjeni vrijednosti nekretnina i pripadni pravilnici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403646" y="1268760"/>
            <a:ext cx="7206952" cy="446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2400" b="1" dirty="0" smtClean="0">
                <a:solidFill>
                  <a:srgbClr val="002060"/>
                </a:solidFill>
                <a:cs typeface="Arial" pitchFamily="34" charset="0"/>
              </a:rPr>
              <a:t>4.2 OGRANIČENJA</a:t>
            </a:r>
            <a:br>
              <a:rPr lang="hr-HR" sz="2400" b="1" dirty="0" smtClean="0">
                <a:solidFill>
                  <a:srgbClr val="002060"/>
                </a:solidFill>
                <a:cs typeface="Arial" pitchFamily="34" charset="0"/>
              </a:rPr>
            </a:br>
            <a:endParaRPr lang="hr-HR" sz="2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sz="2000" dirty="0" smtClean="0">
                <a:solidFill>
                  <a:srgbClr val="002060"/>
                </a:solidFill>
              </a:rPr>
              <a:t>NEUOBIČAJENE OKOLNOSTI - odstupanja kupoprodajnih cijena veća od </a:t>
            </a:r>
            <a:r>
              <a:rPr lang="hr-HR" sz="2000" dirty="0" smtClean="0">
                <a:solidFill>
                  <a:srgbClr val="FF0000"/>
                </a:solidFill>
              </a:rPr>
              <a:t>±30% </a:t>
            </a:r>
            <a:r>
              <a:rPr lang="hr-HR" sz="2000" dirty="0" smtClean="0">
                <a:solidFill>
                  <a:srgbClr val="002060"/>
                </a:solidFill>
              </a:rPr>
              <a:t>od prosječne kupoprodajne cijene poredbenih nekretnina nakon provođenja </a:t>
            </a:r>
            <a:r>
              <a:rPr lang="hr-HR" sz="2000" dirty="0" err="1" smtClean="0">
                <a:solidFill>
                  <a:srgbClr val="002060"/>
                </a:solidFill>
              </a:rPr>
              <a:t>međuvremenskog</a:t>
            </a:r>
            <a:r>
              <a:rPr lang="hr-HR" sz="2000" dirty="0" smtClean="0">
                <a:solidFill>
                  <a:srgbClr val="002060"/>
                </a:solidFill>
              </a:rPr>
              <a:t> i </a:t>
            </a:r>
            <a:r>
              <a:rPr lang="hr-HR" sz="2000" dirty="0" err="1" smtClean="0">
                <a:solidFill>
                  <a:srgbClr val="002060"/>
                </a:solidFill>
              </a:rPr>
              <a:t>interkvalitativnog</a:t>
            </a:r>
            <a:r>
              <a:rPr lang="hr-HR" sz="2000" dirty="0" smtClean="0">
                <a:solidFill>
                  <a:srgbClr val="002060"/>
                </a:solidFill>
              </a:rPr>
              <a:t> izjednačenja (P-čl.4.) ili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sz="2000" dirty="0" smtClean="0">
                <a:solidFill>
                  <a:srgbClr val="002060"/>
                </a:solidFill>
              </a:rPr>
              <a:t>za pojedinačna </a:t>
            </a:r>
            <a:r>
              <a:rPr lang="hr-HR" sz="2000" dirty="0">
                <a:solidFill>
                  <a:srgbClr val="002060"/>
                </a:solidFill>
              </a:rPr>
              <a:t>odstupanja kupoprodajnih cijena koja su veća od ± dvostrukog standardnog odstupanja od prosječne kupoprodajne cijene poredbenih nekretnina nakon provođenja </a:t>
            </a:r>
            <a:r>
              <a:rPr lang="hr-HR" sz="2000" dirty="0" err="1">
                <a:solidFill>
                  <a:srgbClr val="002060"/>
                </a:solidFill>
              </a:rPr>
              <a:t>međuvremenskog</a:t>
            </a:r>
            <a:r>
              <a:rPr lang="hr-HR" sz="2000" dirty="0">
                <a:solidFill>
                  <a:srgbClr val="002060"/>
                </a:solidFill>
              </a:rPr>
              <a:t> i </a:t>
            </a:r>
            <a:r>
              <a:rPr lang="hr-HR" sz="2000" dirty="0" err="1">
                <a:solidFill>
                  <a:srgbClr val="002060"/>
                </a:solidFill>
              </a:rPr>
              <a:t>interkvalitativnog</a:t>
            </a:r>
            <a:r>
              <a:rPr lang="hr-HR" sz="2000" dirty="0">
                <a:solidFill>
                  <a:srgbClr val="002060"/>
                </a:solidFill>
              </a:rPr>
              <a:t> izjednačenja </a:t>
            </a:r>
            <a:r>
              <a:rPr lang="hr-HR" sz="2000" dirty="0" smtClean="0">
                <a:solidFill>
                  <a:srgbClr val="002060"/>
                </a:solidFill>
              </a:rPr>
              <a:t/>
            </a:r>
            <a:br>
              <a:rPr lang="hr-HR" sz="2000" dirty="0" smtClean="0">
                <a:solidFill>
                  <a:srgbClr val="002060"/>
                </a:solidFill>
              </a:rPr>
            </a:br>
            <a:r>
              <a:rPr lang="hr-HR" sz="2000" dirty="0" smtClean="0">
                <a:solidFill>
                  <a:srgbClr val="FF0000"/>
                </a:solidFill>
              </a:rPr>
              <a:t>(</a:t>
            </a:r>
            <a:r>
              <a:rPr lang="hr-HR" sz="2000" dirty="0">
                <a:solidFill>
                  <a:srgbClr val="FF0000"/>
                </a:solidFill>
              </a:rPr>
              <a:t>pravilo 2-sigma) </a:t>
            </a:r>
            <a:r>
              <a:rPr lang="hr-HR" sz="2000" dirty="0" smtClean="0">
                <a:solidFill>
                  <a:srgbClr val="002060"/>
                </a:solidFill>
              </a:rPr>
              <a:t>ili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sz="2000" dirty="0" smtClean="0">
                <a:solidFill>
                  <a:srgbClr val="002060"/>
                </a:solidFill>
              </a:rPr>
              <a:t>pojedinačna </a:t>
            </a:r>
            <a:r>
              <a:rPr lang="hr-HR" sz="2000" dirty="0">
                <a:solidFill>
                  <a:srgbClr val="002060"/>
                </a:solidFill>
              </a:rPr>
              <a:t>odstupanja kupoprodajnih cijena koja </a:t>
            </a:r>
            <a:r>
              <a:rPr lang="hr-HR" sz="2000" dirty="0">
                <a:solidFill>
                  <a:srgbClr val="FF0000"/>
                </a:solidFill>
              </a:rPr>
              <a:t>značajno prekoračuju</a:t>
            </a:r>
            <a:r>
              <a:rPr lang="hr-HR" sz="2000" dirty="0">
                <a:solidFill>
                  <a:srgbClr val="002060"/>
                </a:solidFill>
              </a:rPr>
              <a:t> većinu iznosa poredbenih kupoprodajnih cijena i drugih podataka na usporedivim </a:t>
            </a:r>
            <a:r>
              <a:rPr lang="hr-HR" sz="2000" dirty="0" smtClean="0">
                <a:solidFill>
                  <a:srgbClr val="002060"/>
                </a:solidFill>
              </a:rPr>
              <a:t>područjima i prije izjednačenja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hr-HR" dirty="0" smtClean="0">
              <a:solidFill>
                <a:prstClr val="black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6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0272" y="6356350"/>
            <a:ext cx="445077" cy="365125"/>
          </a:xfrm>
        </p:spPr>
        <p:txBody>
          <a:bodyPr/>
          <a:lstStyle/>
          <a:p>
            <a:pPr>
              <a:defRPr/>
            </a:pPr>
            <a:fld id="{3EF90C2A-8D70-442D-8254-95C3B5E9E10B}" type="slidenum">
              <a:rPr lang="hr-HR" altLang="sr-Latn-R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hr-HR" altLang="sr-Latn-R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74" y="188640"/>
            <a:ext cx="6126299" cy="5751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9924" y="6342062"/>
            <a:ext cx="3994397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Zakon o procjeni vrijednosti nekretnina i pripadni pravilnici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403646" y="1268760"/>
            <a:ext cx="7206952" cy="446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VREMENSKO RAZDOBLJE - pomoću </a:t>
            </a:r>
            <a:r>
              <a:rPr lang="pl-PL" sz="2000" dirty="0">
                <a:solidFill>
                  <a:srgbClr val="002060"/>
                </a:solidFill>
              </a:rPr>
              <a:t>indeksnih nizova dozvoljeno je međuvremensko izjednačenje kupoprodajnih cijena poredbenih nekretnina koje su ugovorene </a:t>
            </a:r>
            <a:r>
              <a:rPr lang="pl-PL" sz="2000" dirty="0">
                <a:solidFill>
                  <a:srgbClr val="FF0000"/>
                </a:solidFill>
              </a:rPr>
              <a:t>najviše četiri godine</a:t>
            </a:r>
            <a:r>
              <a:rPr lang="pl-PL" sz="2000" dirty="0">
                <a:solidFill>
                  <a:srgbClr val="002060"/>
                </a:solidFill>
              </a:rPr>
              <a:t> unatrag u odnosu na dan </a:t>
            </a:r>
            <a:r>
              <a:rPr lang="pl-PL" sz="2000" dirty="0" smtClean="0">
                <a:solidFill>
                  <a:srgbClr val="002060"/>
                </a:solidFill>
              </a:rPr>
              <a:t>vrednovanja (P-čl.7. st.1)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INTERKVALITATIVNO IZJEDNAČENJE – poredbeni </a:t>
            </a:r>
            <a:r>
              <a:rPr lang="sv-SE" sz="2000" dirty="0" smtClean="0">
                <a:solidFill>
                  <a:srgbClr val="002060"/>
                </a:solidFill>
              </a:rPr>
              <a:t>faktori </a:t>
            </a:r>
            <a:r>
              <a:rPr lang="sv-SE" sz="2000" dirty="0">
                <a:solidFill>
                  <a:srgbClr val="002060"/>
                </a:solidFill>
              </a:rPr>
              <a:t>zgrade i </a:t>
            </a:r>
            <a:r>
              <a:rPr lang="sv-SE" sz="2000" dirty="0" smtClean="0">
                <a:solidFill>
                  <a:srgbClr val="002060"/>
                </a:solidFill>
              </a:rPr>
              <a:t>prihoda</a:t>
            </a:r>
            <a:r>
              <a:rPr lang="hr-HR" sz="2000" dirty="0">
                <a:solidFill>
                  <a:srgbClr val="002060"/>
                </a:solidFill>
              </a:rPr>
              <a:t> dokazuju dovoljnu podudarnost s obilježjima procjenjivanje katastarske čestice ako razlike u vrijednosti korištenih dodataka i odbitaka za interkvalitativno izjednačenje ne prelazi </a:t>
            </a:r>
            <a:r>
              <a:rPr lang="hr-HR" sz="2000" dirty="0" smtClean="0">
                <a:solidFill>
                  <a:srgbClr val="FF0000"/>
                </a:solidFill>
              </a:rPr>
              <a:t>40%</a:t>
            </a:r>
            <a:r>
              <a:rPr lang="hr-HR" sz="2000" dirty="0" smtClean="0">
                <a:solidFill>
                  <a:srgbClr val="002060"/>
                </a:solidFill>
              </a:rPr>
              <a:t> </a:t>
            </a:r>
            <a:r>
              <a:rPr lang="hr-HR" sz="2000" dirty="0">
                <a:solidFill>
                  <a:srgbClr val="002060"/>
                </a:solidFill>
              </a:rPr>
              <a:t>izlazne </a:t>
            </a:r>
            <a:r>
              <a:rPr lang="hr-HR" sz="2000" dirty="0" smtClean="0">
                <a:solidFill>
                  <a:srgbClr val="002060"/>
                </a:solidFill>
              </a:rPr>
              <a:t>vrijednosti (P-čl.19)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sz="2000" dirty="0" smtClean="0">
                <a:solidFill>
                  <a:srgbClr val="002060"/>
                </a:solidFill>
              </a:rPr>
              <a:t>MINIMALNI BROJ poredbenih nekretnina kod korištenja poredbene metode, prema </a:t>
            </a:r>
            <a:r>
              <a:rPr lang="pl-PL" sz="2000" dirty="0">
                <a:solidFill>
                  <a:srgbClr val="002060"/>
                </a:solidFill>
              </a:rPr>
              <a:t>č</a:t>
            </a:r>
            <a:r>
              <a:rPr lang="pl-PL" sz="2000" dirty="0" smtClean="0">
                <a:solidFill>
                  <a:srgbClr val="002060"/>
                </a:solidFill>
              </a:rPr>
              <a:t>L.24</a:t>
            </a:r>
            <a:r>
              <a:rPr lang="pl-PL" sz="2000" dirty="0">
                <a:solidFill>
                  <a:srgbClr val="002060"/>
                </a:solidFill>
              </a:rPr>
              <a:t>. st.1</a:t>
            </a:r>
            <a:r>
              <a:rPr lang="pl-PL" sz="2000" dirty="0" smtClean="0">
                <a:solidFill>
                  <a:srgbClr val="002060"/>
                </a:solidFill>
              </a:rPr>
              <a:t>., iznosi </a:t>
            </a:r>
            <a:r>
              <a:rPr lang="pl-PL" sz="2000" dirty="0" smtClean="0">
                <a:solidFill>
                  <a:srgbClr val="FF0000"/>
                </a:solidFill>
              </a:rPr>
              <a:t>tri</a:t>
            </a:r>
            <a:r>
              <a:rPr lang="pl-PL" sz="2000" dirty="0" smtClean="0">
                <a:solidFill>
                  <a:srgbClr val="002060"/>
                </a:solidFill>
              </a:rPr>
              <a:t> nekretnine</a:t>
            </a:r>
            <a:endParaRPr lang="pl-PL" sz="20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sz="20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hr-H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8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0272" y="6356350"/>
            <a:ext cx="445077" cy="365125"/>
          </a:xfrm>
        </p:spPr>
        <p:txBody>
          <a:bodyPr/>
          <a:lstStyle/>
          <a:p>
            <a:pPr>
              <a:defRPr/>
            </a:pPr>
            <a:fld id="{3EF90C2A-8D70-442D-8254-95C3B5E9E10B}" type="slidenum">
              <a:rPr lang="hr-HR" altLang="sr-Latn-R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hr-HR" altLang="sr-Latn-R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74" y="188640"/>
            <a:ext cx="6126299" cy="5751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9924" y="6342062"/>
            <a:ext cx="3994397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Zakon o procjeni vrijednosti nekretnina i pripadni pravilnici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319104" y="1196752"/>
            <a:ext cx="7206952" cy="4680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2400" b="1" dirty="0" smtClean="0">
                <a:solidFill>
                  <a:srgbClr val="002060"/>
                </a:solidFill>
                <a:cs typeface="Arial" pitchFamily="34" charset="0"/>
              </a:rPr>
              <a:t>4.3 Poredbena metoda</a:t>
            </a:r>
            <a:br>
              <a:rPr lang="hr-HR" sz="2400" b="1" dirty="0" smtClean="0">
                <a:solidFill>
                  <a:srgbClr val="002060"/>
                </a:solidFill>
                <a:cs typeface="Arial" pitchFamily="34" charset="0"/>
              </a:rPr>
            </a:br>
            <a:endParaRPr lang="hr-HR" sz="2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rgbClr val="002060"/>
                </a:solidFill>
              </a:rPr>
              <a:t>Poredbena metoda u prvom je redu primjerena za utvrđivanje tržišne vrijednosti neizgrađenih i izgrađenih zemljišta, a koristi se i za procjenu vrijednosti samostojećih, poluugrađenih i ugrađenih obiteljskih kuća, obiteljskih kuća u nizu, stanova, garaža kao pomoćne građevine, garažnih parkirnih mjesta, parkirnih mjesta i poslovnih prostora. Poredbenom metodom tržišna se vrijednost određuje iz </a:t>
            </a:r>
            <a:r>
              <a:rPr lang="pl-PL" sz="2000" dirty="0">
                <a:solidFill>
                  <a:srgbClr val="FF0000"/>
                </a:solidFill>
              </a:rPr>
              <a:t>najmanje tri </a:t>
            </a:r>
            <a:r>
              <a:rPr lang="pl-PL" sz="2000" dirty="0">
                <a:solidFill>
                  <a:srgbClr val="002060"/>
                </a:solidFill>
              </a:rPr>
              <a:t>kupoprodajne cijene (transakcije) </a:t>
            </a:r>
            <a:r>
              <a:rPr lang="pl-PL" sz="2000" dirty="0" smtClean="0">
                <a:solidFill>
                  <a:srgbClr val="002060"/>
                </a:solidFill>
              </a:rPr>
              <a:t>poredbenih nekretnina (ČL.24. st.1.)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rgbClr val="002060"/>
                </a:solidFill>
              </a:rPr>
              <a:t>Ako se na području u kojem je smještena procjenjivana nekretnina ne pronalazi dovoljan broj kupoprodajnih cijena tada se za izvođenje poredbenih cijena mogu koristiti kupoprodajne cijene iz </a:t>
            </a:r>
            <a:r>
              <a:rPr lang="pl-PL" sz="2000" dirty="0">
                <a:solidFill>
                  <a:srgbClr val="FF0000"/>
                </a:solidFill>
              </a:rPr>
              <a:t>drugih poredbenih područja </a:t>
            </a:r>
            <a:r>
              <a:rPr lang="pl-PL" sz="2000" dirty="0">
                <a:solidFill>
                  <a:srgbClr val="002060"/>
                </a:solidFill>
              </a:rPr>
              <a:t>koje sa procjenjivanom nekretninom pokazuju dovoljno podudarna </a:t>
            </a:r>
            <a:r>
              <a:rPr lang="pl-PL" sz="2000" dirty="0" smtClean="0">
                <a:solidFill>
                  <a:srgbClr val="002060"/>
                </a:solidFill>
              </a:rPr>
              <a:t>obilježja (P-čl.35. st.2.)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sz="2000" dirty="0" smtClean="0">
                <a:solidFill>
                  <a:srgbClr val="002060"/>
                </a:solidFill>
              </a:rPr>
              <a:t>Kvalitetan poredbeni koeficijent za usporedbu područja je </a:t>
            </a:r>
            <a:r>
              <a:rPr lang="hr-HR" sz="2000" dirty="0" smtClean="0">
                <a:solidFill>
                  <a:srgbClr val="FF0000"/>
                </a:solidFill>
              </a:rPr>
              <a:t>indeks razvijenosti</a:t>
            </a:r>
            <a:endParaRPr lang="hr-H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0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0272" y="6356350"/>
            <a:ext cx="445077" cy="365125"/>
          </a:xfrm>
        </p:spPr>
        <p:txBody>
          <a:bodyPr/>
          <a:lstStyle/>
          <a:p>
            <a:pPr>
              <a:defRPr/>
            </a:pPr>
            <a:fld id="{3EF90C2A-8D70-442D-8254-95C3B5E9E10B}" type="slidenum">
              <a:rPr lang="hr-HR" altLang="sr-Latn-R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hr-HR" altLang="sr-Latn-R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74" y="188640"/>
            <a:ext cx="6126299" cy="5751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9924" y="6342062"/>
            <a:ext cx="3994397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Zakon o procjeni vrijednosti nekretnina i pripadni pravilnici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319104" y="1196751"/>
            <a:ext cx="7206952" cy="50405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2400" b="1" dirty="0" smtClean="0">
                <a:solidFill>
                  <a:srgbClr val="002060"/>
                </a:solidFill>
                <a:cs typeface="Arial" pitchFamily="34" charset="0"/>
              </a:rPr>
              <a:t>4.4 Prihodovna metoda</a:t>
            </a:r>
            <a:br>
              <a:rPr lang="hr-HR" sz="2400" b="1" dirty="0" smtClean="0">
                <a:solidFill>
                  <a:srgbClr val="002060"/>
                </a:solidFill>
                <a:cs typeface="Arial" pitchFamily="34" charset="0"/>
              </a:rPr>
            </a:br>
            <a:endParaRPr lang="hr-HR" sz="2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rgbClr val="002060"/>
                </a:solidFill>
              </a:rPr>
              <a:t>Prihodovna metoda u prvom je redu primjerena za utvrđivanje tržišne vrijednosti izgrađenih katastarskih čestica na kojima se nalaze najamne nekretnine, gospodarske i druge nekretnine svrha kojih je stvaranje </a:t>
            </a:r>
            <a:r>
              <a:rPr lang="pl-PL" sz="2000" dirty="0" smtClean="0">
                <a:solidFill>
                  <a:srgbClr val="002060"/>
                </a:solidFill>
              </a:rPr>
              <a:t>prihoda (čl.24. st.4.)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rgbClr val="002060"/>
                </a:solidFill>
              </a:rPr>
              <a:t>U prihodovnoj metodi prihodovna vrijednost se utvrđuje na temelju </a:t>
            </a:r>
            <a:r>
              <a:rPr lang="pl-PL" sz="2000" dirty="0">
                <a:solidFill>
                  <a:srgbClr val="FF0000"/>
                </a:solidFill>
              </a:rPr>
              <a:t>prihoda </a:t>
            </a:r>
            <a:r>
              <a:rPr lang="pl-PL" sz="2000" dirty="0" smtClean="0">
                <a:solidFill>
                  <a:srgbClr val="FF0000"/>
                </a:solidFill>
              </a:rPr>
              <a:t>nekretnine </a:t>
            </a:r>
            <a:r>
              <a:rPr lang="pl-PL" sz="2000" dirty="0" smtClean="0">
                <a:solidFill>
                  <a:srgbClr val="002060"/>
                </a:solidFill>
              </a:rPr>
              <a:t>koji </a:t>
            </a:r>
            <a:r>
              <a:rPr lang="pl-PL" sz="2000" dirty="0">
                <a:solidFill>
                  <a:srgbClr val="002060"/>
                </a:solidFill>
              </a:rPr>
              <a:t>se postižu na tržištu (održivi prihodi). Ako su prihodovni odnosi u dogledno vrijeme podložni značajnim odstupanjima ili značajno odstupaju od prihoda koji se postižu na tržištu, prihodovna vrijednost može se utvrditi i na temelju periodički različitih </a:t>
            </a:r>
            <a:r>
              <a:rPr lang="pl-PL" sz="2000" dirty="0" smtClean="0">
                <a:solidFill>
                  <a:srgbClr val="002060"/>
                </a:solidFill>
              </a:rPr>
              <a:t>prihoda (P-čl.39. st.1.)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rgbClr val="002060"/>
                </a:solidFill>
              </a:rPr>
              <a:t>Kao osnovica za kapitaliziranje i diskontiranje koriste se koeficijenti sadašnje </a:t>
            </a:r>
            <a:r>
              <a:rPr lang="pl-PL" sz="2000" dirty="0" smtClean="0">
                <a:solidFill>
                  <a:srgbClr val="002060"/>
                </a:solidFill>
              </a:rPr>
              <a:t>vrijednosti (P-čl.49.)</a:t>
            </a:r>
            <a:endParaRPr lang="pl-PL" sz="20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Koeficijenti sadašnje vrijednosti uključuju </a:t>
            </a:r>
            <a:r>
              <a:rPr lang="pl-PL" sz="2000" dirty="0">
                <a:solidFill>
                  <a:srgbClr val="002060"/>
                </a:solidFill>
              </a:rPr>
              <a:t>odgovarajući predvidivi ostatak održivog vijeka korištenja i odgovarajuću kamatnu stopu na nekretnine.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sz="2000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sz="20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hr-H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0272" y="6356350"/>
            <a:ext cx="445077" cy="365125"/>
          </a:xfrm>
        </p:spPr>
        <p:txBody>
          <a:bodyPr/>
          <a:lstStyle/>
          <a:p>
            <a:pPr>
              <a:defRPr/>
            </a:pPr>
            <a:fld id="{3EF90C2A-8D70-442D-8254-95C3B5E9E10B}" type="slidenum">
              <a:rPr lang="hr-HR" altLang="sr-Latn-R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hr-HR" altLang="sr-Latn-R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74" y="188640"/>
            <a:ext cx="6126299" cy="5751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9924" y="6342062"/>
            <a:ext cx="3994397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Zakon o procjeni vrijednosti nekretnina i pripadni pravilnici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319104" y="980728"/>
            <a:ext cx="7206952" cy="56886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sz="2000" dirty="0">
                <a:solidFill>
                  <a:srgbClr val="002060"/>
                </a:solidFill>
              </a:rPr>
              <a:t>Postoji nekoliko varijacija prihodovne metode, pri čemu se uvijek radi o diskontiranim budućim prihodima nekretnine, te se može napraviti podjela na dvije osnovne skupine unutar iste vrste: </a:t>
            </a:r>
            <a:br>
              <a:rPr lang="hr-HR" sz="2000" dirty="0">
                <a:solidFill>
                  <a:srgbClr val="002060"/>
                </a:solidFill>
              </a:rPr>
            </a:br>
            <a:endParaRPr lang="hr-HR" sz="2000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sz="2000" dirty="0" smtClean="0">
                <a:solidFill>
                  <a:srgbClr val="002060"/>
                </a:solidFill>
              </a:rPr>
              <a:t>a</a:t>
            </a:r>
            <a:r>
              <a:rPr lang="hr-HR" sz="2000" dirty="0">
                <a:solidFill>
                  <a:srgbClr val="002060"/>
                </a:solidFill>
              </a:rPr>
              <a:t>) </a:t>
            </a:r>
            <a:r>
              <a:rPr lang="hr-HR" sz="2000" dirty="0">
                <a:solidFill>
                  <a:srgbClr val="FF0000"/>
                </a:solidFill>
              </a:rPr>
              <a:t>direktna kapitalizacija </a:t>
            </a:r>
            <a:r>
              <a:rPr lang="hr-HR" sz="1200" dirty="0">
                <a:solidFill>
                  <a:srgbClr val="FF0000"/>
                </a:solidFill>
              </a:rPr>
              <a:t>(engl. </a:t>
            </a:r>
            <a:r>
              <a:rPr lang="hr-HR" sz="1200" dirty="0" err="1" smtClean="0">
                <a:solidFill>
                  <a:srgbClr val="FF0000"/>
                </a:solidFill>
              </a:rPr>
              <a:t>Direct</a:t>
            </a:r>
            <a:r>
              <a:rPr lang="hr-HR" sz="1200" dirty="0" smtClean="0">
                <a:solidFill>
                  <a:srgbClr val="FF0000"/>
                </a:solidFill>
              </a:rPr>
              <a:t> </a:t>
            </a:r>
            <a:r>
              <a:rPr lang="hr-HR" sz="1200" dirty="0" err="1" smtClean="0">
                <a:solidFill>
                  <a:srgbClr val="FF0000"/>
                </a:solidFill>
              </a:rPr>
              <a:t>Capitalization</a:t>
            </a:r>
            <a:r>
              <a:rPr lang="hr-HR" sz="1200" dirty="0">
                <a:solidFill>
                  <a:srgbClr val="FF0000"/>
                </a:solidFill>
              </a:rPr>
              <a:t>) 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hr-HR" sz="2000" dirty="0" smtClean="0">
                <a:solidFill>
                  <a:srgbClr val="002060"/>
                </a:solidFill>
              </a:rPr>
              <a:t>zasniva </a:t>
            </a:r>
            <a:r>
              <a:rPr lang="hr-HR" sz="2000" dirty="0">
                <a:solidFill>
                  <a:srgbClr val="002060"/>
                </a:solidFill>
              </a:rPr>
              <a:t>se na odnosu </a:t>
            </a:r>
            <a:r>
              <a:rPr lang="hr-HR" sz="2000" u="sng" dirty="0">
                <a:solidFill>
                  <a:srgbClr val="002060"/>
                </a:solidFill>
              </a:rPr>
              <a:t>jednogodišnjeg</a:t>
            </a:r>
            <a:r>
              <a:rPr lang="hr-HR" sz="2000" dirty="0">
                <a:solidFill>
                  <a:srgbClr val="002060"/>
                </a:solidFill>
              </a:rPr>
              <a:t> prinosa nekretnine i vrijednosti nekretnine, koji se izvode iz </a:t>
            </a:r>
            <a:r>
              <a:rPr lang="hr-HR" sz="2000" u="sng" dirty="0">
                <a:solidFill>
                  <a:srgbClr val="002060"/>
                </a:solidFill>
              </a:rPr>
              <a:t>realiziranog prometa nekretnina</a:t>
            </a:r>
            <a:r>
              <a:rPr lang="hr-HR" sz="2000" dirty="0">
                <a:solidFill>
                  <a:srgbClr val="002060"/>
                </a:solidFill>
              </a:rPr>
              <a:t>, a izražava se uz pomoć stope kapitalizacije </a:t>
            </a:r>
            <a:r>
              <a:rPr lang="hr-HR" sz="1200" dirty="0">
                <a:solidFill>
                  <a:srgbClr val="002060"/>
                </a:solidFill>
              </a:rPr>
              <a:t>(engl. </a:t>
            </a:r>
            <a:r>
              <a:rPr lang="hr-HR" sz="1200" dirty="0" err="1">
                <a:solidFill>
                  <a:srgbClr val="002060"/>
                </a:solidFill>
              </a:rPr>
              <a:t>Capitalization</a:t>
            </a:r>
            <a:r>
              <a:rPr lang="hr-HR" sz="1200" dirty="0">
                <a:solidFill>
                  <a:srgbClr val="002060"/>
                </a:solidFill>
              </a:rPr>
              <a:t> Rate)</a:t>
            </a:r>
            <a:r>
              <a:rPr lang="hr-HR" sz="2000" dirty="0">
                <a:solidFill>
                  <a:srgbClr val="002060"/>
                </a:solidFill>
              </a:rPr>
              <a:t> ili </a:t>
            </a:r>
            <a:r>
              <a:rPr lang="hr-HR" sz="2000" dirty="0">
                <a:solidFill>
                  <a:srgbClr val="FF0000"/>
                </a:solidFill>
              </a:rPr>
              <a:t>kamatne stope na nekretnine </a:t>
            </a:r>
            <a:r>
              <a:rPr lang="hr-HR" sz="1200" dirty="0">
                <a:solidFill>
                  <a:srgbClr val="FF0000"/>
                </a:solidFill>
              </a:rPr>
              <a:t>(njem. </a:t>
            </a:r>
            <a:r>
              <a:rPr lang="hr-HR" sz="1200" dirty="0" err="1" smtClean="0">
                <a:solidFill>
                  <a:srgbClr val="FF0000"/>
                </a:solidFill>
              </a:rPr>
              <a:t>Liegenschaftszinssatz</a:t>
            </a:r>
            <a:r>
              <a:rPr lang="hr-HR" sz="1200" dirty="0">
                <a:solidFill>
                  <a:srgbClr val="FF0000"/>
                </a:solidFill>
              </a:rPr>
              <a:t> </a:t>
            </a:r>
            <a:r>
              <a:rPr lang="hr-HR" sz="1200" dirty="0" smtClean="0">
                <a:solidFill>
                  <a:srgbClr val="FF0000"/>
                </a:solidFill>
              </a:rPr>
              <a:t>ili engl. All </a:t>
            </a:r>
            <a:r>
              <a:rPr lang="hr-HR" sz="1200" dirty="0" err="1" smtClean="0">
                <a:solidFill>
                  <a:srgbClr val="FF0000"/>
                </a:solidFill>
              </a:rPr>
              <a:t>Over</a:t>
            </a:r>
            <a:r>
              <a:rPr lang="hr-HR" sz="1200" dirty="0" smtClean="0">
                <a:solidFill>
                  <a:srgbClr val="FF0000"/>
                </a:solidFill>
              </a:rPr>
              <a:t> </a:t>
            </a:r>
            <a:r>
              <a:rPr lang="hr-HR" sz="1200" dirty="0" err="1" smtClean="0">
                <a:solidFill>
                  <a:srgbClr val="FF0000"/>
                </a:solidFill>
              </a:rPr>
              <a:t>Capitalization</a:t>
            </a:r>
            <a:r>
              <a:rPr lang="hr-HR" sz="1200" dirty="0" smtClean="0">
                <a:solidFill>
                  <a:srgbClr val="FF0000"/>
                </a:solidFill>
              </a:rPr>
              <a:t> Rate) </a:t>
            </a:r>
            <a:r>
              <a:rPr lang="hr-HR" sz="2000" dirty="0" smtClean="0">
                <a:solidFill>
                  <a:srgbClr val="002060"/>
                </a:solidFill>
              </a:rPr>
              <a:t>ovisno </a:t>
            </a:r>
            <a:r>
              <a:rPr lang="hr-HR" sz="2000" dirty="0">
                <a:solidFill>
                  <a:srgbClr val="002060"/>
                </a:solidFill>
              </a:rPr>
              <a:t>o podvrsti metode koja se primjenjuje u SAD-u ili </a:t>
            </a:r>
            <a:r>
              <a:rPr lang="hr-HR" sz="2000" dirty="0" smtClean="0">
                <a:solidFill>
                  <a:srgbClr val="002060"/>
                </a:solidFill>
              </a:rPr>
              <a:t>S.R</a:t>
            </a:r>
            <a:r>
              <a:rPr lang="hr-HR" sz="2000" dirty="0">
                <a:solidFill>
                  <a:srgbClr val="002060"/>
                </a:solidFill>
              </a:rPr>
              <a:t>. </a:t>
            </a:r>
            <a:r>
              <a:rPr lang="hr-HR" sz="2000" dirty="0" smtClean="0">
                <a:solidFill>
                  <a:srgbClr val="002060"/>
                </a:solidFill>
              </a:rPr>
              <a:t>Njemačkoj </a:t>
            </a:r>
            <a:r>
              <a:rPr lang="hr-HR" sz="1200" dirty="0" smtClean="0">
                <a:solidFill>
                  <a:srgbClr val="002060"/>
                </a:solidFill>
              </a:rPr>
              <a:t>(njem. </a:t>
            </a:r>
            <a:r>
              <a:rPr lang="hr-HR" sz="1200" dirty="0" err="1" smtClean="0">
                <a:solidFill>
                  <a:srgbClr val="002060"/>
                </a:solidFill>
              </a:rPr>
              <a:t>Dynamische</a:t>
            </a:r>
            <a:r>
              <a:rPr lang="hr-HR" sz="1200" dirty="0" smtClean="0">
                <a:solidFill>
                  <a:srgbClr val="002060"/>
                </a:solidFill>
              </a:rPr>
              <a:t> </a:t>
            </a:r>
            <a:r>
              <a:rPr lang="hr-HR" sz="1200" dirty="0" err="1" smtClean="0">
                <a:solidFill>
                  <a:srgbClr val="002060"/>
                </a:solidFill>
              </a:rPr>
              <a:t>Ertragswertverfahren</a:t>
            </a:r>
            <a:r>
              <a:rPr lang="hr-HR" sz="1200" dirty="0" smtClean="0">
                <a:solidFill>
                  <a:srgbClr val="002060"/>
                </a:solidFill>
              </a:rPr>
              <a:t> </a:t>
            </a:r>
            <a:r>
              <a:rPr lang="hr-HR" sz="1200" u="sng" dirty="0" smtClean="0">
                <a:solidFill>
                  <a:srgbClr val="002060"/>
                </a:solidFill>
              </a:rPr>
              <a:t>koji uključuje OOVK</a:t>
            </a:r>
            <a:r>
              <a:rPr lang="hr-HR" sz="1200" dirty="0" smtClean="0">
                <a:solidFill>
                  <a:srgbClr val="002060"/>
                </a:solidFill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r-HR" sz="2000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sz="2000" dirty="0">
                <a:solidFill>
                  <a:srgbClr val="002060"/>
                </a:solidFill>
              </a:rPr>
              <a:t>b) </a:t>
            </a:r>
            <a:r>
              <a:rPr lang="hr-HR" sz="2000" dirty="0">
                <a:solidFill>
                  <a:srgbClr val="FF0000"/>
                </a:solidFill>
              </a:rPr>
              <a:t>kapitalizacija prinosa </a:t>
            </a:r>
            <a:r>
              <a:rPr lang="hr-HR" sz="1200" dirty="0">
                <a:solidFill>
                  <a:srgbClr val="FF0000"/>
                </a:solidFill>
              </a:rPr>
              <a:t>(engl. Yield </a:t>
            </a:r>
            <a:r>
              <a:rPr lang="hr-HR" sz="1200" dirty="0" err="1">
                <a:solidFill>
                  <a:srgbClr val="FF0000"/>
                </a:solidFill>
              </a:rPr>
              <a:t>Capitalization</a:t>
            </a:r>
            <a:r>
              <a:rPr lang="hr-HR" sz="1200" dirty="0">
                <a:solidFill>
                  <a:srgbClr val="FF0000"/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hr-HR" sz="2000" dirty="0" smtClean="0">
                <a:solidFill>
                  <a:srgbClr val="002060"/>
                </a:solidFill>
              </a:rPr>
              <a:t>zasniva </a:t>
            </a:r>
            <a:r>
              <a:rPr lang="hr-HR" sz="2000" dirty="0">
                <a:solidFill>
                  <a:srgbClr val="002060"/>
                </a:solidFill>
              </a:rPr>
              <a:t>se na prognozi prihoda nekretnine kroz dugogodišnji period i povratne vrijednosti na kraju promatranog perioda koja se svodi na sadašnju vrijednost primjenom stope prinosa </a:t>
            </a:r>
            <a:r>
              <a:rPr lang="hr-HR" sz="1200" dirty="0">
                <a:solidFill>
                  <a:srgbClr val="002060"/>
                </a:solidFill>
              </a:rPr>
              <a:t>(engl. Yield Rate)</a:t>
            </a:r>
            <a:r>
              <a:rPr lang="hr-HR" sz="2000" dirty="0">
                <a:solidFill>
                  <a:srgbClr val="002060"/>
                </a:solidFill>
              </a:rPr>
              <a:t>.  Primjer za takvu metodu je </a:t>
            </a:r>
            <a:r>
              <a:rPr lang="hr-HR" sz="2000" dirty="0" smtClean="0">
                <a:solidFill>
                  <a:srgbClr val="002060"/>
                </a:solidFill>
              </a:rPr>
              <a:t>DCF </a:t>
            </a:r>
            <a:r>
              <a:rPr lang="hr-HR" sz="1200" dirty="0" smtClean="0">
                <a:solidFill>
                  <a:srgbClr val="002060"/>
                </a:solidFill>
              </a:rPr>
              <a:t>(engl. Discounted Cash Flow)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r-HR" sz="2000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Zakonom</a:t>
            </a:r>
            <a:r>
              <a:rPr lang="hr-H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hr-HR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Pravilnikom</a:t>
            </a:r>
            <a:r>
              <a:rPr lang="hr-H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propisana je metoda direktne kapitalizacije.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r-H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6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0272" y="6356350"/>
            <a:ext cx="445077" cy="365125"/>
          </a:xfrm>
        </p:spPr>
        <p:txBody>
          <a:bodyPr/>
          <a:lstStyle/>
          <a:p>
            <a:pPr>
              <a:defRPr/>
            </a:pPr>
            <a:fld id="{3EF90C2A-8D70-442D-8254-95C3B5E9E10B}" type="slidenum">
              <a:rPr lang="hr-HR" altLang="sr-Latn-R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hr-HR" altLang="sr-Latn-R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74" y="188640"/>
            <a:ext cx="6126299" cy="5751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9924" y="6342062"/>
            <a:ext cx="3994397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Zakon o procjeni vrijednosti nekretnina i pripadni pravilnici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043608" y="862414"/>
            <a:ext cx="2543523" cy="5395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1800" dirty="0" smtClean="0">
                <a:solidFill>
                  <a:srgbClr val="002060"/>
                </a:solidFill>
              </a:rPr>
              <a:t>Usporedba različitih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1800" dirty="0" smtClean="0">
                <a:solidFill>
                  <a:srgbClr val="002060"/>
                </a:solidFill>
              </a:rPr>
              <a:t>internacionalnih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1800" dirty="0" smtClean="0">
                <a:solidFill>
                  <a:srgbClr val="002060"/>
                </a:solidFill>
              </a:rPr>
              <a:t>pristupa u 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1800" dirty="0" smtClean="0">
                <a:solidFill>
                  <a:srgbClr val="002060"/>
                </a:solidFill>
              </a:rPr>
              <a:t>direktnoj kapitalizaciji: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1000" dirty="0" smtClean="0">
                <a:solidFill>
                  <a:srgbClr val="002060"/>
                </a:solidFill>
              </a:rPr>
              <a:t>(Prema: </a:t>
            </a:r>
            <a:r>
              <a:rPr lang="hr-HR" sz="1000" dirty="0" err="1" smtClean="0">
                <a:solidFill>
                  <a:srgbClr val="002060"/>
                </a:solidFill>
              </a:rPr>
              <a:t>Assessment</a:t>
            </a:r>
            <a:r>
              <a:rPr lang="hr-HR" sz="1000" dirty="0" smtClean="0">
                <a:solidFill>
                  <a:srgbClr val="002060"/>
                </a:solidFill>
              </a:rPr>
              <a:t> </a:t>
            </a:r>
            <a:r>
              <a:rPr lang="hr-HR" sz="1000" dirty="0" err="1" smtClean="0">
                <a:solidFill>
                  <a:srgbClr val="002060"/>
                </a:solidFill>
              </a:rPr>
              <a:t>of</a:t>
            </a:r>
            <a:r>
              <a:rPr lang="hr-HR" sz="1000" dirty="0" smtClean="0">
                <a:solidFill>
                  <a:srgbClr val="002060"/>
                </a:solidFill>
              </a:rPr>
              <a:t> </a:t>
            </a:r>
            <a:r>
              <a:rPr lang="hr-HR" sz="1000" dirty="0" err="1" smtClean="0">
                <a:solidFill>
                  <a:srgbClr val="002060"/>
                </a:solidFill>
              </a:rPr>
              <a:t>property</a:t>
            </a:r>
            <a:r>
              <a:rPr lang="hr-HR" sz="1000" dirty="0" smtClean="0">
                <a:solidFill>
                  <a:srgbClr val="002060"/>
                </a:solidFill>
              </a:rPr>
              <a:t> </a:t>
            </a:r>
            <a:r>
              <a:rPr lang="hr-HR" sz="1000" dirty="0" err="1" smtClean="0">
                <a:solidFill>
                  <a:srgbClr val="002060"/>
                </a:solidFill>
              </a:rPr>
              <a:t>valuation</a:t>
            </a:r>
            <a:r>
              <a:rPr lang="hr-HR" sz="1000" dirty="0" smtClean="0">
                <a:solidFill>
                  <a:srgbClr val="002060"/>
                </a:solidFill>
              </a:rPr>
              <a:t> </a:t>
            </a:r>
            <a:r>
              <a:rPr lang="hr-HR" sz="1000" dirty="0" err="1" smtClean="0">
                <a:solidFill>
                  <a:srgbClr val="002060"/>
                </a:solidFill>
              </a:rPr>
              <a:t>approaches</a:t>
            </a:r>
            <a:r>
              <a:rPr lang="hr-HR" sz="1000" dirty="0" smtClean="0">
                <a:solidFill>
                  <a:srgbClr val="002060"/>
                </a:solidFill>
              </a:rPr>
              <a:t> – </a:t>
            </a:r>
            <a:r>
              <a:rPr lang="hr-HR" sz="1000" dirty="0" err="1" smtClean="0">
                <a:solidFill>
                  <a:srgbClr val="002060"/>
                </a:solidFill>
              </a:rPr>
              <a:t>Intelligent</a:t>
            </a:r>
            <a:r>
              <a:rPr lang="hr-HR" sz="1000" dirty="0" smtClean="0">
                <a:solidFill>
                  <a:srgbClr val="002060"/>
                </a:solidFill>
              </a:rPr>
              <a:t> </a:t>
            </a:r>
            <a:r>
              <a:rPr lang="hr-HR" sz="1000" dirty="0" err="1" smtClean="0">
                <a:solidFill>
                  <a:srgbClr val="002060"/>
                </a:solidFill>
              </a:rPr>
              <a:t>energy</a:t>
            </a:r>
            <a:r>
              <a:rPr lang="hr-HR" sz="1000" dirty="0" smtClean="0">
                <a:solidFill>
                  <a:srgbClr val="002060"/>
                </a:solidFill>
              </a:rPr>
              <a:t> EU)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r-HR" sz="1000" dirty="0">
              <a:solidFill>
                <a:srgbClr val="002060"/>
              </a:solidFill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r-HR" sz="1000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r-HR" sz="1000" dirty="0">
              <a:solidFill>
                <a:srgbClr val="002060"/>
              </a:solidFill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1000" dirty="0" smtClean="0">
                <a:solidFill>
                  <a:srgbClr val="002060"/>
                </a:solidFill>
              </a:rPr>
              <a:t>Podatci za numerički primjer:</a:t>
            </a:r>
            <a:endParaRPr lang="hr-HR" sz="1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9801" y="168648"/>
            <a:ext cx="5705412" cy="65185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96952"/>
            <a:ext cx="3540709" cy="26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5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0272" y="6356350"/>
            <a:ext cx="445077" cy="365125"/>
          </a:xfrm>
        </p:spPr>
        <p:txBody>
          <a:bodyPr/>
          <a:lstStyle/>
          <a:p>
            <a:pPr>
              <a:defRPr/>
            </a:pPr>
            <a:fld id="{3EF90C2A-8D70-442D-8254-95C3B5E9E10B}" type="slidenum">
              <a:rPr lang="hr-HR" altLang="sr-Latn-RS"/>
              <a:pPr>
                <a:defRPr/>
              </a:pPr>
              <a:t>2</a:t>
            </a:fld>
            <a:endParaRPr lang="hr-HR" alt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74" y="188640"/>
            <a:ext cx="6126299" cy="5751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9924" y="6342062"/>
            <a:ext cx="3994397" cy="365125"/>
          </a:xfrm>
        </p:spPr>
        <p:txBody>
          <a:bodyPr/>
          <a:lstStyle/>
          <a:p>
            <a:pPr>
              <a:defRPr/>
            </a:pPr>
            <a:r>
              <a:rPr lang="pl-PL" smtClean="0"/>
              <a:t>Zakon o procjeni vrijednosti nekretnina i pripadni pravilnici</a:t>
            </a: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259632" y="1121460"/>
            <a:ext cx="7560840" cy="472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2400" b="1" dirty="0" smtClean="0">
                <a:solidFill>
                  <a:srgbClr val="002060"/>
                </a:solidFill>
                <a:cs typeface="Arial" pitchFamily="34" charset="0"/>
              </a:rPr>
              <a:t>UVOD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16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Pravni okvir za uspostavu </a:t>
            </a:r>
            <a:r>
              <a:rPr lang="pl-PL" sz="2000" dirty="0" smtClean="0">
                <a:solidFill>
                  <a:srgbClr val="FF0000"/>
                </a:solidFill>
              </a:rPr>
              <a:t>sustava</a:t>
            </a:r>
            <a:r>
              <a:rPr lang="pl-PL" sz="2000" dirty="0" smtClean="0">
                <a:solidFill>
                  <a:srgbClr val="002060"/>
                </a:solidFill>
              </a:rPr>
              <a:t> vrednovanja nekretnina u RH je uspostavljen kroz propise:</a:t>
            </a:r>
          </a:p>
          <a:p>
            <a:pPr eaLnBrk="1" fontAlgn="auto" hangingPunct="1">
              <a:spcAft>
                <a:spcPts val="0"/>
              </a:spcAft>
              <a:buFont typeface="Calibri" panose="020F0502020204030204" pitchFamily="34" charset="0"/>
              <a:buChar char="‐"/>
              <a:defRPr/>
            </a:pPr>
            <a:r>
              <a:rPr lang="pl-PL" sz="2000" i="1" dirty="0" smtClean="0">
                <a:solidFill>
                  <a:srgbClr val="FF0000"/>
                </a:solidFill>
              </a:rPr>
              <a:t>Zakon o procjeni vrijednosti nekretnina</a:t>
            </a:r>
            <a:r>
              <a:rPr lang="pl-PL" sz="2000" dirty="0" smtClean="0">
                <a:solidFill>
                  <a:srgbClr val="FF0000"/>
                </a:solidFill>
              </a:rPr>
              <a:t> </a:t>
            </a:r>
            <a:r>
              <a:rPr lang="pl-PL" sz="2000" dirty="0">
                <a:solidFill>
                  <a:srgbClr val="002060"/>
                </a:solidFill>
              </a:rPr>
              <a:t>(NN </a:t>
            </a:r>
            <a:r>
              <a:rPr lang="pl-PL" sz="2000" dirty="0" smtClean="0">
                <a:solidFill>
                  <a:srgbClr val="002060"/>
                </a:solidFill>
              </a:rPr>
              <a:t>78/15), </a:t>
            </a:r>
          </a:p>
          <a:p>
            <a:pPr eaLnBrk="1" fontAlgn="auto" hangingPunct="1">
              <a:spcAft>
                <a:spcPts val="0"/>
              </a:spcAft>
              <a:buFont typeface="Calibri" panose="020F0502020204030204" pitchFamily="34" charset="0"/>
              <a:buChar char="‐"/>
              <a:defRPr/>
            </a:pPr>
            <a:r>
              <a:rPr lang="pl-PL" sz="2000" i="1" dirty="0" smtClean="0">
                <a:solidFill>
                  <a:srgbClr val="FF0000"/>
                </a:solidFill>
              </a:rPr>
              <a:t>Pravilnik o metodama procjene vrijednosti nekretnina </a:t>
            </a:r>
            <a:r>
              <a:rPr lang="pl-PL" sz="2000" dirty="0" smtClean="0">
                <a:solidFill>
                  <a:srgbClr val="002060"/>
                </a:solidFill>
              </a:rPr>
              <a:t>(NN 105/15), </a:t>
            </a:r>
          </a:p>
          <a:p>
            <a:pPr eaLnBrk="1" fontAlgn="auto" hangingPunct="1">
              <a:spcAft>
                <a:spcPts val="0"/>
              </a:spcAft>
              <a:buFont typeface="Calibri" panose="020F0502020204030204" pitchFamily="34" charset="0"/>
              <a:buChar char="‐"/>
              <a:defRPr/>
            </a:pPr>
            <a:r>
              <a:rPr lang="pl-PL" sz="2000" i="1" dirty="0" smtClean="0">
                <a:solidFill>
                  <a:srgbClr val="FF0000"/>
                </a:solidFill>
              </a:rPr>
              <a:t>Pravinik o informacijskom sustavu tržišta nekretnina </a:t>
            </a:r>
            <a:r>
              <a:rPr lang="pl-PL" sz="2000" dirty="0" smtClean="0">
                <a:solidFill>
                  <a:srgbClr val="002060"/>
                </a:solidFill>
              </a:rPr>
              <a:t>(NN 114/15).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sz="2000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Potrebno još donijeti: </a:t>
            </a:r>
            <a:r>
              <a:rPr lang="pl-PL" sz="2000" i="1" dirty="0" smtClean="0">
                <a:solidFill>
                  <a:srgbClr val="FF0000"/>
                </a:solidFill>
              </a:rPr>
              <a:t>Uredbu o metodi za masovne procjene vrijednosti nekretnina</a:t>
            </a:r>
            <a:r>
              <a:rPr lang="pl-PL" sz="2000" i="1" dirty="0" smtClean="0">
                <a:solidFill>
                  <a:srgbClr val="002060"/>
                </a:solidFill>
              </a:rPr>
              <a:t> </a:t>
            </a:r>
            <a:r>
              <a:rPr lang="pl-PL" sz="2000" dirty="0" smtClean="0">
                <a:solidFill>
                  <a:srgbClr val="002060"/>
                </a:solidFill>
              </a:rPr>
              <a:t>(Zakon, čl.56. st.3.)  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r-HR" sz="1800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0272" y="6356350"/>
            <a:ext cx="445077" cy="365125"/>
          </a:xfrm>
        </p:spPr>
        <p:txBody>
          <a:bodyPr/>
          <a:lstStyle/>
          <a:p>
            <a:pPr>
              <a:defRPr/>
            </a:pPr>
            <a:fld id="{3EF90C2A-8D70-442D-8254-95C3B5E9E10B}" type="slidenum">
              <a:rPr lang="hr-HR" altLang="sr-Latn-R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hr-HR" altLang="sr-Latn-R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74" y="188640"/>
            <a:ext cx="6126299" cy="5751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9924" y="6342062"/>
            <a:ext cx="3994397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Zakon o procjeni vrijednosti nekretnina i pripadni pravilnici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115616" y="1242250"/>
            <a:ext cx="3096344" cy="3554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hr-HR" sz="2000" dirty="0" smtClean="0">
                <a:solidFill>
                  <a:srgbClr val="002060"/>
                </a:solidFill>
              </a:rPr>
              <a:t>Usporedba multiplikatora, stope kapitalizacije i kamatne stope na nekretnine</a:t>
            </a:r>
            <a:endParaRPr lang="hr-HR" sz="2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0936" y="2176489"/>
            <a:ext cx="4704464" cy="191186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104" y="4478860"/>
            <a:ext cx="3312368" cy="60365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4942991"/>
            <a:ext cx="5778196" cy="1778484"/>
          </a:xfrm>
          <a:prstGeom prst="rect">
            <a:avLst/>
          </a:prstGeom>
          <a:noFill/>
          <a:ln w="22225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9296" y="116632"/>
            <a:ext cx="3166849" cy="174627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416156" y="4201861"/>
            <a:ext cx="2924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latin typeface="+mn-lt"/>
              </a:rPr>
              <a:t>Za godišnju stopu (Year´s Purchase):</a:t>
            </a:r>
            <a:endParaRPr lang="hr-HR" sz="12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6325" y="4651704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latin typeface="+mn-lt"/>
              </a:rPr>
              <a:t>Izračun multiplikatora prema ImmoWertV (V) i Zakonu (M): </a:t>
            </a:r>
            <a:endParaRPr lang="hr-HR" sz="12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1899490"/>
            <a:ext cx="3545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latin typeface="+mn-lt"/>
              </a:rPr>
              <a:t>Neto stopa kapitalizacije ili Net Cap Rate ili NIY:</a:t>
            </a:r>
            <a:endParaRPr lang="hr-HR" sz="12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3928" y="76629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latin typeface="+mn-lt"/>
              </a:rPr>
              <a:t>Stopa kapitalizacije</a:t>
            </a:r>
          </a:p>
          <a:p>
            <a:r>
              <a:rPr lang="hr-HR" sz="1200" dirty="0" smtClean="0">
                <a:latin typeface="+mn-lt"/>
              </a:rPr>
              <a:t> ili Cap Rate ili Yield :</a:t>
            </a:r>
            <a:endParaRPr lang="hr-H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450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0272" y="6356350"/>
            <a:ext cx="445077" cy="365125"/>
          </a:xfrm>
        </p:spPr>
        <p:txBody>
          <a:bodyPr/>
          <a:lstStyle/>
          <a:p>
            <a:pPr>
              <a:defRPr/>
            </a:pPr>
            <a:fld id="{3EF90C2A-8D70-442D-8254-95C3B5E9E10B}" type="slidenum">
              <a:rPr lang="hr-HR" altLang="sr-Latn-R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hr-HR" altLang="sr-Latn-R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74" y="188640"/>
            <a:ext cx="6126299" cy="5751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9924" y="6342062"/>
            <a:ext cx="3994397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Zakon o procjeni vrijednosti nekretnina i pripadni pravilnici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333803" y="928192"/>
            <a:ext cx="7342653" cy="53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sz="2000" dirty="0" smtClean="0">
                <a:solidFill>
                  <a:srgbClr val="002060"/>
                </a:solidFill>
              </a:rPr>
              <a:t>Prema </a:t>
            </a:r>
            <a:r>
              <a:rPr lang="hr-HR" sz="2000" i="1" dirty="0" smtClean="0">
                <a:solidFill>
                  <a:srgbClr val="002060"/>
                </a:solidFill>
              </a:rPr>
              <a:t>Zakonu</a:t>
            </a:r>
            <a:r>
              <a:rPr lang="hr-HR" sz="2000" dirty="0" smtClean="0">
                <a:solidFill>
                  <a:srgbClr val="002060"/>
                </a:solidFill>
              </a:rPr>
              <a:t> i </a:t>
            </a:r>
            <a:r>
              <a:rPr lang="hr-HR" sz="2000" i="1" dirty="0" smtClean="0">
                <a:solidFill>
                  <a:srgbClr val="002060"/>
                </a:solidFill>
              </a:rPr>
              <a:t>Pravilniku</a:t>
            </a:r>
            <a:r>
              <a:rPr lang="hr-HR" sz="2000" dirty="0" smtClean="0">
                <a:solidFill>
                  <a:srgbClr val="002060"/>
                </a:solidFill>
              </a:rPr>
              <a:t>, prihodovna vrijednost može se utvrditi na temelju tri inačice prihodovne metode: </a:t>
            </a:r>
            <a:br>
              <a:rPr lang="hr-HR" sz="2000" dirty="0" smtClean="0">
                <a:solidFill>
                  <a:srgbClr val="002060"/>
                </a:solidFill>
              </a:rPr>
            </a:br>
            <a:r>
              <a:rPr lang="hr-HR" sz="1200" dirty="0" smtClean="0">
                <a:solidFill>
                  <a:srgbClr val="002060"/>
                </a:solidFill>
              </a:rPr>
              <a:t>(</a:t>
            </a:r>
            <a:r>
              <a:rPr lang="hr-HR" sz="1200" dirty="0">
                <a:solidFill>
                  <a:srgbClr val="002060"/>
                </a:solidFill>
              </a:rPr>
              <a:t>engl. G</a:t>
            </a:r>
            <a:r>
              <a:rPr lang="en-US" sz="1200" dirty="0">
                <a:solidFill>
                  <a:srgbClr val="002060"/>
                </a:solidFill>
              </a:rPr>
              <a:t>rowth </a:t>
            </a:r>
            <a:r>
              <a:rPr lang="hr-HR" sz="1200" dirty="0">
                <a:solidFill>
                  <a:srgbClr val="002060"/>
                </a:solidFill>
              </a:rPr>
              <a:t>I</a:t>
            </a:r>
            <a:r>
              <a:rPr lang="en-US" sz="1200" dirty="0">
                <a:solidFill>
                  <a:srgbClr val="002060"/>
                </a:solidFill>
              </a:rPr>
              <a:t>mplicit </a:t>
            </a:r>
            <a:r>
              <a:rPr lang="hr-HR" sz="1200" dirty="0">
                <a:solidFill>
                  <a:srgbClr val="002060"/>
                </a:solidFill>
              </a:rPr>
              <a:t>M</a:t>
            </a:r>
            <a:r>
              <a:rPr lang="en-US" sz="1200" dirty="0">
                <a:solidFill>
                  <a:srgbClr val="002060"/>
                </a:solidFill>
              </a:rPr>
              <a:t>ethod</a:t>
            </a:r>
            <a:r>
              <a:rPr lang="hr-HR" sz="1200" dirty="0">
                <a:solidFill>
                  <a:srgbClr val="002060"/>
                </a:solidFill>
              </a:rPr>
              <a:t> ili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hr-HR" sz="1200" dirty="0">
                <a:solidFill>
                  <a:srgbClr val="002060"/>
                </a:solidFill>
              </a:rPr>
              <a:t>A</a:t>
            </a:r>
            <a:r>
              <a:rPr lang="en-US" sz="1200" dirty="0">
                <a:solidFill>
                  <a:srgbClr val="002060"/>
                </a:solidFill>
              </a:rPr>
              <a:t>ll </a:t>
            </a:r>
            <a:r>
              <a:rPr lang="hr-HR" sz="1200" dirty="0">
                <a:solidFill>
                  <a:srgbClr val="002060"/>
                </a:solidFill>
              </a:rPr>
              <a:t>O</a:t>
            </a:r>
            <a:r>
              <a:rPr lang="en-US" sz="1200" dirty="0">
                <a:solidFill>
                  <a:srgbClr val="002060"/>
                </a:solidFill>
              </a:rPr>
              <a:t>ver </a:t>
            </a:r>
            <a:r>
              <a:rPr lang="hr-HR" sz="1200" dirty="0">
                <a:solidFill>
                  <a:srgbClr val="002060"/>
                </a:solidFill>
              </a:rPr>
              <a:t>C</a:t>
            </a:r>
            <a:r>
              <a:rPr lang="en-US" sz="1200" dirty="0" smtClean="0">
                <a:solidFill>
                  <a:srgbClr val="002060"/>
                </a:solidFill>
              </a:rPr>
              <a:t>apitali</a:t>
            </a:r>
            <a:r>
              <a:rPr lang="hr-HR" sz="1200" dirty="0" smtClean="0">
                <a:solidFill>
                  <a:srgbClr val="002060"/>
                </a:solidFill>
              </a:rPr>
              <a:t>z</a:t>
            </a:r>
            <a:r>
              <a:rPr lang="en-US" sz="1200" dirty="0" smtClean="0">
                <a:solidFill>
                  <a:srgbClr val="002060"/>
                </a:solidFill>
              </a:rPr>
              <a:t>ation </a:t>
            </a:r>
            <a:r>
              <a:rPr lang="hr-HR" sz="1200" dirty="0">
                <a:solidFill>
                  <a:srgbClr val="002060"/>
                </a:solidFill>
              </a:rPr>
              <a:t>M</a:t>
            </a:r>
            <a:r>
              <a:rPr lang="en-US" sz="1200" dirty="0" smtClean="0">
                <a:solidFill>
                  <a:srgbClr val="002060"/>
                </a:solidFill>
              </a:rPr>
              <a:t>ethod</a:t>
            </a:r>
            <a:r>
              <a:rPr lang="hr-HR" sz="1200" dirty="0" smtClean="0">
                <a:solidFill>
                  <a:srgbClr val="002060"/>
                </a:solidFill>
              </a:rPr>
              <a:t> ili njem</a:t>
            </a:r>
            <a:r>
              <a:rPr lang="hr-HR" sz="1200" dirty="0">
                <a:solidFill>
                  <a:srgbClr val="002060"/>
                </a:solidFill>
              </a:rPr>
              <a:t>. Dynamische Ertragswertverfahren</a:t>
            </a:r>
            <a:r>
              <a:rPr lang="hr-HR" sz="1200" dirty="0" smtClean="0">
                <a:solidFill>
                  <a:srgbClr val="002060"/>
                </a:solidFill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sz="2000" dirty="0" smtClean="0">
                <a:solidFill>
                  <a:srgbClr val="002060"/>
                </a:solidFill>
              </a:rPr>
              <a:t>1. opća prihodovna </a:t>
            </a:r>
            <a:r>
              <a:rPr lang="hr-HR" sz="2000" dirty="0">
                <a:solidFill>
                  <a:srgbClr val="002060"/>
                </a:solidFill>
              </a:rPr>
              <a:t>metode </a:t>
            </a:r>
            <a:r>
              <a:rPr lang="hr-HR" sz="1200" dirty="0">
                <a:solidFill>
                  <a:srgbClr val="002060"/>
                </a:solidFill>
              </a:rPr>
              <a:t>(tzv. dvotračna prihodovna metoda</a:t>
            </a:r>
            <a:r>
              <a:rPr lang="hr-HR" sz="1200" dirty="0" smtClean="0">
                <a:solidFill>
                  <a:srgbClr val="002060"/>
                </a:solidFill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sz="2000" dirty="0">
                <a:solidFill>
                  <a:srgbClr val="002060"/>
                </a:solidFill>
              </a:rPr>
              <a:t>	</a:t>
            </a:r>
            <a:r>
              <a:rPr lang="hr-HR" sz="1800" dirty="0">
                <a:solidFill>
                  <a:srgbClr val="002060"/>
                </a:solidFill>
              </a:rPr>
              <a:t>PV = (PG – VZ × p/100) × M + VZ </a:t>
            </a:r>
            <a:endParaRPr lang="hr-HR" sz="1800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1800" dirty="0">
                <a:solidFill>
                  <a:srgbClr val="002060"/>
                </a:solidFill>
              </a:rPr>
              <a:t>	</a:t>
            </a:r>
            <a:r>
              <a:rPr lang="hr-HR" sz="1200" dirty="0" smtClean="0">
                <a:solidFill>
                  <a:srgbClr val="002060"/>
                </a:solidFill>
              </a:rPr>
              <a:t>p </a:t>
            </a:r>
            <a:r>
              <a:rPr lang="hr-HR" sz="1200" dirty="0">
                <a:solidFill>
                  <a:srgbClr val="002060"/>
                </a:solidFill>
              </a:rPr>
              <a:t>= kamatna stopa nekretnine; </a:t>
            </a:r>
            <a:r>
              <a:rPr lang="hr-HR" sz="1200" dirty="0" smtClean="0">
                <a:solidFill>
                  <a:srgbClr val="002060"/>
                </a:solidFill>
              </a:rPr>
              <a:t> n </a:t>
            </a:r>
            <a:r>
              <a:rPr lang="hr-HR" sz="1200" dirty="0">
                <a:solidFill>
                  <a:srgbClr val="002060"/>
                </a:solidFill>
              </a:rPr>
              <a:t>= predvidivi ostatak održivog vijeka korištenja građevine</a:t>
            </a:r>
            <a:endParaRPr lang="hr-HR" sz="1200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sz="1800" dirty="0">
                <a:solidFill>
                  <a:srgbClr val="002060"/>
                </a:solidFill>
              </a:rPr>
              <a:t>	</a:t>
            </a:r>
            <a:r>
              <a:rPr lang="hr-HR" sz="1800" dirty="0" smtClean="0">
                <a:solidFill>
                  <a:srgbClr val="002060"/>
                </a:solidFill>
              </a:rPr>
              <a:t>M </a:t>
            </a:r>
            <a:r>
              <a:rPr lang="hr-HR" sz="1800" dirty="0">
                <a:solidFill>
                  <a:srgbClr val="002060"/>
                </a:solidFill>
              </a:rPr>
              <a:t>= (q</a:t>
            </a:r>
            <a:r>
              <a:rPr lang="hr-HR" sz="1800" baseline="30000" dirty="0">
                <a:solidFill>
                  <a:srgbClr val="002060"/>
                </a:solidFill>
              </a:rPr>
              <a:t>n</a:t>
            </a:r>
            <a:r>
              <a:rPr lang="hr-HR" sz="1800" dirty="0">
                <a:solidFill>
                  <a:srgbClr val="002060"/>
                </a:solidFill>
              </a:rPr>
              <a:t>–1)/q</a:t>
            </a:r>
            <a:r>
              <a:rPr lang="hr-HR" sz="1800" baseline="30000" dirty="0">
                <a:solidFill>
                  <a:srgbClr val="002060"/>
                </a:solidFill>
              </a:rPr>
              <a:t>n</a:t>
            </a:r>
            <a:r>
              <a:rPr lang="hr-HR" sz="1800" dirty="0">
                <a:solidFill>
                  <a:srgbClr val="002060"/>
                </a:solidFill>
              </a:rPr>
              <a:t>(q–1) </a:t>
            </a:r>
            <a:r>
              <a:rPr lang="hr-HR" sz="1800" dirty="0" smtClean="0">
                <a:solidFill>
                  <a:srgbClr val="002060"/>
                </a:solidFill>
              </a:rPr>
              <a:t>; q </a:t>
            </a:r>
            <a:r>
              <a:rPr lang="hr-HR" sz="1800" dirty="0">
                <a:solidFill>
                  <a:srgbClr val="002060"/>
                </a:solidFill>
              </a:rPr>
              <a:t>= 1 + (p/100</a:t>
            </a:r>
            <a:r>
              <a:rPr lang="hr-HR" sz="1800" dirty="0" smtClean="0">
                <a:solidFill>
                  <a:srgbClr val="002060"/>
                </a:solidFill>
              </a:rPr>
              <a:t>)</a:t>
            </a:r>
            <a:endParaRPr lang="hr-HR" sz="2000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sz="2000" dirty="0" smtClean="0">
                <a:solidFill>
                  <a:srgbClr val="002060"/>
                </a:solidFill>
              </a:rPr>
              <a:t>2. pojednostavljena prihodovna metoda </a:t>
            </a:r>
            <a:r>
              <a:rPr lang="hr-HR" sz="1200" dirty="0">
                <a:solidFill>
                  <a:srgbClr val="002060"/>
                </a:solidFill>
              </a:rPr>
              <a:t>(tzv. jednotračna </a:t>
            </a:r>
            <a:r>
              <a:rPr lang="hr-HR" sz="1200" dirty="0" smtClean="0">
                <a:solidFill>
                  <a:srgbClr val="002060"/>
                </a:solidFill>
              </a:rPr>
              <a:t>prihodovna </a:t>
            </a:r>
            <a:r>
              <a:rPr lang="hr-HR" sz="1200" dirty="0">
                <a:solidFill>
                  <a:srgbClr val="002060"/>
                </a:solidFill>
              </a:rPr>
              <a:t>metoda</a:t>
            </a:r>
            <a:r>
              <a:rPr lang="hr-HR" sz="1200" dirty="0" smtClean="0">
                <a:solidFill>
                  <a:srgbClr val="002060"/>
                </a:solidFill>
              </a:rPr>
              <a:t>)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sz="2000" dirty="0">
                <a:solidFill>
                  <a:srgbClr val="002060"/>
                </a:solidFill>
              </a:rPr>
              <a:t>	</a:t>
            </a:r>
            <a:r>
              <a:rPr lang="hr-HR" sz="1800" dirty="0">
                <a:solidFill>
                  <a:srgbClr val="002060"/>
                </a:solidFill>
              </a:rPr>
              <a:t>PV = PG × M + VZ/q</a:t>
            </a:r>
            <a:r>
              <a:rPr lang="hr-HR" sz="1800" baseline="30000" dirty="0">
                <a:solidFill>
                  <a:srgbClr val="002060"/>
                </a:solidFill>
              </a:rPr>
              <a:t>n</a:t>
            </a:r>
            <a:r>
              <a:rPr lang="hr-HR" sz="2000" dirty="0"/>
              <a:t> </a:t>
            </a:r>
            <a:r>
              <a:rPr lang="hr-HR" sz="1200" dirty="0" smtClean="0">
                <a:solidFill>
                  <a:srgbClr val="002060"/>
                </a:solidFill>
              </a:rPr>
              <a:t>( = kapitalizirani </a:t>
            </a:r>
            <a:r>
              <a:rPr lang="hr-HR" sz="1200" dirty="0">
                <a:solidFill>
                  <a:srgbClr val="002060"/>
                </a:solidFill>
              </a:rPr>
              <a:t>čisti prihod </a:t>
            </a:r>
            <a:r>
              <a:rPr lang="hr-HR" sz="1200" dirty="0" smtClean="0">
                <a:solidFill>
                  <a:srgbClr val="002060"/>
                </a:solidFill>
              </a:rPr>
              <a:t>građ. + </a:t>
            </a:r>
            <a:r>
              <a:rPr lang="hr-HR" sz="1200" dirty="0">
                <a:solidFill>
                  <a:srgbClr val="002060"/>
                </a:solidFill>
              </a:rPr>
              <a:t>diskontirana vrij. </a:t>
            </a:r>
            <a:r>
              <a:rPr lang="hr-HR" sz="1200" dirty="0" smtClean="0">
                <a:solidFill>
                  <a:srgbClr val="002060"/>
                </a:solidFill>
              </a:rPr>
              <a:t>zemljišta</a:t>
            </a:r>
            <a:r>
              <a:rPr lang="hr-HR" sz="1200" dirty="0">
                <a:solidFill>
                  <a:srgbClr val="002060"/>
                </a:solidFill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sz="2000" dirty="0">
                <a:solidFill>
                  <a:srgbClr val="002060"/>
                </a:solidFill>
              </a:rPr>
              <a:t>	</a:t>
            </a:r>
            <a:r>
              <a:rPr lang="hr-HR" sz="1800" dirty="0" smtClean="0">
                <a:solidFill>
                  <a:srgbClr val="002060"/>
                </a:solidFill>
              </a:rPr>
              <a:t>PV </a:t>
            </a:r>
            <a:r>
              <a:rPr lang="hr-HR" sz="1800" dirty="0">
                <a:solidFill>
                  <a:srgbClr val="002060"/>
                </a:solidFill>
              </a:rPr>
              <a:t>= PG × </a:t>
            </a:r>
            <a:r>
              <a:rPr lang="hr-HR" sz="1800" dirty="0" smtClean="0">
                <a:solidFill>
                  <a:srgbClr val="002060"/>
                </a:solidFill>
              </a:rPr>
              <a:t>M </a:t>
            </a:r>
            <a:r>
              <a:rPr lang="hr-HR" sz="1200" dirty="0" smtClean="0">
                <a:solidFill>
                  <a:srgbClr val="002060"/>
                </a:solidFill>
              </a:rPr>
              <a:t>(za OOVK &gt; 50 god.)</a:t>
            </a:r>
            <a:endParaRPr lang="hr-HR" sz="1200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sz="2000" dirty="0" smtClean="0"/>
              <a:t>3. periodična prihodovna metoda 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sz="2000" dirty="0">
                <a:solidFill>
                  <a:srgbClr val="002060"/>
                </a:solidFill>
              </a:rPr>
              <a:t>	</a:t>
            </a:r>
            <a:endParaRPr lang="hr-HR" sz="1800" dirty="0">
              <a:solidFill>
                <a:srgbClr val="002060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4699" y="-26856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085603"/>
              </p:ext>
            </p:extLst>
          </p:nvPr>
        </p:nvGraphicFramePr>
        <p:xfrm>
          <a:off x="2116138" y="4493186"/>
          <a:ext cx="2653174" cy="546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6" imgW="1803240" imgH="431640" progId="Equation.3">
                  <p:embed/>
                </p:oleObj>
              </mc:Choice>
              <mc:Fallback>
                <p:oleObj name="Equation" r:id="rId6" imgW="180324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4493186"/>
                        <a:ext cx="2653174" cy="5469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835696" y="5637961"/>
            <a:ext cx="31683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hr-HR" altLang="sr-Latn-R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PRV = PG</a:t>
            </a:r>
            <a:r>
              <a:rPr kumimoji="0" lang="hr-HR" altLang="sr-Latn-RS" sz="1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 </a:t>
            </a:r>
            <a:r>
              <a:rPr kumimoji="0" lang="hr-HR" altLang="sr-Latn-R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× M</a:t>
            </a:r>
            <a:r>
              <a:rPr kumimoji="0" lang="hr-HR" altLang="sr-Latn-RS" sz="16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kumimoji="0" lang="hr-HR" altLang="sr-Latn-R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VZ × q</a:t>
            </a:r>
            <a:r>
              <a:rPr kumimoji="0" lang="hr-HR" altLang="sr-Latn-RS" sz="16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-PR</a:t>
            </a:r>
            <a:endParaRPr kumimoji="0" lang="hr-HR" altLang="sr-Latn-R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 = n − b</a:t>
            </a:r>
            <a:endParaRPr kumimoji="0" lang="hr-HR" altLang="sr-Latn-R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eft Brace 12"/>
          <p:cNvSpPr/>
          <p:nvPr/>
        </p:nvSpPr>
        <p:spPr>
          <a:xfrm rot="-5400000">
            <a:off x="2986000" y="4648978"/>
            <a:ext cx="219672" cy="93610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Left Brace 13"/>
          <p:cNvSpPr/>
          <p:nvPr/>
        </p:nvSpPr>
        <p:spPr>
          <a:xfrm rot="16200000">
            <a:off x="4190843" y="4643452"/>
            <a:ext cx="219672" cy="93610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xtBox 14"/>
          <p:cNvSpPr txBox="1"/>
          <p:nvPr/>
        </p:nvSpPr>
        <p:spPr>
          <a:xfrm>
            <a:off x="4161384" y="5468860"/>
            <a:ext cx="3024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latin typeface="+mn-lt"/>
              </a:rPr>
              <a:t>Diskontirana preostala vrijednost kat. čestice </a:t>
            </a:r>
            <a:endParaRPr lang="hr-HR" sz="12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2362" y="5279209"/>
            <a:ext cx="2771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latin typeface="+mn-lt"/>
              </a:rPr>
              <a:t>Suma diskontiranih čistih prihoda građevine unutar razmatranog razdoblja</a:t>
            </a:r>
            <a:endParaRPr lang="hr-HR" sz="1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8248" y="4268531"/>
            <a:ext cx="2502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sz="1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 = predvidivi ostatak održivog vijeka korištenja </a:t>
            </a:r>
            <a:r>
              <a:rPr lang="hr-HR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građevine </a:t>
            </a:r>
          </a:p>
          <a:p>
            <a:pPr>
              <a:spcAft>
                <a:spcPts val="0"/>
              </a:spcAft>
            </a:pPr>
            <a:r>
              <a:rPr lang="hr-HR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hr-HR" sz="1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broj perioda (kod godišnjeg razmatranja) unutar razmatranog </a:t>
            </a:r>
            <a:r>
              <a:rPr lang="hr-HR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razdoblja (max. 10 god.) </a:t>
            </a:r>
          </a:p>
          <a:p>
            <a:pPr>
              <a:spcAft>
                <a:spcPts val="0"/>
              </a:spcAft>
            </a:pPr>
            <a:r>
              <a:rPr lang="hr-HR" sz="12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 </a:t>
            </a:r>
            <a:r>
              <a:rPr lang="hr-HR" sz="1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preostalo razdoblje </a:t>
            </a:r>
            <a:endParaRPr lang="hr-HR" sz="11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3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0272" y="6356350"/>
            <a:ext cx="445077" cy="365125"/>
          </a:xfrm>
        </p:spPr>
        <p:txBody>
          <a:bodyPr/>
          <a:lstStyle/>
          <a:p>
            <a:pPr>
              <a:defRPr/>
            </a:pPr>
            <a:fld id="{3EF90C2A-8D70-442D-8254-95C3B5E9E10B}" type="slidenum">
              <a:rPr lang="hr-HR" altLang="sr-Latn-R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hr-HR" altLang="sr-Latn-R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74" y="188640"/>
            <a:ext cx="6126299" cy="5751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9924" y="6342062"/>
            <a:ext cx="3994397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Zakon o procjeni vrijednosti nekretnina i pripadni pravilnici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403646" y="980728"/>
            <a:ext cx="7206952" cy="51125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2400" b="1" dirty="0" smtClean="0">
                <a:solidFill>
                  <a:srgbClr val="002060"/>
                </a:solidFill>
                <a:cs typeface="Arial" pitchFamily="34" charset="0"/>
              </a:rPr>
              <a:t>4.5 Troškovna metoda</a:t>
            </a:r>
            <a:br>
              <a:rPr lang="hr-HR" sz="2400" b="1" dirty="0" smtClean="0">
                <a:solidFill>
                  <a:srgbClr val="002060"/>
                </a:solidFill>
                <a:cs typeface="Arial" pitchFamily="34" charset="0"/>
              </a:rPr>
            </a:br>
            <a:endParaRPr lang="hr-HR" sz="2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rgbClr val="002060"/>
                </a:solidFill>
              </a:rPr>
              <a:t>Troškovna metoda u prvom je redu primjerena za utvrđivanje tržišne vrijednosti izgrađenih građevnih čestica na kojima se nalaze zgrade javne namjene i druge građevine </a:t>
            </a:r>
            <a:r>
              <a:rPr lang="pl-PL" sz="2000" dirty="0">
                <a:solidFill>
                  <a:srgbClr val="FF0000"/>
                </a:solidFill>
              </a:rPr>
              <a:t>koje svojim oblikovanjem</a:t>
            </a:r>
            <a:r>
              <a:rPr lang="pl-PL" sz="2000" dirty="0">
                <a:solidFill>
                  <a:srgbClr val="002060"/>
                </a:solidFill>
              </a:rPr>
              <a:t> nisu izgrađene sa svrhom stvaranja prihoda, a posebno samostojeće, poluugrađene i ugrađene obiteljske kuće koje prema svojim obilježjima nisu </a:t>
            </a:r>
            <a:r>
              <a:rPr lang="pl-PL" sz="2000" dirty="0" smtClean="0">
                <a:solidFill>
                  <a:srgbClr val="002060"/>
                </a:solidFill>
              </a:rPr>
              <a:t>usporedive (čl.24. st.5.)</a:t>
            </a:r>
            <a:endParaRPr lang="pl-PL" sz="20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Troškovna </a:t>
            </a:r>
            <a:r>
              <a:rPr lang="pl-PL" sz="2000" dirty="0">
                <a:solidFill>
                  <a:srgbClr val="002060"/>
                </a:solidFill>
              </a:rPr>
              <a:t>metoda primjerena je i pri procjeni vrijednosti </a:t>
            </a:r>
            <a:r>
              <a:rPr lang="pl-PL" sz="2000" dirty="0">
                <a:solidFill>
                  <a:srgbClr val="FF0000"/>
                </a:solidFill>
              </a:rPr>
              <a:t>šteta i nedostataka</a:t>
            </a:r>
            <a:r>
              <a:rPr lang="pl-PL" sz="2000" dirty="0">
                <a:solidFill>
                  <a:srgbClr val="002060"/>
                </a:solidFill>
              </a:rPr>
              <a:t> na građevinama te naknadnih ulaganja u </a:t>
            </a:r>
            <a:r>
              <a:rPr lang="pl-PL" sz="2000" dirty="0" smtClean="0">
                <a:solidFill>
                  <a:srgbClr val="002060"/>
                </a:solidFill>
              </a:rPr>
              <a:t>građevine (čl.24. st.6.)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rgbClr val="002060"/>
                </a:solidFill>
              </a:rPr>
              <a:t>Troškovna vrijednost građevina (bez vanjskih uređaja) proizlazi iz troškova gradnje uzimajući u obzir umanjenje vrijednosti zbog </a:t>
            </a:r>
            <a:r>
              <a:rPr lang="pl-PL" sz="2000" dirty="0">
                <a:solidFill>
                  <a:srgbClr val="FF0000"/>
                </a:solidFill>
              </a:rPr>
              <a:t>starosti </a:t>
            </a:r>
            <a:r>
              <a:rPr lang="pl-PL" sz="2000" dirty="0" smtClean="0">
                <a:solidFill>
                  <a:srgbClr val="FF0000"/>
                </a:solidFill>
              </a:rPr>
              <a:t>građevina</a:t>
            </a:r>
            <a:r>
              <a:rPr lang="pl-PL" sz="2000" dirty="0" smtClean="0">
                <a:solidFill>
                  <a:srgbClr val="002060"/>
                </a:solidFill>
              </a:rPr>
              <a:t> (P-čl.53. st.2.)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rgbClr val="002060"/>
                </a:solidFill>
              </a:rPr>
              <a:t>Za utvrđivanje troškova gradnje množe se </a:t>
            </a:r>
            <a:r>
              <a:rPr lang="pl-PL" sz="2000" dirty="0">
                <a:solidFill>
                  <a:srgbClr val="FF0000"/>
                </a:solidFill>
              </a:rPr>
              <a:t>normalni troškovi </a:t>
            </a:r>
            <a:r>
              <a:rPr lang="pl-PL" sz="2000" dirty="0">
                <a:solidFill>
                  <a:srgbClr val="002060"/>
                </a:solidFill>
              </a:rPr>
              <a:t>gradnje prema ploštini površine (HRN ISO </a:t>
            </a:r>
            <a:r>
              <a:rPr lang="pl-PL" sz="2000" dirty="0" smtClean="0">
                <a:solidFill>
                  <a:srgbClr val="002060"/>
                </a:solidFill>
              </a:rPr>
              <a:t>9836), </a:t>
            </a:r>
            <a:r>
              <a:rPr lang="pl-PL" sz="2000" dirty="0">
                <a:solidFill>
                  <a:srgbClr val="002060"/>
                </a:solidFill>
              </a:rPr>
              <a:t>volumenu ili drugoj odnosnoj jedinici s brojem odnosnih jedinica </a:t>
            </a:r>
            <a:r>
              <a:rPr lang="pl-PL" sz="2000" dirty="0" smtClean="0">
                <a:solidFill>
                  <a:srgbClr val="002060"/>
                </a:solidFill>
              </a:rPr>
              <a:t>građevine </a:t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(P-čl.55. st.1.)</a:t>
            </a:r>
            <a:endParaRPr lang="pl-PL" sz="2000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sz="20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hr-H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5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0272" y="6356350"/>
            <a:ext cx="445077" cy="365125"/>
          </a:xfrm>
        </p:spPr>
        <p:txBody>
          <a:bodyPr/>
          <a:lstStyle/>
          <a:p>
            <a:pPr>
              <a:defRPr/>
            </a:pPr>
            <a:fld id="{3EF90C2A-8D70-442D-8254-95C3B5E9E10B}" type="slidenum">
              <a:rPr lang="hr-HR" altLang="sr-Latn-R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hr-HR" altLang="sr-Latn-R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74" y="188640"/>
            <a:ext cx="6126299" cy="5751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9924" y="6342062"/>
            <a:ext cx="3994397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Zakon o procjeni vrijednosti nekretnina i pripadni pravilnici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403646" y="1052736"/>
            <a:ext cx="7206952" cy="48965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rgbClr val="002060"/>
                </a:solidFill>
              </a:rPr>
              <a:t>Normalni troškovi gradnje su troškovi koji bi na tržištu nastali za građenje </a:t>
            </a:r>
            <a:r>
              <a:rPr lang="pl-PL" sz="2000" dirty="0">
                <a:solidFill>
                  <a:srgbClr val="FF0000"/>
                </a:solidFill>
              </a:rPr>
              <a:t>novih građevina</a:t>
            </a:r>
            <a:r>
              <a:rPr lang="pl-PL" sz="2000" dirty="0">
                <a:solidFill>
                  <a:srgbClr val="002060"/>
                </a:solidFill>
              </a:rPr>
              <a:t>. Pojedini dijelovi građevine, uređaji ili druge naprave koji nisu obuhvaćeni navedenim troškovima uzet će se u obzir dodatcima ili odbitcima ukoliko to odgovara uobičajenom poslovnom prometu. </a:t>
            </a:r>
            <a:endParaRPr lang="pl-PL" sz="20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Normalnim </a:t>
            </a:r>
            <a:r>
              <a:rPr lang="pl-PL" sz="2000" dirty="0">
                <a:solidFill>
                  <a:srgbClr val="002060"/>
                </a:solidFill>
              </a:rPr>
              <a:t>troškovima gradnje pripadaju i obično nastali </a:t>
            </a:r>
            <a:r>
              <a:rPr lang="pl-PL" sz="2000" dirty="0">
                <a:solidFill>
                  <a:srgbClr val="FF0000"/>
                </a:solidFill>
              </a:rPr>
              <a:t>uzgredni troškovi</a:t>
            </a:r>
            <a:r>
              <a:rPr lang="pl-PL" sz="2000" dirty="0">
                <a:solidFill>
                  <a:srgbClr val="002060"/>
                </a:solidFill>
              </a:rPr>
              <a:t>. Iznimno se troškovi ugradnje građevinskih uređaja mogu utvrditi na temelju uobičajenih troškova gradnje pojedinih sastavnica</a:t>
            </a:r>
            <a:r>
              <a:rPr lang="pl-PL" sz="2000" dirty="0" smtClean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rgbClr val="002060"/>
                </a:solidFill>
              </a:rPr>
              <a:t>Normalni troškovi gradnje obuhvaćaju uobičajene troškove gradnje u određenom razdoblju uključivo iznos odgovarajuće stope </a:t>
            </a:r>
            <a:r>
              <a:rPr lang="pl-PL" sz="2000" dirty="0">
                <a:solidFill>
                  <a:srgbClr val="FF0000"/>
                </a:solidFill>
              </a:rPr>
              <a:t>poreza na dodanu vrijednost </a:t>
            </a:r>
            <a:r>
              <a:rPr lang="pl-PL" sz="2000" dirty="0">
                <a:solidFill>
                  <a:srgbClr val="002060"/>
                </a:solidFill>
              </a:rPr>
              <a:t>u odnosu na vrstu građevine, godinu izgradnje i standard gradnje procjenjivane građevine. </a:t>
            </a:r>
            <a:endParaRPr lang="pl-PL" sz="20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Prilikom </a:t>
            </a:r>
            <a:r>
              <a:rPr lang="pl-PL" sz="2000" dirty="0">
                <a:solidFill>
                  <a:srgbClr val="002060"/>
                </a:solidFill>
              </a:rPr>
              <a:t>korištenja normalnih troškova gradnje iz zemalja Europske unije potrebno je primarno </a:t>
            </a:r>
            <a:r>
              <a:rPr lang="pl-PL" sz="2000" dirty="0">
                <a:solidFill>
                  <a:srgbClr val="FF0000"/>
                </a:solidFill>
              </a:rPr>
              <a:t>uzeti u obzir razlike </a:t>
            </a:r>
            <a:r>
              <a:rPr lang="pl-PL" sz="2000" dirty="0">
                <a:solidFill>
                  <a:srgbClr val="002060"/>
                </a:solidFill>
              </a:rPr>
              <a:t>u visini poreza na dodanu vrijednost u odnosu na stope koje su propisane u Republici Hrvatskoj.</a:t>
            </a:r>
            <a:endParaRPr lang="pl-PL" sz="20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hr-H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0272" y="6356350"/>
            <a:ext cx="445077" cy="365125"/>
          </a:xfrm>
        </p:spPr>
        <p:txBody>
          <a:bodyPr/>
          <a:lstStyle/>
          <a:p>
            <a:pPr>
              <a:defRPr/>
            </a:pPr>
            <a:fld id="{3EF90C2A-8D70-442D-8254-95C3B5E9E10B}" type="slidenum">
              <a:rPr lang="hr-HR" altLang="sr-Latn-R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hr-HR" altLang="sr-Latn-R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74" y="188640"/>
            <a:ext cx="6126299" cy="5751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9924" y="6342062"/>
            <a:ext cx="3994397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Zakon o procjeni vrijednosti nekretnina i pripadni pravilnici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403646" y="1052736"/>
            <a:ext cx="7206952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2000" b="1" dirty="0" smtClean="0">
                <a:solidFill>
                  <a:srgbClr val="002060"/>
                </a:solidFill>
                <a:cs typeface="Arial" pitchFamily="34" charset="0"/>
              </a:rPr>
              <a:t>5. Metoda za masovne procjene vrijednosti nekretnina</a:t>
            </a:r>
            <a:r>
              <a:rPr lang="hr-HR" sz="2000" b="1" dirty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hr-HR" sz="2000" b="1" dirty="0">
                <a:solidFill>
                  <a:srgbClr val="002060"/>
                </a:solidFill>
                <a:cs typeface="Arial" pitchFamily="34" charset="0"/>
              </a:rPr>
            </a:br>
            <a:endParaRPr lang="hr-HR" sz="2000" b="1" dirty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solidFill>
                  <a:srgbClr val="002060"/>
                </a:solidFill>
              </a:rPr>
              <a:t>Metoda masovne procjene vrijednosti nekretnina predstavlja skup statističkih i drugih analitičkih postupaka obrade podataka o tržištu nekretnina koje, uzimajući u obzir </a:t>
            </a:r>
            <a:r>
              <a:rPr lang="pl-PL" sz="2000" dirty="0">
                <a:solidFill>
                  <a:srgbClr val="FF0000"/>
                </a:solidFill>
              </a:rPr>
              <a:t>opće načine procjene </a:t>
            </a:r>
            <a:r>
              <a:rPr lang="pl-PL" sz="2000" dirty="0">
                <a:solidFill>
                  <a:srgbClr val="002060"/>
                </a:solidFill>
              </a:rPr>
              <a:t>vrijednosti nekretnina i statističke kriterije kvalitete, omogućuju masovnu procjenu vrijednosti velikog broja nekretnina na određeni </a:t>
            </a:r>
            <a:r>
              <a:rPr lang="pl-PL" sz="2000" dirty="0" smtClean="0">
                <a:solidFill>
                  <a:srgbClr val="002060"/>
                </a:solidFill>
              </a:rPr>
              <a:t>datum (čl.56. st.1.)</a:t>
            </a:r>
            <a:endParaRPr lang="pl-PL" sz="20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Procijenjene </a:t>
            </a:r>
            <a:r>
              <a:rPr lang="pl-PL" sz="2000" dirty="0">
                <a:solidFill>
                  <a:srgbClr val="002060"/>
                </a:solidFill>
              </a:rPr>
              <a:t>vrijednosti nekretnina koje su dobivene primjenom metode za masovnu procjenu vrijednosti nekretnina predstavljaju </a:t>
            </a:r>
            <a:r>
              <a:rPr lang="pl-PL" sz="2000" dirty="0">
                <a:solidFill>
                  <a:srgbClr val="FF0000"/>
                </a:solidFill>
              </a:rPr>
              <a:t>prilagođene</a:t>
            </a:r>
            <a:r>
              <a:rPr lang="pl-PL" sz="2000" dirty="0">
                <a:solidFill>
                  <a:srgbClr val="002060"/>
                </a:solidFill>
              </a:rPr>
              <a:t> tržišne vrijednosti </a:t>
            </a:r>
            <a:r>
              <a:rPr lang="pl-PL" sz="2000" dirty="0" smtClean="0">
                <a:solidFill>
                  <a:srgbClr val="002060"/>
                </a:solidFill>
              </a:rPr>
              <a:t>nekretnina </a:t>
            </a:r>
            <a:r>
              <a:rPr lang="pl-PL" sz="2000" dirty="0">
                <a:solidFill>
                  <a:srgbClr val="002060"/>
                </a:solidFill>
              </a:rPr>
              <a:t>(čl.56. </a:t>
            </a:r>
            <a:r>
              <a:rPr lang="pl-PL" sz="2000" dirty="0" smtClean="0">
                <a:solidFill>
                  <a:srgbClr val="002060"/>
                </a:solidFill>
              </a:rPr>
              <a:t>st.2.)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Masovne procjene nekrenina uz upotrebu CAMA </a:t>
            </a:r>
            <a:r>
              <a:rPr lang="pl-PL" sz="1200" dirty="0" smtClean="0">
                <a:solidFill>
                  <a:srgbClr val="002060"/>
                </a:solidFill>
              </a:rPr>
              <a:t>(engl. Computer Assisted Mass Appraisal)</a:t>
            </a:r>
            <a:r>
              <a:rPr lang="pl-PL" sz="2000" dirty="0" smtClean="0">
                <a:solidFill>
                  <a:srgbClr val="002060"/>
                </a:solidFill>
              </a:rPr>
              <a:t> ili GIS/CAMA i općih načina procjene vrijednosti nekretnina kao i višestruke regresijske analize </a:t>
            </a:r>
            <a:endParaRPr lang="pl-PL" sz="2000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r-H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0272" y="6356350"/>
            <a:ext cx="445077" cy="365125"/>
          </a:xfrm>
        </p:spPr>
        <p:txBody>
          <a:bodyPr/>
          <a:lstStyle/>
          <a:p>
            <a:pPr>
              <a:defRPr/>
            </a:pPr>
            <a:fld id="{3EF90C2A-8D70-442D-8254-95C3B5E9E10B}" type="slidenum">
              <a:rPr lang="hr-HR" altLang="sr-Latn-RS"/>
              <a:pPr>
                <a:defRPr/>
              </a:pPr>
              <a:t>25</a:t>
            </a:fld>
            <a:endParaRPr lang="hr-HR" alt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74" y="188640"/>
            <a:ext cx="6126299" cy="5751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9924" y="6342062"/>
            <a:ext cx="3994397" cy="365125"/>
          </a:xfrm>
        </p:spPr>
        <p:txBody>
          <a:bodyPr/>
          <a:lstStyle/>
          <a:p>
            <a:pPr>
              <a:defRPr/>
            </a:pPr>
            <a:r>
              <a:rPr lang="pl-PL" smtClean="0"/>
              <a:t>Zakon o procjeni vrijednosti nekretnina i pripadni pravilnici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355411" y="908720"/>
            <a:ext cx="7206952" cy="4752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hr-HR" sz="2400" b="1" dirty="0" smtClean="0">
                <a:solidFill>
                  <a:srgbClr val="002060"/>
                </a:solidFill>
                <a:cs typeface="Arial" pitchFamily="34" charset="0"/>
              </a:rPr>
              <a:t>REKAPITULACIJA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hr-HR" sz="12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hr-HR" sz="2000" dirty="0" smtClean="0">
                <a:solidFill>
                  <a:srgbClr val="002060"/>
                </a:solidFill>
              </a:rPr>
              <a:t>Zakonom i pripadnim pravilnicima postavljen je pravni okvir za </a:t>
            </a:r>
            <a:r>
              <a:rPr lang="hr-HR" sz="2000" dirty="0" smtClean="0">
                <a:solidFill>
                  <a:srgbClr val="FF0000"/>
                </a:solidFill>
              </a:rPr>
              <a:t>sustav vrednovanja nekretnina </a:t>
            </a:r>
            <a:r>
              <a:rPr lang="hr-HR" sz="2000" dirty="0" smtClean="0">
                <a:solidFill>
                  <a:srgbClr val="002060"/>
                </a:solidFill>
              </a:rPr>
              <a:t>u RH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hr-HR" sz="2000" dirty="0">
                <a:solidFill>
                  <a:srgbClr val="002060"/>
                </a:solidFill>
              </a:rPr>
              <a:t>Metode koje se zakonski propisuju moraju biti </a:t>
            </a:r>
            <a:r>
              <a:rPr lang="hr-HR" sz="2000" dirty="0">
                <a:solidFill>
                  <a:srgbClr val="FF0000"/>
                </a:solidFill>
              </a:rPr>
              <a:t>stabilne</a:t>
            </a:r>
            <a:r>
              <a:rPr lang="hr-HR" sz="2000" dirty="0">
                <a:solidFill>
                  <a:srgbClr val="002060"/>
                </a:solidFill>
              </a:rPr>
              <a:t> i rezultati dobiveni njihovom primjenom moraju biti </a:t>
            </a:r>
            <a:r>
              <a:rPr lang="hr-HR" sz="2000" dirty="0">
                <a:solidFill>
                  <a:srgbClr val="FF0000"/>
                </a:solidFill>
              </a:rPr>
              <a:t>provjerljivi</a:t>
            </a:r>
            <a:r>
              <a:rPr lang="hr-HR" sz="2000" dirty="0">
                <a:solidFill>
                  <a:srgbClr val="002060"/>
                </a:solidFill>
              </a:rPr>
              <a:t>.  </a:t>
            </a:r>
            <a:endParaRPr lang="hr-HR" sz="2000" dirty="0" smtClean="0">
              <a:solidFill>
                <a:srgbClr val="002060"/>
              </a:solidFill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hr-HR" sz="2000" dirty="0" smtClean="0">
                <a:solidFill>
                  <a:srgbClr val="002060"/>
                </a:solidFill>
              </a:rPr>
              <a:t>Osnovica koja se koristi za procjene prema Zakonu je </a:t>
            </a:r>
            <a:r>
              <a:rPr lang="hr-HR" sz="2000" dirty="0" smtClean="0">
                <a:solidFill>
                  <a:srgbClr val="FF0000"/>
                </a:solidFill>
              </a:rPr>
              <a:t>tržišna vrijednost nekretnina</a:t>
            </a:r>
            <a:r>
              <a:rPr lang="hr-HR" sz="2000" dirty="0" smtClean="0">
                <a:solidFill>
                  <a:srgbClr val="002060"/>
                </a:solidFill>
              </a:rPr>
              <a:t>, i svi nužni podatci se izvode iz </a:t>
            </a:r>
            <a:r>
              <a:rPr lang="hr-HR" sz="2000" dirty="0" smtClean="0">
                <a:solidFill>
                  <a:srgbClr val="FF0000"/>
                </a:solidFill>
              </a:rPr>
              <a:t>tržišta nekretnina</a:t>
            </a:r>
            <a:r>
              <a:rPr lang="hr-HR" sz="2000" dirty="0" smtClean="0">
                <a:solidFill>
                  <a:srgbClr val="002060"/>
                </a:solidFill>
              </a:rPr>
              <a:t>.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hr-HR" sz="2000" dirty="0" smtClean="0">
                <a:solidFill>
                  <a:srgbClr val="002060"/>
                </a:solidFill>
              </a:rPr>
              <a:t>Sama procjena </a:t>
            </a:r>
            <a:r>
              <a:rPr lang="hr-HR" sz="2000" dirty="0">
                <a:solidFill>
                  <a:srgbClr val="002060"/>
                </a:solidFill>
              </a:rPr>
              <a:t>vrijednosti nekretnine mora biti izrađena pažnjom dobrog stručnjaka, uzimajući u obzir sve raspoložive dokaze kako bi rezultat bio održiv nakon </a:t>
            </a:r>
            <a:r>
              <a:rPr lang="hr-HR" sz="2000" dirty="0" smtClean="0">
                <a:solidFill>
                  <a:srgbClr val="002060"/>
                </a:solidFill>
              </a:rPr>
              <a:t>provjere – </a:t>
            </a:r>
            <a:r>
              <a:rPr lang="hr-HR" sz="2000" dirty="0" smtClean="0">
                <a:solidFill>
                  <a:srgbClr val="FF0000"/>
                </a:solidFill>
              </a:rPr>
              <a:t>nužna argumentacija postupanja.</a:t>
            </a:r>
            <a:endParaRPr lang="hr-HR" sz="2000" dirty="0">
              <a:solidFill>
                <a:srgbClr val="FF0000"/>
              </a:solidFill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r-HR" sz="20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r-HR" dirty="0" smtClean="0"/>
          </a:p>
        </p:txBody>
      </p:sp>
      <p:sp>
        <p:nvSpPr>
          <p:cNvPr id="4" name="Rectangle 3"/>
          <p:cNvSpPr/>
          <p:nvPr/>
        </p:nvSpPr>
        <p:spPr>
          <a:xfrm>
            <a:off x="5110800" y="5485290"/>
            <a:ext cx="3787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002060"/>
                </a:solidFill>
                <a:latin typeface="Segoe Print" panose="02000600000000000000" pitchFamily="2" charset="0"/>
              </a:rPr>
              <a:t>Zahvaljujem na pažnji</a:t>
            </a:r>
            <a:endParaRPr lang="hr-HR" sz="2400" dirty="0"/>
          </a:p>
        </p:txBody>
      </p:sp>
      <p:sp>
        <p:nvSpPr>
          <p:cNvPr id="7" name="Rectangle 6"/>
          <p:cNvSpPr/>
          <p:nvPr/>
        </p:nvSpPr>
        <p:spPr>
          <a:xfrm>
            <a:off x="1403646" y="2204864"/>
            <a:ext cx="71117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hr-HR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9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3"/>
          <p:cNvSpPr>
            <a:spLocks noGrp="1"/>
          </p:cNvSpPr>
          <p:nvPr>
            <p:ph idx="1"/>
          </p:nvPr>
        </p:nvSpPr>
        <p:spPr bwMode="auto">
          <a:xfrm>
            <a:off x="1154694" y="1374334"/>
            <a:ext cx="7704856" cy="4714854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hr-HR" altLang="sr-Latn-RS" dirty="0" smtClean="0"/>
          </a:p>
          <a:p>
            <a:pPr marL="685800" lvl="2" indent="0">
              <a:buNone/>
            </a:pPr>
            <a:r>
              <a:rPr lang="hr-HR" altLang="sr-Latn-RS" dirty="0" smtClean="0"/>
              <a:t>	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0272" y="6356350"/>
            <a:ext cx="445077" cy="365125"/>
          </a:xfrm>
        </p:spPr>
        <p:txBody>
          <a:bodyPr/>
          <a:lstStyle/>
          <a:p>
            <a:pPr>
              <a:defRPr/>
            </a:pPr>
            <a:fld id="{3EF90C2A-8D70-442D-8254-95C3B5E9E10B}" type="slidenum">
              <a:rPr lang="hr-HR" altLang="sr-Latn-RS"/>
              <a:pPr>
                <a:defRPr/>
              </a:pPr>
              <a:t>3</a:t>
            </a:fld>
            <a:endParaRPr lang="hr-HR" alt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74" y="188640"/>
            <a:ext cx="6126299" cy="5751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9924" y="6342062"/>
            <a:ext cx="3994397" cy="365125"/>
          </a:xfrm>
        </p:spPr>
        <p:txBody>
          <a:bodyPr/>
          <a:lstStyle/>
          <a:p>
            <a:pPr>
              <a:defRPr/>
            </a:pPr>
            <a:r>
              <a:rPr lang="pl-PL" smtClean="0"/>
              <a:t>Zakon o procjeni vrijednosti nekretnina i pripadni pravilnici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403646" y="1135161"/>
            <a:ext cx="7206952" cy="446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2400" b="1" dirty="0" smtClean="0">
                <a:solidFill>
                  <a:srgbClr val="002060"/>
                </a:solidFill>
                <a:cs typeface="Arial" pitchFamily="34" charset="0"/>
              </a:rPr>
              <a:t>1. OVLAŠTENE OSOBE</a:t>
            </a:r>
            <a:br>
              <a:rPr lang="hr-HR" sz="2400" b="1" dirty="0" smtClean="0">
                <a:solidFill>
                  <a:srgbClr val="002060"/>
                </a:solidFill>
                <a:cs typeface="Arial" pitchFamily="34" charset="0"/>
              </a:rPr>
            </a:br>
            <a:endParaRPr lang="hr-HR" sz="2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ovlaštene osobe za procjene vrijednosti nekretnina jesu (čl.9.):</a:t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	- </a:t>
            </a:r>
            <a:r>
              <a:rPr lang="pl-PL" sz="2000" dirty="0" smtClean="0">
                <a:solidFill>
                  <a:srgbClr val="FF0000"/>
                </a:solidFill>
              </a:rPr>
              <a:t>stalni sudski vještaci za procjenu vrijednosti nekretnina</a:t>
            </a:r>
            <a:br>
              <a:rPr lang="pl-PL" sz="2000" dirty="0" smtClean="0">
                <a:solidFill>
                  <a:srgbClr val="FF0000"/>
                </a:solidFill>
              </a:rPr>
            </a:br>
            <a:r>
              <a:rPr lang="pl-PL" sz="2000" dirty="0" smtClean="0">
                <a:solidFill>
                  <a:srgbClr val="FF0000"/>
                </a:solidFill>
              </a:rPr>
              <a:t>	- stalni sudski procjenitelji </a:t>
            </a:r>
            <a:br>
              <a:rPr lang="pl-PL" sz="2000" dirty="0" smtClean="0">
                <a:solidFill>
                  <a:srgbClr val="FF0000"/>
                </a:solidFill>
              </a:rPr>
            </a:br>
            <a:r>
              <a:rPr lang="pl-PL" sz="2000" dirty="0" smtClean="0">
                <a:solidFill>
                  <a:srgbClr val="FF0000"/>
                </a:solidFill>
              </a:rPr>
              <a:t>	</a:t>
            </a:r>
            <a:r>
              <a:rPr lang="pl-PL" sz="2000" dirty="0" smtClean="0">
                <a:solidFill>
                  <a:srgbClr val="002060"/>
                </a:solidFill>
              </a:rPr>
              <a:t>U </a:t>
            </a:r>
            <a:r>
              <a:rPr lang="pl-PL" sz="2000" dirty="0">
                <a:solidFill>
                  <a:srgbClr val="002060"/>
                </a:solidFill>
              </a:rPr>
              <a:t>Zakonu pod zajedničkim imenom – </a:t>
            </a:r>
            <a:r>
              <a:rPr lang="pl-PL" sz="2000" b="1" dirty="0">
                <a:solidFill>
                  <a:srgbClr val="FF0000"/>
                </a:solidFill>
              </a:rPr>
              <a:t>procjenitelji</a:t>
            </a:r>
            <a:r>
              <a:rPr lang="pl-PL" sz="2000" dirty="0" smtClean="0">
                <a:solidFill>
                  <a:srgbClr val="002060"/>
                </a:solidFill>
              </a:rPr>
              <a:t>.</a:t>
            </a:r>
            <a:endParaRPr lang="pl-PL" sz="2000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sz="2000" dirty="0" smtClean="0">
                <a:solidFill>
                  <a:srgbClr val="002060"/>
                </a:solidFill>
              </a:rPr>
              <a:t>za imenovanja, prava i obaveze procjenitelja zaduženo je </a:t>
            </a:r>
            <a:r>
              <a:rPr lang="hr-HR" sz="2000" dirty="0" smtClean="0">
                <a:solidFill>
                  <a:srgbClr val="FF0000"/>
                </a:solidFill>
              </a:rPr>
              <a:t>Ministarstvo pravosuđa</a:t>
            </a:r>
            <a:r>
              <a:rPr lang="hr-HR" sz="2000" dirty="0" smtClean="0">
                <a:solidFill>
                  <a:srgbClr val="002060"/>
                </a:solidFill>
              </a:rPr>
              <a:t> prema </a:t>
            </a:r>
            <a:r>
              <a:rPr lang="hr-HR" sz="2000" i="1" dirty="0" smtClean="0">
                <a:solidFill>
                  <a:srgbClr val="FF0000"/>
                </a:solidFill>
              </a:rPr>
              <a:t>Zakonu o sudovima</a:t>
            </a:r>
            <a:r>
              <a:rPr lang="hr-HR" sz="2000" dirty="0" smtClean="0">
                <a:solidFill>
                  <a:srgbClr val="002060"/>
                </a:solidFill>
              </a:rPr>
              <a:t> i pripadnim pravilnicima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sz="2000" dirty="0" smtClean="0">
                <a:solidFill>
                  <a:srgbClr val="002060"/>
                </a:solidFill>
              </a:rPr>
              <a:t>u suradnji s Ministarstvom pravosuđa i udrugama koje okupljaju vještake i procjenitelje, potrebno je urediti nužnu edukaciju procjenitelja</a:t>
            </a:r>
            <a:br>
              <a:rPr lang="hr-HR" sz="2000" dirty="0" smtClean="0">
                <a:solidFill>
                  <a:srgbClr val="002060"/>
                </a:solidFill>
              </a:rPr>
            </a:br>
            <a:endParaRPr lang="hr-HR" sz="2000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r-HR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74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0272" y="6356350"/>
            <a:ext cx="445077" cy="365125"/>
          </a:xfrm>
        </p:spPr>
        <p:txBody>
          <a:bodyPr/>
          <a:lstStyle/>
          <a:p>
            <a:pPr>
              <a:defRPr/>
            </a:pPr>
            <a:fld id="{3EF90C2A-8D70-442D-8254-95C3B5E9E10B}" type="slidenum">
              <a:rPr lang="hr-HR" altLang="sr-Latn-R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hr-HR" altLang="sr-Latn-R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74" y="188640"/>
            <a:ext cx="6126299" cy="5751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9924" y="6342062"/>
            <a:ext cx="3994397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Zakon o procjeni vrijednosti nekretnina i pripadni pravilnici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403646" y="1027132"/>
            <a:ext cx="7206952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2400" b="1" dirty="0" smtClean="0">
                <a:solidFill>
                  <a:srgbClr val="002060"/>
                </a:solidFill>
                <a:cs typeface="Arial" pitchFamily="34" charset="0"/>
              </a:rPr>
              <a:t>2. METODE I POSTUPCI</a:t>
            </a:r>
            <a:r>
              <a:rPr lang="hr-HR" sz="2000" b="1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hr-HR" sz="2000" b="1" dirty="0" smtClean="0">
                <a:solidFill>
                  <a:srgbClr val="002060"/>
                </a:solidFill>
                <a:cs typeface="Arial" pitchFamily="34" charset="0"/>
              </a:rPr>
            </a:br>
            <a:endParaRPr lang="hr-HR" sz="16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propisane metode i postupci za procjenu vrijednosti nekretnina:</a:t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	- opći načini procjene vrijednosti nekretnina - propisane tri 	metode (čl.21.do25.):</a:t>
            </a:r>
            <a:r>
              <a:rPr lang="pl-PL" sz="2000" dirty="0" smtClean="0">
                <a:solidFill>
                  <a:srgbClr val="FF0000"/>
                </a:solidFill>
              </a:rPr>
              <a:t> poredbena, prihodovna i troškovna</a:t>
            </a:r>
            <a:br>
              <a:rPr lang="pl-PL" sz="2000" dirty="0" smtClean="0">
                <a:solidFill>
                  <a:srgbClr val="FF000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	- posebni načini procjene vrijednosti nekretnina - propisano 	sedam postupaka za (čl.26.do55.): </a:t>
            </a:r>
            <a:r>
              <a:rPr lang="pl-PL" sz="2000" dirty="0" smtClean="0">
                <a:solidFill>
                  <a:srgbClr val="FF0000"/>
                </a:solidFill>
              </a:rPr>
              <a:t>pravo građenja, pravo 	služnosti puta, pravo služnosti vodova, pravo stanovanja 	(plodouživanja), građenje na tuđem, površine javne namjene, 	izvlaštenje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posebno se razrađuje metoda za </a:t>
            </a:r>
            <a:r>
              <a:rPr lang="pl-PL" sz="2000" dirty="0" smtClean="0">
                <a:solidFill>
                  <a:srgbClr val="FF0000"/>
                </a:solidFill>
              </a:rPr>
              <a:t>masovne procjene </a:t>
            </a:r>
            <a:r>
              <a:rPr lang="pl-PL" sz="2000" dirty="0" smtClean="0">
                <a:solidFill>
                  <a:srgbClr val="002060"/>
                </a:solidFill>
              </a:rPr>
              <a:t>vrijednosti nekretnina (čl.56.)	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sz="2000" dirty="0" smtClean="0">
                <a:solidFill>
                  <a:srgbClr val="002060"/>
                </a:solidFill>
              </a:rPr>
              <a:t>procjena vrijednosti nekretnine mora biti izrađena pažnjom dobrog stručnjaka, uzimajući u obzir sve raspoložive dokaze kako bi rezultat bio </a:t>
            </a:r>
            <a:r>
              <a:rPr lang="hr-HR" sz="2000" dirty="0" smtClean="0">
                <a:solidFill>
                  <a:srgbClr val="FF0000"/>
                </a:solidFill>
              </a:rPr>
              <a:t>održiv nakon provjere </a:t>
            </a:r>
            <a:r>
              <a:rPr lang="hr-HR" sz="2000" dirty="0" smtClean="0">
                <a:solidFill>
                  <a:srgbClr val="002060"/>
                </a:solidFill>
              </a:rPr>
              <a:t>(čl.22. st.1.)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1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0272" y="6356350"/>
            <a:ext cx="445077" cy="365125"/>
          </a:xfrm>
        </p:spPr>
        <p:txBody>
          <a:bodyPr/>
          <a:lstStyle/>
          <a:p>
            <a:pPr>
              <a:defRPr/>
            </a:pPr>
            <a:fld id="{3EF90C2A-8D70-442D-8254-95C3B5E9E10B}" type="slidenum">
              <a:rPr lang="hr-HR" altLang="sr-Latn-R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hr-HR" altLang="sr-Latn-R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74" y="188640"/>
            <a:ext cx="6126299" cy="5751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9924" y="6342062"/>
            <a:ext cx="3994397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Zakon o procjeni vrijednosti nekretnina i pripadni pravilnici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403646" y="1052736"/>
            <a:ext cx="7206952" cy="4752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2400" b="1" dirty="0" smtClean="0">
                <a:solidFill>
                  <a:srgbClr val="002060"/>
                </a:solidFill>
                <a:cs typeface="Arial" pitchFamily="34" charset="0"/>
              </a:rPr>
              <a:t>3. PRIBAVLJANJE, IZDAVANJE I EVALUACIJA PODATAKA</a:t>
            </a:r>
            <a:endParaRPr lang="hr-HR" sz="16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hr-HR" sz="1600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r-HR" sz="1800" dirty="0" smtClean="0">
                <a:solidFill>
                  <a:srgbClr val="002060"/>
                </a:solidFill>
              </a:rPr>
              <a:t>MGIPU je zadužen za uspostavu </a:t>
            </a:r>
            <a:r>
              <a:rPr lang="hr-HR" sz="1800" dirty="0">
                <a:solidFill>
                  <a:srgbClr val="002060"/>
                </a:solidFill>
              </a:rPr>
              <a:t>i </a:t>
            </a:r>
            <a:r>
              <a:rPr lang="hr-HR" sz="1800" dirty="0" smtClean="0">
                <a:solidFill>
                  <a:srgbClr val="002060"/>
                </a:solidFill>
              </a:rPr>
              <a:t>održavanje informacijskog sustava </a:t>
            </a:r>
            <a:r>
              <a:rPr lang="hr-HR" sz="1800" dirty="0">
                <a:solidFill>
                  <a:srgbClr val="002060"/>
                </a:solidFill>
              </a:rPr>
              <a:t>tržišta </a:t>
            </a:r>
            <a:r>
              <a:rPr lang="hr-HR" sz="1800" dirty="0" smtClean="0">
                <a:solidFill>
                  <a:srgbClr val="002060"/>
                </a:solidFill>
              </a:rPr>
              <a:t>nekretnina – </a:t>
            </a:r>
            <a:r>
              <a:rPr lang="pl-PL" sz="1800" dirty="0" smtClean="0">
                <a:solidFill>
                  <a:srgbClr val="FF0000"/>
                </a:solidFill>
              </a:rPr>
              <a:t>eNekretnine</a:t>
            </a:r>
            <a:r>
              <a:rPr lang="pl-PL" sz="1800" dirty="0" smtClean="0">
                <a:solidFill>
                  <a:srgbClr val="002060"/>
                </a:solidFill>
              </a:rPr>
              <a:t>, </a:t>
            </a:r>
            <a:r>
              <a:rPr lang="pl-PL" sz="1800" dirty="0">
                <a:solidFill>
                  <a:srgbClr val="002060"/>
                </a:solidFill>
              </a:rPr>
              <a:t>za potrebe provedbe ovoga Zakona i drugih </a:t>
            </a:r>
            <a:r>
              <a:rPr lang="pl-PL" sz="1800" dirty="0" smtClean="0">
                <a:solidFill>
                  <a:srgbClr val="002060"/>
                </a:solidFill>
              </a:rPr>
              <a:t>propisa (čl.6.)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800" dirty="0">
                <a:solidFill>
                  <a:srgbClr val="002060"/>
                </a:solidFill>
              </a:rPr>
              <a:t>s</a:t>
            </a:r>
            <a:r>
              <a:rPr lang="hr-HR" sz="1800" dirty="0" smtClean="0">
                <a:solidFill>
                  <a:srgbClr val="002060"/>
                </a:solidFill>
              </a:rPr>
              <a:t>astavni </a:t>
            </a:r>
            <a:r>
              <a:rPr lang="hr-HR" sz="1800" dirty="0">
                <a:solidFill>
                  <a:srgbClr val="002060"/>
                </a:solidFill>
              </a:rPr>
              <a:t>dio eNekretnine je </a:t>
            </a:r>
            <a:r>
              <a:rPr lang="hr-HR" sz="1800" dirty="0">
                <a:solidFill>
                  <a:srgbClr val="FF0000"/>
                </a:solidFill>
              </a:rPr>
              <a:t>zbirka kupoprodajnih cijena </a:t>
            </a:r>
            <a:r>
              <a:rPr lang="hr-HR" sz="1800" dirty="0">
                <a:solidFill>
                  <a:srgbClr val="002060"/>
                </a:solidFill>
              </a:rPr>
              <a:t>i </a:t>
            </a:r>
            <a:r>
              <a:rPr lang="hr-HR" sz="1800" dirty="0">
                <a:solidFill>
                  <a:srgbClr val="FF0000"/>
                </a:solidFill>
              </a:rPr>
              <a:t>plan </a:t>
            </a:r>
            <a:r>
              <a:rPr lang="hr-HR" sz="1800" dirty="0" smtClean="0">
                <a:solidFill>
                  <a:srgbClr val="FF0000"/>
                </a:solidFill>
              </a:rPr>
              <a:t>približnih vrijednosti </a:t>
            </a:r>
            <a:r>
              <a:rPr lang="hr-HR" sz="1800" dirty="0" smtClean="0">
                <a:solidFill>
                  <a:srgbClr val="002060"/>
                </a:solidFill>
              </a:rPr>
              <a:t>(cjenovni blokovi) (čl.6.st.2)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 smtClean="0">
                <a:solidFill>
                  <a:srgbClr val="002060"/>
                </a:solidFill>
              </a:rPr>
              <a:t>osnovne podatake u eNekretnine organizira MGIPU u suradnji s MFIN i predaje na daljnju uporabu JL(R)S – </a:t>
            </a:r>
            <a:r>
              <a:rPr lang="pl-PL" sz="1800" dirty="0" smtClean="0">
                <a:solidFill>
                  <a:srgbClr val="FF0000"/>
                </a:solidFill>
              </a:rPr>
              <a:t>županije, odnosno Grad Zagreb i veliki gradovi </a:t>
            </a:r>
            <a:r>
              <a:rPr lang="pl-PL" sz="1800" dirty="0" smtClean="0">
                <a:solidFill>
                  <a:srgbClr val="002060"/>
                </a:solidFill>
              </a:rPr>
              <a:t>(i gradovi koji sporazumno sa županijom odluće prikupljati podatke – čl.10.st.5.) </a:t>
            </a:r>
            <a:br>
              <a:rPr lang="pl-PL" sz="1800" dirty="0" smtClean="0">
                <a:solidFill>
                  <a:srgbClr val="002060"/>
                </a:solidFill>
              </a:rPr>
            </a:br>
            <a:endParaRPr lang="pl-PL" sz="18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 smtClean="0">
                <a:solidFill>
                  <a:srgbClr val="002060"/>
                </a:solidFill>
              </a:rPr>
              <a:t>podatci </a:t>
            </a:r>
            <a:r>
              <a:rPr lang="pl-PL" sz="1800" dirty="0">
                <a:solidFill>
                  <a:srgbClr val="002060"/>
                </a:solidFill>
              </a:rPr>
              <a:t>u eNekretninama poprimaju različite statuse ovisno o </a:t>
            </a:r>
            <a:r>
              <a:rPr lang="pl-PL" sz="1800" dirty="0">
                <a:solidFill>
                  <a:srgbClr val="FF0000"/>
                </a:solidFill>
              </a:rPr>
              <a:t>razini </a:t>
            </a:r>
            <a:r>
              <a:rPr lang="pl-PL" sz="1800" dirty="0" smtClean="0">
                <a:solidFill>
                  <a:srgbClr val="FF0000"/>
                </a:solidFill>
              </a:rPr>
              <a:t>obrade</a:t>
            </a:r>
            <a:r>
              <a:rPr lang="pl-PL" sz="1800" dirty="0">
                <a:solidFill>
                  <a:srgbClr val="FF0000"/>
                </a:solidFill>
              </a:rPr>
              <a:t> </a:t>
            </a:r>
            <a:r>
              <a:rPr lang="pl-PL" sz="1800" dirty="0" smtClean="0">
                <a:solidFill>
                  <a:srgbClr val="002060"/>
                </a:solidFill>
              </a:rPr>
              <a:t>(Pravilnik </a:t>
            </a:r>
            <a:r>
              <a:rPr lang="pl-PL" sz="1800" dirty="0">
                <a:solidFill>
                  <a:srgbClr val="002060"/>
                </a:solidFill>
              </a:rPr>
              <a:t>o </a:t>
            </a:r>
            <a:r>
              <a:rPr lang="pl-PL" sz="1800" dirty="0" smtClean="0">
                <a:solidFill>
                  <a:srgbClr val="002060"/>
                </a:solidFill>
              </a:rPr>
              <a:t>infomacijskom sustavu... čl.18. st.4.): </a:t>
            </a:r>
            <a:r>
              <a:rPr lang="pl-PL" sz="1800" dirty="0">
                <a:solidFill>
                  <a:srgbClr val="002060"/>
                </a:solidFill>
              </a:rPr>
              <a:t/>
            </a:r>
            <a:br>
              <a:rPr lang="pl-PL" sz="1800" dirty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		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 smtClean="0">
              <a:solidFill>
                <a:prstClr val="black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76575223"/>
              </p:ext>
            </p:extLst>
          </p:nvPr>
        </p:nvGraphicFramePr>
        <p:xfrm>
          <a:off x="1214870" y="5445223"/>
          <a:ext cx="7584504" cy="576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243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0272" y="6356350"/>
            <a:ext cx="445077" cy="365125"/>
          </a:xfrm>
        </p:spPr>
        <p:txBody>
          <a:bodyPr/>
          <a:lstStyle/>
          <a:p>
            <a:pPr>
              <a:defRPr/>
            </a:pPr>
            <a:fld id="{3EF90C2A-8D70-442D-8254-95C3B5E9E10B}" type="slidenum">
              <a:rPr lang="hr-HR" altLang="sr-Latn-R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hr-HR" altLang="sr-Latn-R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74" y="188640"/>
            <a:ext cx="6126299" cy="5751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9924" y="6342062"/>
            <a:ext cx="3994397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Zakon o procjeni vrijednosti nekretnina i pripadni pravilnici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207" y="1071908"/>
            <a:ext cx="7183708" cy="4168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965284" y="5733256"/>
            <a:ext cx="4071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rgbClr val="002060"/>
                </a:solidFill>
                <a:latin typeface="Calibri" panose="020F0502020204030204"/>
                <a:hlinkClick r:id="rId6"/>
              </a:rPr>
              <a:t>https://www2-test.apis-it.hr:8443/enekretnine/Auth/</a:t>
            </a:r>
            <a:endParaRPr lang="hr-HR" sz="14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6" name="Pravokutnik 5">
            <a:hlinkClick r:id="rId7"/>
          </p:cNvPr>
          <p:cNvSpPr/>
          <p:nvPr/>
        </p:nvSpPr>
        <p:spPr>
          <a:xfrm>
            <a:off x="3785760" y="6041033"/>
            <a:ext cx="18663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dirty="0">
                <a:solidFill>
                  <a:srgbClr val="0070C0"/>
                </a:solidFill>
                <a:latin typeface="+mn-lt"/>
                <a:hlinkClick r:id="rId7"/>
              </a:rPr>
              <a:t>http://www.mgipu.hr</a:t>
            </a:r>
            <a:r>
              <a:rPr lang="hr-HR" sz="1400" dirty="0" smtClean="0">
                <a:solidFill>
                  <a:srgbClr val="0070C0"/>
                </a:solidFill>
                <a:latin typeface="+mn-lt"/>
                <a:hlinkClick r:id="rId7"/>
              </a:rPr>
              <a:t>/</a:t>
            </a:r>
            <a:r>
              <a:rPr lang="hr-HR" sz="1400" dirty="0" smtClean="0">
                <a:solidFill>
                  <a:srgbClr val="0070C0"/>
                </a:solidFill>
                <a:latin typeface="+mn-lt"/>
              </a:rPr>
              <a:t> </a:t>
            </a:r>
            <a:endParaRPr lang="hr-HR" sz="1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634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0272" y="6356350"/>
            <a:ext cx="445077" cy="365125"/>
          </a:xfrm>
        </p:spPr>
        <p:txBody>
          <a:bodyPr/>
          <a:lstStyle/>
          <a:p>
            <a:pPr>
              <a:defRPr/>
            </a:pPr>
            <a:fld id="{3EF90C2A-8D70-442D-8254-95C3B5E9E10B}" type="slidenum">
              <a:rPr lang="hr-HR" altLang="sr-Latn-R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hr-HR" altLang="sr-Latn-R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74" y="188640"/>
            <a:ext cx="6126299" cy="5751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9924" y="6342062"/>
            <a:ext cx="3994397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Zakon o procjeni vrijednosti nekretnina i pripadni pravilnici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2522846" y="825375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rgbClr val="002060"/>
                </a:solidFill>
                <a:latin typeface="Calibri" panose="020F0502020204030204"/>
              </a:rPr>
              <a:t>Izgled radnog ekrana u aplikaciji eNekretnine</a:t>
            </a:r>
            <a:endParaRPr lang="hr-HR" sz="20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95" y="1484784"/>
            <a:ext cx="8827983" cy="4395625"/>
          </a:xfrm>
        </p:spPr>
      </p:pic>
    </p:spTree>
    <p:extLst>
      <p:ext uri="{BB962C8B-B14F-4D97-AF65-F5344CB8AC3E}">
        <p14:creationId xmlns:p14="http://schemas.microsoft.com/office/powerpoint/2010/main" val="23879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0272" y="6356350"/>
            <a:ext cx="445077" cy="365125"/>
          </a:xfrm>
        </p:spPr>
        <p:txBody>
          <a:bodyPr/>
          <a:lstStyle/>
          <a:p>
            <a:pPr>
              <a:defRPr/>
            </a:pPr>
            <a:fld id="{3EF90C2A-8D70-442D-8254-95C3B5E9E10B}" type="slidenum">
              <a:rPr lang="hr-HR" altLang="sr-Latn-R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hr-HR" altLang="sr-Latn-R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74" y="188640"/>
            <a:ext cx="6126299" cy="5751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9924" y="6342062"/>
            <a:ext cx="3994397" cy="365125"/>
          </a:xfrm>
        </p:spPr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Zakon o procjeni vrijednosti nekretnina i pripadni pravilnici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403646" y="980728"/>
            <a:ext cx="7206952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r-HR" sz="1800" dirty="0" smtClean="0">
                <a:solidFill>
                  <a:srgbClr val="002060"/>
                </a:solidFill>
              </a:rPr>
              <a:t>osnivaju se </a:t>
            </a:r>
            <a:r>
              <a:rPr lang="hr-HR" sz="1800" dirty="0" smtClean="0">
                <a:solidFill>
                  <a:srgbClr val="FF0000"/>
                </a:solidFill>
              </a:rPr>
              <a:t>procjeniteljska povjerenstva </a:t>
            </a:r>
            <a:r>
              <a:rPr lang="hr-HR" sz="1800" dirty="0" smtClean="0">
                <a:solidFill>
                  <a:srgbClr val="002060"/>
                </a:solidFill>
              </a:rPr>
              <a:t>pri JLP(R)S za davanje stručnih </a:t>
            </a:r>
            <a:r>
              <a:rPr lang="hr-HR" sz="1800" dirty="0">
                <a:solidFill>
                  <a:srgbClr val="002060"/>
                </a:solidFill>
              </a:rPr>
              <a:t>prijedloga i </a:t>
            </a:r>
            <a:r>
              <a:rPr lang="hr-HR" sz="1800" dirty="0" smtClean="0">
                <a:solidFill>
                  <a:srgbClr val="002060"/>
                </a:solidFill>
              </a:rPr>
              <a:t>mišljenja u vezi pripreme i evaluacije podataka za procjene vrijednosti nekretnina, te </a:t>
            </a:r>
            <a:r>
              <a:rPr lang="hr-HR" sz="1800" dirty="0" smtClean="0">
                <a:solidFill>
                  <a:srgbClr val="FF0000"/>
                </a:solidFill>
              </a:rPr>
              <a:t>provjere procjembenih elaborata </a:t>
            </a:r>
            <a:r>
              <a:rPr lang="hr-HR" sz="1800" dirty="0" smtClean="0">
                <a:solidFill>
                  <a:srgbClr val="002060"/>
                </a:solidFill>
              </a:rPr>
              <a:t>za potrebe JLP(R)S (čl.10.) (sastoji se od </a:t>
            </a:r>
            <a:r>
              <a:rPr lang="hr-HR" sz="1800" dirty="0" smtClean="0">
                <a:solidFill>
                  <a:srgbClr val="FF0000"/>
                </a:solidFill>
              </a:rPr>
              <a:t>5 članova</a:t>
            </a:r>
            <a:r>
              <a:rPr lang="hr-HR" sz="1800" dirty="0" smtClean="0">
                <a:solidFill>
                  <a:srgbClr val="002060"/>
                </a:solidFill>
              </a:rPr>
              <a:t>) </a:t>
            </a:r>
            <a:endParaRPr lang="pl-PL" sz="18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1800" dirty="0" smtClean="0">
                <a:solidFill>
                  <a:srgbClr val="002060"/>
                </a:solidFill>
              </a:rPr>
              <a:t>osniva se </a:t>
            </a:r>
            <a:r>
              <a:rPr lang="hr-HR" sz="1800" dirty="0" smtClean="0">
                <a:solidFill>
                  <a:srgbClr val="FF0000"/>
                </a:solidFill>
              </a:rPr>
              <a:t>visoko procjeniteljsko povjerenstvo </a:t>
            </a:r>
            <a:r>
              <a:rPr lang="hr-HR" sz="1800" dirty="0" smtClean="0">
                <a:solidFill>
                  <a:srgbClr val="002060"/>
                </a:solidFill>
              </a:rPr>
              <a:t>pri MGIPU </a:t>
            </a:r>
            <a:r>
              <a:rPr lang="hr-HR" sz="1800" dirty="0">
                <a:solidFill>
                  <a:srgbClr val="002060"/>
                </a:solidFill>
              </a:rPr>
              <a:t>za davanje stručnih prijedloga i mišljenja u vezi pripreme i evaluacije podataka za procjene vrijednosti </a:t>
            </a:r>
            <a:r>
              <a:rPr lang="hr-HR" sz="1800" dirty="0" smtClean="0">
                <a:solidFill>
                  <a:srgbClr val="002060"/>
                </a:solidFill>
              </a:rPr>
              <a:t>nekretnina, usklađenje rada procjeniteljskih povjerenstava i izrade </a:t>
            </a:r>
            <a:r>
              <a:rPr lang="hr-HR" sz="1800" i="1" dirty="0" smtClean="0">
                <a:solidFill>
                  <a:srgbClr val="FF0000"/>
                </a:solidFill>
              </a:rPr>
              <a:t>druge procjene </a:t>
            </a:r>
            <a:r>
              <a:rPr lang="hr-HR" sz="1800" dirty="0" smtClean="0">
                <a:solidFill>
                  <a:srgbClr val="002060"/>
                </a:solidFill>
              </a:rPr>
              <a:t>(čl.17.) (sastoji se od </a:t>
            </a:r>
            <a:r>
              <a:rPr lang="hr-HR" sz="1800" dirty="0" smtClean="0">
                <a:solidFill>
                  <a:srgbClr val="FF0000"/>
                </a:solidFill>
              </a:rPr>
              <a:t>7 članova</a:t>
            </a:r>
            <a:r>
              <a:rPr lang="hr-HR" sz="1800" dirty="0" smtClean="0">
                <a:solidFill>
                  <a:srgbClr val="002060"/>
                </a:solidFill>
              </a:rPr>
              <a:t>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 smtClean="0">
                <a:solidFill>
                  <a:srgbClr val="002060"/>
                </a:solidFill>
              </a:rPr>
              <a:t>upravna tijela zadužena su </a:t>
            </a:r>
            <a:r>
              <a:rPr lang="pl-PL" sz="1800" dirty="0" smtClean="0">
                <a:solidFill>
                  <a:srgbClr val="FF0000"/>
                </a:solidFill>
              </a:rPr>
              <a:t>za </a:t>
            </a:r>
            <a:r>
              <a:rPr lang="hr-HR" sz="1800" dirty="0" smtClean="0">
                <a:solidFill>
                  <a:srgbClr val="FF0000"/>
                </a:solidFill>
              </a:rPr>
              <a:t>obavljanje </a:t>
            </a:r>
            <a:r>
              <a:rPr lang="hr-HR" sz="1800" dirty="0">
                <a:solidFill>
                  <a:srgbClr val="FF0000"/>
                </a:solidFill>
              </a:rPr>
              <a:t>stručnih i administrativno </a:t>
            </a:r>
            <a:r>
              <a:rPr lang="hr-HR" sz="1800" dirty="0" smtClean="0">
                <a:solidFill>
                  <a:srgbClr val="FF0000"/>
                </a:solidFill>
              </a:rPr>
              <a:t>tehničkih poslova</a:t>
            </a:r>
            <a:r>
              <a:rPr lang="hr-HR" sz="1800" dirty="0" smtClean="0">
                <a:solidFill>
                  <a:srgbClr val="002060"/>
                </a:solidFill>
              </a:rPr>
              <a:t> </a:t>
            </a:r>
            <a:r>
              <a:rPr lang="hr-HR" sz="1800" dirty="0">
                <a:solidFill>
                  <a:srgbClr val="002060"/>
                </a:solidFill>
              </a:rPr>
              <a:t>za potrebe </a:t>
            </a:r>
            <a:r>
              <a:rPr lang="hr-HR" sz="1800" dirty="0" smtClean="0">
                <a:solidFill>
                  <a:srgbClr val="002060"/>
                </a:solidFill>
              </a:rPr>
              <a:t>povjerenstva i dr. poslove (čl.15.) (priprema, unos, evaluacija i izdavanje podataka, priprema Izvješća o tržištu nekretnina i dr.)</a:t>
            </a:r>
            <a:r>
              <a:rPr lang="pl-PL" sz="1800" dirty="0" smtClean="0">
                <a:solidFill>
                  <a:srgbClr val="002060"/>
                </a:solidFill>
              </a:rPr>
              <a:t>	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800" dirty="0" smtClean="0">
                <a:solidFill>
                  <a:srgbClr val="FF0000"/>
                </a:solidFill>
              </a:rPr>
              <a:t>odluku </a:t>
            </a:r>
            <a:r>
              <a:rPr lang="hr-HR" sz="1800" dirty="0">
                <a:solidFill>
                  <a:srgbClr val="FF0000"/>
                </a:solidFill>
              </a:rPr>
              <a:t>o imenovanju i razrješenju</a:t>
            </a:r>
            <a:r>
              <a:rPr lang="hr-HR" sz="1800" dirty="0">
                <a:solidFill>
                  <a:srgbClr val="002060"/>
                </a:solidFill>
              </a:rPr>
              <a:t> predsjednika, zamjenika i </a:t>
            </a:r>
            <a:r>
              <a:rPr lang="hr-HR" sz="1800" dirty="0" smtClean="0">
                <a:solidFill>
                  <a:srgbClr val="002060"/>
                </a:solidFill>
              </a:rPr>
              <a:t>članova povjerenstva </a:t>
            </a:r>
            <a:r>
              <a:rPr lang="hr-HR" sz="1800" dirty="0">
                <a:solidFill>
                  <a:srgbClr val="002060"/>
                </a:solidFill>
              </a:rPr>
              <a:t>donosi župan, gradonačelnik Grada Zagreba odnosno gradonačelnik </a:t>
            </a:r>
            <a:r>
              <a:rPr lang="hr-HR" sz="1800" dirty="0" smtClean="0">
                <a:solidFill>
                  <a:srgbClr val="002060"/>
                </a:solidFill>
              </a:rPr>
              <a:t>velikog grada (na prijedlog 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1800" dirty="0" smtClean="0">
                <a:solidFill>
                  <a:srgbClr val="FF0000"/>
                </a:solidFill>
              </a:rPr>
              <a:t>članovi </a:t>
            </a:r>
            <a:r>
              <a:rPr lang="hr-HR" sz="1800" dirty="0">
                <a:solidFill>
                  <a:srgbClr val="FF0000"/>
                </a:solidFill>
              </a:rPr>
              <a:t>povjerenstva </a:t>
            </a:r>
            <a:r>
              <a:rPr lang="hr-HR" sz="1800" dirty="0" smtClean="0">
                <a:solidFill>
                  <a:srgbClr val="002060"/>
                </a:solidFill>
              </a:rPr>
              <a:t>su: službenik upravnog tijela, procjenitelj, predstavnik MFIN - </a:t>
            </a:r>
            <a:r>
              <a:rPr lang="hr-HR" sz="1800" dirty="0">
                <a:solidFill>
                  <a:srgbClr val="002060"/>
                </a:solidFill>
              </a:rPr>
              <a:t>Porezne </a:t>
            </a:r>
            <a:r>
              <a:rPr lang="hr-HR" sz="1800" dirty="0" smtClean="0">
                <a:solidFill>
                  <a:srgbClr val="002060"/>
                </a:solidFill>
              </a:rPr>
              <a:t>uprave, član Udruge posrednika u prometu nekretnina i jedan predstavnik zavoda za prostorno uređenje ili osoba iz redova znanstvene zajednice </a:t>
            </a:r>
          </a:p>
        </p:txBody>
      </p:sp>
    </p:spTree>
    <p:extLst>
      <p:ext uri="{BB962C8B-B14F-4D97-AF65-F5344CB8AC3E}">
        <p14:creationId xmlns:p14="http://schemas.microsoft.com/office/powerpoint/2010/main" val="172386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3"/>
          <p:cNvSpPr>
            <a:spLocks noGrp="1"/>
          </p:cNvSpPr>
          <p:nvPr>
            <p:ph idx="1"/>
          </p:nvPr>
        </p:nvSpPr>
        <p:spPr bwMode="auto">
          <a:xfrm>
            <a:off x="1403648" y="946394"/>
            <a:ext cx="7206952" cy="4714854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hr-HR" altLang="sr-Latn-RS" dirty="0" smtClean="0"/>
          </a:p>
          <a:p>
            <a:pPr marL="0" indent="0">
              <a:buNone/>
            </a:pPr>
            <a:endParaRPr lang="hr-HR" altLang="sr-Latn-R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0272" y="6356350"/>
            <a:ext cx="445077" cy="365125"/>
          </a:xfrm>
        </p:spPr>
        <p:txBody>
          <a:bodyPr/>
          <a:lstStyle/>
          <a:p>
            <a:pPr>
              <a:defRPr/>
            </a:pPr>
            <a:fld id="{3EF90C2A-8D70-442D-8254-95C3B5E9E10B}" type="slidenum">
              <a:rPr lang="hr-HR" altLang="sr-Latn-RS"/>
              <a:pPr>
                <a:defRPr/>
              </a:pPr>
              <a:t>9</a:t>
            </a:fld>
            <a:endParaRPr lang="hr-HR" alt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74" y="188640"/>
            <a:ext cx="6126299" cy="5751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09924" y="6342062"/>
            <a:ext cx="3994397" cy="365125"/>
          </a:xfrm>
        </p:spPr>
        <p:txBody>
          <a:bodyPr/>
          <a:lstStyle/>
          <a:p>
            <a:pPr>
              <a:defRPr/>
            </a:pPr>
            <a:r>
              <a:rPr lang="pl-PL" smtClean="0"/>
              <a:t>Zakon o procjeni vrijednosti nekretnina i pripadni pravilnici</a:t>
            </a: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403646" y="1121461"/>
            <a:ext cx="7206952" cy="5115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2400" b="1" dirty="0" smtClean="0">
                <a:solidFill>
                  <a:srgbClr val="002060"/>
                </a:solidFill>
                <a:cs typeface="Arial" pitchFamily="34" charset="0"/>
              </a:rPr>
              <a:t>4. PROCES PROCJENE VRIJEDNOSTI NEKRETNINA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sz="2000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r-HR" sz="1800" i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99796625"/>
              </p:ext>
            </p:extLst>
          </p:nvPr>
        </p:nvGraphicFramePr>
        <p:xfrm>
          <a:off x="1943974" y="1753931"/>
          <a:ext cx="6516458" cy="4483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4549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11482</TotalTime>
  <Words>1414</Words>
  <Application>Microsoft Office PowerPoint</Application>
  <PresentationFormat>Prikaz na zaslonu (4:3)</PresentationFormat>
  <Paragraphs>234</Paragraphs>
  <Slides>25</Slides>
  <Notes>25</Notes>
  <HiddenSlides>0</HiddenSlides>
  <MMClips>0</MMClips>
  <ScaleCrop>false</ScaleCrop>
  <HeadingPairs>
    <vt:vector size="8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2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Segoe Print</vt:lpstr>
      <vt:lpstr>Tahoma</vt:lpstr>
      <vt:lpstr>Times New Roman</vt:lpstr>
      <vt:lpstr>Wingdings</vt:lpstr>
      <vt:lpstr>Office Theme</vt:lpstr>
      <vt:lpstr>1_Office Theme</vt:lpstr>
      <vt:lpstr>Equation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Mama Tata</dc:creator>
  <cp:lastModifiedBy>Željko Uhlir</cp:lastModifiedBy>
  <cp:revision>645</cp:revision>
  <cp:lastPrinted>2015-09-07T07:31:53Z</cp:lastPrinted>
  <dcterms:created xsi:type="dcterms:W3CDTF">1601-01-01T00:00:00Z</dcterms:created>
  <dcterms:modified xsi:type="dcterms:W3CDTF">2015-11-12T10:32:20Z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1050</vt:i4>
  </property>
</Properties>
</file>