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9" r:id="rId12"/>
    <p:sldId id="270" r:id="rId13"/>
    <p:sldId id="271" r:id="rId14"/>
    <p:sldId id="275" r:id="rId15"/>
    <p:sldId id="272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71E47-8741-4CA7-A97A-E0E9F2E6B7E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537DE-EAB6-4802-984D-2F7C433A6E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8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40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95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32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085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47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6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03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154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4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94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89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652B-EDE5-447A-A490-2D79B2C3EBBB}" type="datetimeFigureOut">
              <a:rPr lang="hr-HR" smtClean="0"/>
              <a:t>22.3.2017.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1149-32C1-455D-8731-1FFFD112D3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21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4px-Coat_of_arms_of_Croa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493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ESKTOP\MY PICTURES\ECR-SLA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9366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NAČKA INSPEKCIJE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1012402" cy="884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7" name="TekstniOkvir 7"/>
          <p:cNvSpPr txBox="1">
            <a:spLocks noChangeArrowheads="1"/>
          </p:cNvSpPr>
          <p:nvPr/>
        </p:nvSpPr>
        <p:spPr bwMode="auto">
          <a:xfrm>
            <a:off x="1511300" y="773113"/>
            <a:ext cx="6121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600" b="1" dirty="0">
                <a:latin typeface="Lucida Sans Unicode" pitchFamily="34" charset="0"/>
              </a:rPr>
              <a:t>MINISTARSTVO  </a:t>
            </a:r>
            <a:r>
              <a:rPr lang="hr-HR" altLang="sr-Latn-RS" sz="1600" b="1" dirty="0" smtClean="0">
                <a:latin typeface="Lucida Sans Unicode" pitchFamily="34" charset="0"/>
              </a:rPr>
              <a:t>MORA , </a:t>
            </a:r>
            <a:r>
              <a:rPr lang="hr-HR" altLang="sr-Latn-RS" sz="1600" b="1" dirty="0">
                <a:latin typeface="Lucida Sans Unicode" pitchFamily="34" charset="0"/>
              </a:rPr>
              <a:t>PROMETA  I INFRASTRUKTURE</a:t>
            </a:r>
          </a:p>
        </p:txBody>
      </p:sp>
      <p:sp>
        <p:nvSpPr>
          <p:cNvPr id="8198" name="TekstniOkvir 8"/>
          <p:cNvSpPr txBox="1">
            <a:spLocks noChangeArrowheads="1"/>
          </p:cNvSpPr>
          <p:nvPr/>
        </p:nvSpPr>
        <p:spPr bwMode="auto">
          <a:xfrm>
            <a:off x="2411413" y="2133600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b="1" i="1">
                <a:latin typeface="Lucida Sans Unicode" pitchFamily="34" charset="0"/>
              </a:rPr>
              <a:t>   UPRAVA  PROMETNE  INSPEKCIJE</a:t>
            </a:r>
          </a:p>
        </p:txBody>
      </p:sp>
      <p:sp>
        <p:nvSpPr>
          <p:cNvPr id="8199" name="TekstniOkvir 10"/>
          <p:cNvSpPr txBox="1">
            <a:spLocks noChangeArrowheads="1"/>
          </p:cNvSpPr>
          <p:nvPr/>
        </p:nvSpPr>
        <p:spPr bwMode="auto">
          <a:xfrm>
            <a:off x="611188" y="2924175"/>
            <a:ext cx="7921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altLang="sr-Latn-RS" sz="2400" b="1" i="1"/>
              <a:t>   INSPEKCIJA  CESTOVNOG  PROMETA   HRVATSKE</a:t>
            </a:r>
          </a:p>
          <a:p>
            <a:r>
              <a:rPr lang="hr-HR" altLang="sr-Latn-RS" sz="2400" b="1" i="1"/>
              <a:t/>
            </a:r>
            <a:br>
              <a:rPr lang="hr-HR" altLang="sr-Latn-RS" sz="2400" b="1" i="1"/>
            </a:br>
            <a:r>
              <a:rPr lang="hr-HR" altLang="sr-Latn-RS"/>
              <a:t>       </a:t>
            </a:r>
            <a:endParaRPr lang="hr-HR" altLang="sr-Latn-RS" i="1">
              <a:latin typeface="Arial Black" pitchFamily="34" charset="0"/>
            </a:endParaRPr>
          </a:p>
        </p:txBody>
      </p:sp>
      <p:sp>
        <p:nvSpPr>
          <p:cNvPr id="8200" name="TekstniOkvir 11"/>
          <p:cNvSpPr txBox="1">
            <a:spLocks noChangeArrowheads="1"/>
          </p:cNvSpPr>
          <p:nvPr/>
        </p:nvSpPr>
        <p:spPr bwMode="auto">
          <a:xfrm>
            <a:off x="2266950" y="5398477"/>
            <a:ext cx="4321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r-HR" altLang="sr-Latn-RS" sz="1600" b="1" dirty="0" smtClean="0"/>
              <a:t>23. </a:t>
            </a:r>
            <a:r>
              <a:rPr lang="hr-HR" altLang="sr-Latn-RS" sz="1600" b="1" dirty="0"/>
              <a:t>o</a:t>
            </a:r>
            <a:r>
              <a:rPr lang="hr-HR" altLang="sr-Latn-RS" sz="1600" b="1" dirty="0" smtClean="0"/>
              <a:t>žujak  2017. god</a:t>
            </a:r>
            <a:r>
              <a:rPr lang="hr-HR" altLang="sr-Latn-RS" sz="1600" dirty="0" smtClean="0"/>
              <a:t>. </a:t>
            </a:r>
            <a:endParaRPr lang="hr-HR" altLang="sr-Latn-RS" sz="1600" dirty="0"/>
          </a:p>
        </p:txBody>
      </p:sp>
      <p:sp>
        <p:nvSpPr>
          <p:cNvPr id="8201" name="TekstniOkvir 12"/>
          <p:cNvSpPr txBox="1">
            <a:spLocks noChangeArrowheads="1"/>
          </p:cNvSpPr>
          <p:nvPr/>
        </p:nvSpPr>
        <p:spPr bwMode="auto">
          <a:xfrm>
            <a:off x="6443663" y="6016625"/>
            <a:ext cx="2233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600" b="1" dirty="0" smtClean="0"/>
              <a:t>www.mmpi.hr</a:t>
            </a:r>
            <a:endParaRPr lang="hr-HR" altLang="sr-Latn-RS" sz="1600" b="1" dirty="0"/>
          </a:p>
          <a:p>
            <a:pPr eaLnBrk="1" hangingPunct="1"/>
            <a:endParaRPr lang="hr-HR" altLang="sr-Latn-RS" sz="800" b="1" dirty="0"/>
          </a:p>
          <a:p>
            <a:pPr eaLnBrk="1" hangingPunct="1"/>
            <a:r>
              <a:rPr lang="hr-HR" altLang="sr-Latn-RS" sz="800" b="1" dirty="0"/>
              <a:t>          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1688" y="3384178"/>
            <a:ext cx="7416824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Međunarodna  suradnja  prometne  inspekcije</a:t>
            </a:r>
            <a:endParaRPr lang="hr-HR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1688" y="4293096"/>
            <a:ext cx="7416824" cy="8678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 GENERACIJE TAHOGRAFA I EU</a:t>
            </a:r>
          </a:p>
          <a:p>
            <a:pPr algn="ctr"/>
            <a:r>
              <a:rPr lang="hr-HR" b="1" i="1" dirty="0" smtClean="0"/>
              <a:t>ISTINE  I ZABLUDE !</a:t>
            </a:r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3918310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hr-HR" altLang="sr-Latn-RS" b="1" dirty="0" smtClean="0"/>
          </a:p>
          <a:p>
            <a:pPr eaLnBrk="1" hangingPunct="1">
              <a:buFontTx/>
              <a:buNone/>
            </a:pPr>
            <a:r>
              <a:rPr lang="hr-HR" altLang="sr-Latn-RS" dirty="0" smtClean="0"/>
              <a:t>   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763713" y="260350"/>
            <a:ext cx="5473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b="1"/>
              <a:t>UPRAVA  PROMETNE INSPEKCIJE</a:t>
            </a:r>
            <a:endParaRPr lang="en-GB" altLang="sr-Latn-RS" b="1"/>
          </a:p>
        </p:txBody>
      </p:sp>
      <p:pic>
        <p:nvPicPr>
          <p:cNvPr id="7" name="Picture 5" descr="ZNAČKA INSPEKCIJE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82762" cy="59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2" descr="D:\DESKTOP\MY PICTURES\ECR-SLA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15888"/>
            <a:ext cx="58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111" y="1124744"/>
            <a:ext cx="81369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PROVJERE U PROSTORIMA TVRTKI  - </a:t>
            </a:r>
            <a:r>
              <a:rPr lang="hr-HR" sz="2400" b="1" dirty="0" smtClean="0">
                <a:latin typeface="+mj-lt"/>
              </a:rPr>
              <a:t>čl.34. Zakona</a:t>
            </a:r>
            <a:endParaRPr lang="hr-H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20893" y="2276872"/>
            <a:ext cx="7939539" cy="3456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Arial Narrow" panose="020B0606020202030204" pitchFamily="34" charset="0"/>
              </a:rPr>
              <a:t>Inspektori dužni su tijekom provjere uzeti u obzir sve informacije koje dostavi nadležno tijelo druge države, a koje se odnose na aktivnosti pregledane tvrtke .</a:t>
            </a:r>
            <a:endParaRPr lang="hr-HR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780088"/>
            <a:ext cx="5828184" cy="776704"/>
          </a:xfrm>
        </p:spPr>
        <p:txBody>
          <a:bodyPr>
            <a:normAutofit fontScale="90000"/>
          </a:bodyPr>
          <a:lstStyle/>
          <a:p>
            <a:r>
              <a:rPr lang="hr-HR" sz="1600" b="1" dirty="0" smtClean="0"/>
              <a:t/>
            </a:r>
            <a:br>
              <a:rPr lang="hr-HR" sz="1600" b="1" dirty="0" smtClean="0"/>
            </a:br>
            <a:r>
              <a:rPr lang="hr-HR" sz="2400" b="1" dirty="0" smtClean="0"/>
              <a:t>SUSTAV  OCJENE RIZIKA</a:t>
            </a:r>
            <a:r>
              <a:rPr lang="hr-HR" sz="1600" b="1" dirty="0"/>
              <a:t/>
            </a:r>
            <a:br>
              <a:rPr lang="hr-HR" sz="1600" b="1" dirty="0"/>
            </a:br>
            <a:r>
              <a:rPr lang="hr-HR" sz="1600" b="1" dirty="0" smtClean="0"/>
              <a:t>RISK  RAITING  SYSTEM</a:t>
            </a:r>
            <a:endParaRPr lang="hr-HR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381328"/>
            <a:ext cx="8640960" cy="312440"/>
          </a:xfrm>
        </p:spPr>
        <p:txBody>
          <a:bodyPr>
            <a:normAutofit fontScale="55000" lnSpcReduction="20000"/>
          </a:bodyPr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6685"/>
            <a:ext cx="1499659" cy="1124744"/>
          </a:xfrm>
          <a:prstGeom prst="rect">
            <a:avLst/>
          </a:prstGeom>
        </p:spPr>
      </p:pic>
      <p:pic>
        <p:nvPicPr>
          <p:cNvPr id="1026" name="Picture 2" descr="C:\Users\ikesic\Desktop\ECR SL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5810"/>
            <a:ext cx="1081166" cy="12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79712" y="1916832"/>
            <a:ext cx="53285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POVREDE U SOCIJALNOM ZAKONODAVSTVU</a:t>
            </a:r>
            <a:endParaRPr lang="hr-HR" b="1" dirty="0"/>
          </a:p>
        </p:txBody>
      </p:sp>
      <p:sp>
        <p:nvSpPr>
          <p:cNvPr id="6" name="Down Arrow 5"/>
          <p:cNvSpPr/>
          <p:nvPr/>
        </p:nvSpPr>
        <p:spPr>
          <a:xfrm>
            <a:off x="4355976" y="2564904"/>
            <a:ext cx="216024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2123728" y="3379862"/>
            <a:ext cx="4896544" cy="11292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rgbClr val="C00000"/>
                </a:solidFill>
              </a:rPr>
              <a:t>SUSTAV  OCJENE RIZIKA</a:t>
            </a:r>
            <a:endParaRPr lang="hr-HR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4820" y="5261133"/>
            <a:ext cx="1080120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VISOK</a:t>
            </a:r>
            <a:endParaRPr lang="hr-HR" b="1" dirty="0"/>
          </a:p>
        </p:txBody>
      </p:sp>
      <p:sp>
        <p:nvSpPr>
          <p:cNvPr id="10" name="Rectangle 9"/>
          <p:cNvSpPr/>
          <p:nvPr/>
        </p:nvSpPr>
        <p:spPr>
          <a:xfrm>
            <a:off x="3923928" y="5261133"/>
            <a:ext cx="1080120" cy="576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SREDNJI</a:t>
            </a:r>
            <a:endParaRPr lang="hr-HR" b="1" dirty="0"/>
          </a:p>
        </p:txBody>
      </p:sp>
      <p:sp>
        <p:nvSpPr>
          <p:cNvPr id="11" name="Rectangle 10"/>
          <p:cNvSpPr/>
          <p:nvPr/>
        </p:nvSpPr>
        <p:spPr>
          <a:xfrm>
            <a:off x="6261784" y="5262686"/>
            <a:ext cx="1080120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NIZAK</a:t>
            </a:r>
            <a:endParaRPr lang="hr-HR" b="1" dirty="0"/>
          </a:p>
        </p:txBody>
      </p:sp>
      <p:sp>
        <p:nvSpPr>
          <p:cNvPr id="12" name="Down Arrow 11"/>
          <p:cNvSpPr/>
          <p:nvPr/>
        </p:nvSpPr>
        <p:spPr>
          <a:xfrm>
            <a:off x="6585820" y="4365104"/>
            <a:ext cx="362444" cy="7920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Down Arrow 12"/>
          <p:cNvSpPr/>
          <p:nvPr/>
        </p:nvSpPr>
        <p:spPr>
          <a:xfrm>
            <a:off x="4266948" y="4653136"/>
            <a:ext cx="305051" cy="58361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Down Arrow 13"/>
          <p:cNvSpPr/>
          <p:nvPr/>
        </p:nvSpPr>
        <p:spPr>
          <a:xfrm>
            <a:off x="2305416" y="4365104"/>
            <a:ext cx="358928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4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hr-HR" altLang="sr-Latn-RS" b="1" dirty="0" smtClean="0"/>
          </a:p>
          <a:p>
            <a:pPr eaLnBrk="1" hangingPunct="1">
              <a:buFontTx/>
              <a:buNone/>
              <a:defRPr/>
            </a:pPr>
            <a:r>
              <a:rPr lang="hr-HR" altLang="sr-Latn-RS" dirty="0" smtClean="0"/>
              <a:t>   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763713" y="260350"/>
            <a:ext cx="5473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charset="0"/>
              </a:rPr>
              <a:t>UPRAVA  PROMETNE INSPEKCIJE</a:t>
            </a:r>
            <a:endParaRPr lang="en-GB" altLang="sr-Latn-RS" sz="1800" b="1">
              <a:latin typeface="Arial" charset="0"/>
            </a:endParaRPr>
          </a:p>
        </p:txBody>
      </p:sp>
      <p:pic>
        <p:nvPicPr>
          <p:cNvPr id="7" name="Picture 5" descr="ZNAČKA INSPEKCIJE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82762" cy="59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4" name="Picture 2" descr="D:\DESKTOP\MY PICTURES\ECR-SLA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15888"/>
            <a:ext cx="58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 descr="C:\Users\ikesic\Desktop\ECR\Slike Godollo\DSC015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1294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4213" y="5516563"/>
            <a:ext cx="8064500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/>
              <a:t>DIREKTIVA</a:t>
            </a:r>
            <a:r>
              <a:rPr lang="hr-HR" sz="1400" b="1" dirty="0">
                <a:latin typeface="Arial Black" panose="020B0A04020102020204" pitchFamily="34" charset="0"/>
              </a:rPr>
              <a:t> 2014/47/EU  od 3. travnja 2014. o pregledima tehničke ispravnosti na cesti gospodarskih vozila koja prometuju u Uniji i stavljanju van snage Direktive 2000/30/EZ</a:t>
            </a: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218237367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hr-HR" altLang="sr-Latn-RS" b="1" dirty="0" smtClean="0"/>
          </a:p>
          <a:p>
            <a:pPr eaLnBrk="1" hangingPunct="1">
              <a:buFontTx/>
              <a:buNone/>
              <a:defRPr/>
            </a:pPr>
            <a:r>
              <a:rPr lang="hr-HR" altLang="sr-Latn-RS" dirty="0" smtClean="0"/>
              <a:t>   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763713" y="260350"/>
            <a:ext cx="5473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charset="0"/>
              </a:rPr>
              <a:t>UPRAVA  PROMETNE INSPEKCIJE</a:t>
            </a:r>
            <a:endParaRPr lang="en-GB" altLang="sr-Latn-RS" sz="1800" b="1">
              <a:latin typeface="Arial" charset="0"/>
            </a:endParaRPr>
          </a:p>
        </p:txBody>
      </p:sp>
      <p:pic>
        <p:nvPicPr>
          <p:cNvPr id="7" name="Picture 5" descr="ZNAČKA INSPEKCIJE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82762" cy="59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8" name="Picture 2" descr="D:\DESKTOP\MY PICTURES\ECR-SLA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15888"/>
            <a:ext cx="58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" descr="F:\ECR\ECR-DEBRECEN\ECR-DEBRECEN 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7233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59113" y="4941888"/>
            <a:ext cx="5689600" cy="172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>
                <a:latin typeface="Arial Black" panose="020B0A04020102020204" pitchFamily="34" charset="0"/>
              </a:rPr>
              <a:t>DIREKTIVA 2006/22/EZ – članak 5.</a:t>
            </a:r>
          </a:p>
          <a:p>
            <a:pPr algn="ctr">
              <a:defRPr/>
            </a:pPr>
            <a:r>
              <a:rPr lang="hr-HR" sz="1400" b="1" dirty="0">
                <a:latin typeface="Arial Black" panose="020B0A04020102020204" pitchFamily="34" charset="0"/>
              </a:rPr>
              <a:t>Usklađenost provjere</a:t>
            </a:r>
          </a:p>
          <a:p>
            <a:pPr algn="ctr">
              <a:defRPr/>
            </a:pPr>
            <a:r>
              <a:rPr lang="hr-HR" sz="1400" b="1" i="1" dirty="0">
                <a:latin typeface="Arial Black" panose="020B0A04020102020204" pitchFamily="34" charset="0"/>
              </a:rPr>
              <a:t>Države članice najmanje 6 puta u godini poduzimaju usklađene cestovne provjere vozila i vozača koji ulaze u područje primjene Uredbi. Takve provjere poduzimaju se u isto vrijeme od strane inspekcija dviju ili više  država članica.</a:t>
            </a:r>
          </a:p>
        </p:txBody>
      </p:sp>
    </p:spTree>
    <p:extLst>
      <p:ext uri="{BB962C8B-B14F-4D97-AF65-F5344CB8AC3E}">
        <p14:creationId xmlns:p14="http://schemas.microsoft.com/office/powerpoint/2010/main" val="33059671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b="1" dirty="0" smtClean="0"/>
              <a:t>A N K E T A</a:t>
            </a:r>
            <a:endParaRPr lang="hr-H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23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93204" y="14171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9810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hr-HR" altLang="sr-Latn-RS" b="1" dirty="0" smtClean="0"/>
          </a:p>
          <a:p>
            <a:pPr eaLnBrk="1" hangingPunct="1">
              <a:buFontTx/>
              <a:buNone/>
              <a:defRPr/>
            </a:pPr>
            <a:r>
              <a:rPr lang="hr-HR" altLang="sr-Latn-RS" dirty="0" smtClean="0"/>
              <a:t>                                   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1691680" y="260349"/>
            <a:ext cx="4896519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charset="0"/>
              </a:rPr>
              <a:t>UPRAVA  PROMETNE INSPEKCIJE</a:t>
            </a:r>
            <a:endParaRPr lang="en-GB" altLang="sr-Latn-RS" sz="1800" b="1">
              <a:latin typeface="Arial" charset="0"/>
            </a:endParaRPr>
          </a:p>
        </p:txBody>
      </p:sp>
      <p:pic>
        <p:nvPicPr>
          <p:cNvPr id="7" name="Picture 5" descr="ZNAČKA INSPEKCIJE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82762" cy="59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2" name="Picture 2" descr="D:\DESKTOP\MY PICTURES\ECR-SLA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50" y="100598"/>
            <a:ext cx="5857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1"/>
          <p:cNvSpPr>
            <a:spLocks noChangeArrowheads="1"/>
          </p:cNvSpPr>
          <p:nvPr/>
        </p:nvSpPr>
        <p:spPr bwMode="auto">
          <a:xfrm>
            <a:off x="2051050" y="3244850"/>
            <a:ext cx="4824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b="1">
                <a:latin typeface="Arial" charset="0"/>
              </a:rPr>
              <a:t>     HVALA   NA   PAŽNJI</a:t>
            </a:r>
            <a:endParaRPr lang="hr-HR" altLang="sr-Latn-RS" sz="280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742" y="4005064"/>
            <a:ext cx="784887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chemeClr val="tx1"/>
                </a:solidFill>
              </a:rPr>
              <a:t>Ivan Kesić, </a:t>
            </a:r>
            <a:r>
              <a:rPr lang="hr-HR" b="1" dirty="0" smtClean="0">
                <a:solidFill>
                  <a:schemeClr val="tx1"/>
                </a:solidFill>
              </a:rPr>
              <a:t>mag. ing.traff.</a:t>
            </a:r>
            <a:endParaRPr lang="hr-HR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r-HR" b="1" dirty="0">
                <a:solidFill>
                  <a:schemeClr val="tx1"/>
                </a:solidFill>
              </a:rPr>
              <a:t>NAČELNIK SEKTORA INSPEKCIJE SIGURNOSTI CESTOVNOG PROMETA </a:t>
            </a:r>
          </a:p>
          <a:p>
            <a:pPr algn="ctr">
              <a:defRPr/>
            </a:pPr>
            <a:r>
              <a:rPr lang="hr-HR" b="1" dirty="0" smtClean="0">
                <a:solidFill>
                  <a:schemeClr val="tx1"/>
                </a:solidFill>
              </a:rPr>
              <a:t>ivan.kesic@mmpi.hr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26908" cy="9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7054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656184"/>
          </a:xfrm>
        </p:spPr>
        <p:txBody>
          <a:bodyPr>
            <a:noAutofit/>
          </a:bodyPr>
          <a:lstStyle/>
          <a:p>
            <a:pPr algn="just"/>
            <a:r>
              <a:rPr lang="hr-HR" sz="2800" b="1" i="1" dirty="0" smtClean="0"/>
              <a:t>U interesu jasne, učinkovite, razmjene i jedinstvene provedbe socijalnih pravila u cestovnom prometu, nadležna tijela država članica trebala bi pravila primjenjivati na jedinstveni način.</a:t>
            </a:r>
            <a:endParaRPr lang="hr-HR" sz="2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632848" cy="2160240"/>
          </a:xfrm>
        </p:spPr>
        <p:txBody>
          <a:bodyPr>
            <a:normAutofit/>
          </a:bodyPr>
          <a:lstStyle/>
          <a:p>
            <a:pPr algn="just"/>
            <a:r>
              <a:rPr lang="hr-HR" sz="2800" b="1" dirty="0" smtClean="0">
                <a:solidFill>
                  <a:schemeClr val="tx1"/>
                </a:solidFill>
              </a:rPr>
              <a:t>U tom cilju vrlo važna je međunarodna suradnja između država članica , razmjene  podataka i iskustava i zajedničkog rada u izradi  zakonodavstva EU.</a:t>
            </a:r>
            <a:endParaRPr lang="hr-HR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101"/>
            <a:ext cx="966507" cy="7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15696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                   UPRAVA   PROMETNE  INSPEKCIJE</a:t>
            </a:r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26908" cy="9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2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772" y="1124744"/>
            <a:ext cx="7846640" cy="576063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Novi  izazovi</a:t>
            </a:r>
            <a:endParaRPr lang="hr-HR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642246" cy="3960440"/>
          </a:xfrm>
        </p:spPr>
        <p:txBody>
          <a:bodyPr>
            <a:normAutofit/>
          </a:bodyPr>
          <a:lstStyle/>
          <a:p>
            <a:pPr algn="just"/>
            <a:r>
              <a:rPr lang="hr-HR" sz="2800" b="1" dirty="0" smtClean="0">
                <a:solidFill>
                  <a:schemeClr val="tx1"/>
                </a:solidFill>
              </a:rPr>
              <a:t>Službenici za kontrolu neprestano su izloženi novim izazovima zbog uvođenja izmjena na tahografu i novih manipulativnih tehnika.</a:t>
            </a:r>
          </a:p>
          <a:p>
            <a:pPr algn="just"/>
            <a:r>
              <a:rPr lang="hr-HR" sz="2800" b="1" dirty="0" smtClean="0">
                <a:solidFill>
                  <a:schemeClr val="tx1"/>
                </a:solidFill>
              </a:rPr>
              <a:t>Kako bi se osigurala učinkovitija provjera te unaprijedilo usklađivanje pristupa provjere diljem Unije, trebalo bi usvojiti zajedničku metodologiju za početno i trajno osposobljavanje službenika za kontrolu.</a:t>
            </a:r>
            <a:endParaRPr lang="hr-HR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101"/>
            <a:ext cx="966507" cy="7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15696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                   UPRAVA   PROMETNE  INSPEKCIJE</a:t>
            </a:r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26908" cy="9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0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101"/>
            <a:ext cx="966507" cy="7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15696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                   UPRAVA   PROMETNE  INSPEKCIJE</a:t>
            </a:r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26908" cy="9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0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101"/>
            <a:ext cx="966507" cy="7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15696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                   UPRAVA   PROMETNE  INSPEKCIJE</a:t>
            </a:r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26908" cy="9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0208"/>
            <a:ext cx="8496944" cy="56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5696" y="4869160"/>
            <a:ext cx="6120680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IZVRŠITELJI  NISU SAMI NA SVIJETU 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0410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101"/>
            <a:ext cx="966507" cy="7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15696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                   UPRAVA   PROMETNE  INSPEKCIJE</a:t>
            </a:r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26908" cy="9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602"/>
            <a:ext cx="9144000" cy="587727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3203848" y="2852936"/>
            <a:ext cx="338437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R A D I M O</a:t>
            </a:r>
            <a:endParaRPr lang="hr-HR" b="1" dirty="0"/>
          </a:p>
        </p:txBody>
      </p:sp>
      <p:sp>
        <p:nvSpPr>
          <p:cNvPr id="8" name="Rectangle 7"/>
          <p:cNvSpPr/>
          <p:nvPr/>
        </p:nvSpPr>
        <p:spPr>
          <a:xfrm>
            <a:off x="1979712" y="4365104"/>
            <a:ext cx="5616624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SURADNJA    SURADNJA   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SURADNJA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8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101"/>
            <a:ext cx="966507" cy="7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15696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                   UPRAVA   PROMETNE  INSPEKCIJE</a:t>
            </a:r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26908" cy="9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208"/>
            <a:ext cx="9144000" cy="594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2780928"/>
            <a:ext cx="25202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IZVRŠNA  WG</a:t>
            </a:r>
            <a:endParaRPr lang="hr-HR" b="1" dirty="0"/>
          </a:p>
        </p:txBody>
      </p:sp>
      <p:sp>
        <p:nvSpPr>
          <p:cNvPr id="9" name="Rectangle 8"/>
          <p:cNvSpPr/>
          <p:nvPr/>
        </p:nvSpPr>
        <p:spPr>
          <a:xfrm>
            <a:off x="1547664" y="3573016"/>
            <a:ext cx="25202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  WG  ZA  KARTICE </a:t>
            </a:r>
            <a:endParaRPr lang="hr-HR" b="1" dirty="0"/>
          </a:p>
        </p:txBody>
      </p:sp>
      <p:sp>
        <p:nvSpPr>
          <p:cNvPr id="10" name="Rectangle 9"/>
          <p:cNvSpPr/>
          <p:nvPr/>
        </p:nvSpPr>
        <p:spPr>
          <a:xfrm>
            <a:off x="1544510" y="4077072"/>
            <a:ext cx="363513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  WG  ZA  PRAVILA IZRAČUNA</a:t>
            </a:r>
            <a:endParaRPr lang="hr-HR" b="1" dirty="0"/>
          </a:p>
        </p:txBody>
      </p:sp>
      <p:sp>
        <p:nvSpPr>
          <p:cNvPr id="11" name="Rectangle 10"/>
          <p:cNvSpPr/>
          <p:nvPr/>
        </p:nvSpPr>
        <p:spPr>
          <a:xfrm>
            <a:off x="1544510" y="4509120"/>
            <a:ext cx="252028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  WG  ZA  ZAMJENU  DT</a:t>
            </a:r>
            <a:endParaRPr lang="hr-HR" b="1" dirty="0"/>
          </a:p>
        </p:txBody>
      </p:sp>
      <p:sp>
        <p:nvSpPr>
          <p:cNvPr id="12" name="Rectangle 11"/>
          <p:cNvSpPr/>
          <p:nvPr/>
        </p:nvSpPr>
        <p:spPr>
          <a:xfrm>
            <a:off x="1578938" y="5013176"/>
            <a:ext cx="3266708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  WG  ZA  PRISTUP  TRŽIŠTU</a:t>
            </a:r>
            <a:endParaRPr lang="hr-HR" b="1" dirty="0"/>
          </a:p>
        </p:txBody>
      </p:sp>
      <p:sp>
        <p:nvSpPr>
          <p:cNvPr id="13" name="Rectangle 12"/>
          <p:cNvSpPr/>
          <p:nvPr/>
        </p:nvSpPr>
        <p:spPr>
          <a:xfrm>
            <a:off x="1578938" y="5525616"/>
            <a:ext cx="356074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  </a:t>
            </a:r>
            <a:r>
              <a:rPr lang="hr-HR" sz="1600" b="1" dirty="0" smtClean="0"/>
              <a:t>WG  ZA  USKLAĐENOST I INOVACIJE</a:t>
            </a:r>
            <a:endParaRPr lang="hr-HR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1568358" y="6021288"/>
            <a:ext cx="3704758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  </a:t>
            </a:r>
            <a:r>
              <a:rPr lang="hr-HR" sz="1600" b="1" dirty="0" smtClean="0"/>
              <a:t>WG  ZA  TEHNIČKU ISPRAVNOST  + CITA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12678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101"/>
            <a:ext cx="966507" cy="7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15696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                   UPRAVA   PROMETNE  INSPEKCIJE</a:t>
            </a:r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26908" cy="9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01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101"/>
            <a:ext cx="966507" cy="72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15696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                   UPRAVA   PROMETNE  INSPEKCIJE</a:t>
            </a:r>
            <a:endParaRPr lang="hr-H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26908" cy="9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208"/>
            <a:ext cx="9144000" cy="590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971600" y="2348880"/>
            <a:ext cx="720080" cy="5760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971600" y="3789040"/>
            <a:ext cx="720080" cy="57606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ight Arrow 8"/>
          <p:cNvSpPr/>
          <p:nvPr/>
        </p:nvSpPr>
        <p:spPr>
          <a:xfrm>
            <a:off x="899592" y="5301208"/>
            <a:ext cx="792088" cy="720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8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372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U interesu jasne, učinkovite, razmjene i jedinstvene provedbe socijalnih pravila u cestovnom prometu, nadležna tijela država članica trebala bi pravila primjenjivati na jedinstveni način.</vt:lpstr>
      <vt:lpstr>Novi  izazovi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SUSTAV  OCJENE RIZIKA RISK  RAITING  SYSTEM</vt:lpstr>
      <vt:lpstr> </vt:lpstr>
      <vt:lpstr> </vt:lpstr>
      <vt:lpstr>A N K E T A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hdesk</dc:creator>
  <cp:lastModifiedBy>hdesk</cp:lastModifiedBy>
  <cp:revision>13</cp:revision>
  <dcterms:created xsi:type="dcterms:W3CDTF">2017-03-15T10:40:27Z</dcterms:created>
  <dcterms:modified xsi:type="dcterms:W3CDTF">2017-03-22T12:27:20Z</dcterms:modified>
</cp:coreProperties>
</file>