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316" r:id="rId5"/>
    <p:sldId id="313" r:id="rId6"/>
    <p:sldId id="319" r:id="rId7"/>
    <p:sldId id="320" r:id="rId8"/>
    <p:sldId id="298" r:id="rId9"/>
    <p:sldId id="300" r:id="rId10"/>
    <p:sldId id="304" r:id="rId11"/>
    <p:sldId id="306" r:id="rId12"/>
    <p:sldId id="307" r:id="rId13"/>
    <p:sldId id="308" r:id="rId14"/>
    <p:sldId id="310" r:id="rId15"/>
    <p:sldId id="311" r:id="rId16"/>
    <p:sldId id="259" r:id="rId17"/>
    <p:sldId id="294" r:id="rId18"/>
    <p:sldId id="295" r:id="rId19"/>
    <p:sldId id="296" r:id="rId20"/>
    <p:sldId id="261" r:id="rId21"/>
    <p:sldId id="287" r:id="rId22"/>
    <p:sldId id="288" r:id="rId23"/>
    <p:sldId id="289" r:id="rId24"/>
    <p:sldId id="263" r:id="rId25"/>
    <p:sldId id="321" r:id="rId26"/>
    <p:sldId id="322" r:id="rId27"/>
    <p:sldId id="323" r:id="rId28"/>
    <p:sldId id="324" r:id="rId29"/>
    <p:sldId id="286" r:id="rId30"/>
    <p:sldId id="317" r:id="rId31"/>
    <p:sldId id="318" r:id="rId32"/>
  </p:sldIdLst>
  <p:sldSz cx="9144000" cy="5143500" type="screen16x9"/>
  <p:notesSz cx="9926638" cy="67976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5" autoAdjust="0"/>
    <p:restoredTop sz="94660"/>
  </p:normalViewPr>
  <p:slideViewPr>
    <p:cSldViewPr>
      <p:cViewPr varScale="1">
        <p:scale>
          <a:sx n="147" d="100"/>
          <a:sy n="147" d="100"/>
        </p:scale>
        <p:origin x="-51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/>
          <a:lstStyle>
            <a:lvl1pPr algn="l">
              <a:defRPr sz="14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372" y="1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/>
          <a:lstStyle>
            <a:lvl1pPr algn="r">
              <a:defRPr sz="1400"/>
            </a:lvl1pPr>
          </a:lstStyle>
          <a:p>
            <a:fld id="{42905D7F-0ADC-405A-93B4-CACD02C9B62F}" type="datetimeFigureOut">
              <a:rPr lang="hr-HR" smtClean="0"/>
              <a:pPr/>
              <a:t>24.3.2017.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5694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l">
              <a:defRPr sz="14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372" y="6455694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r">
              <a:defRPr sz="1400"/>
            </a:lvl1pPr>
          </a:lstStyle>
          <a:p>
            <a:fld id="{0803A1C6-7A7D-4EF4-9075-1847218371C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/>
          <a:lstStyle>
            <a:lvl1pPr algn="l">
              <a:defRPr sz="14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1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/>
          <a:lstStyle>
            <a:lvl1pPr algn="r">
              <a:defRPr sz="1400"/>
            </a:lvl1pPr>
          </a:lstStyle>
          <a:p>
            <a:fld id="{F6DAB123-2BA4-43E2-B8FB-FEAC15445E1E}" type="datetimeFigureOut">
              <a:rPr lang="hr-HR" smtClean="0"/>
              <a:pPr/>
              <a:t>24.3.2017.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31" tIns="53515" rIns="107031" bIns="53515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7"/>
            <a:ext cx="7941310" cy="3058954"/>
          </a:xfrm>
          <a:prstGeom prst="rect">
            <a:avLst/>
          </a:prstGeom>
        </p:spPr>
        <p:txBody>
          <a:bodyPr vert="horz" lIns="107031" tIns="53515" rIns="107031" bIns="535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5694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l">
              <a:defRPr sz="14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5694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r">
              <a:defRPr sz="1400"/>
            </a:lvl1pPr>
          </a:lstStyle>
          <a:p>
            <a:fld id="{BC90F712-46EC-46A7-ACA0-496F8C80F7F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41B2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41B2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4136" y="1146936"/>
            <a:ext cx="3683635" cy="3496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41B2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91711" y="4597908"/>
            <a:ext cx="1831848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09059" y="4698487"/>
            <a:ext cx="1328918" cy="273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220090"/>
            <a:ext cx="8072119" cy="1097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E41B2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339341"/>
            <a:ext cx="8072119" cy="315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hamagbicro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uprava@hamagbicro.hr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95671"/>
            <a:ext cx="8025383" cy="147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15484"/>
            <a:ext cx="7983220" cy="128270"/>
          </a:xfrm>
          <a:custGeom>
            <a:avLst/>
            <a:gdLst/>
            <a:ahLst/>
            <a:cxnLst/>
            <a:rect l="l" t="t" r="r" b="b"/>
            <a:pathLst>
              <a:path w="7983220" h="128270">
                <a:moveTo>
                  <a:pt x="7982711" y="128014"/>
                </a:moveTo>
                <a:lnTo>
                  <a:pt x="7982711" y="0"/>
                </a:lnTo>
                <a:lnTo>
                  <a:pt x="0" y="0"/>
                </a:lnTo>
                <a:lnTo>
                  <a:pt x="0" y="128014"/>
                </a:lnTo>
                <a:lnTo>
                  <a:pt x="7982711" y="128014"/>
                </a:lnTo>
                <a:close/>
              </a:path>
            </a:pathLst>
          </a:custGeom>
          <a:solidFill>
            <a:srgbClr val="D2D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4503" y="715450"/>
            <a:ext cx="907492" cy="271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4923" y="440426"/>
            <a:ext cx="1679117" cy="539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8732" y="3504305"/>
            <a:ext cx="2115820" cy="1639570"/>
          </a:xfrm>
          <a:custGeom>
            <a:avLst/>
            <a:gdLst/>
            <a:ahLst/>
            <a:cxnLst/>
            <a:rect l="l" t="t" r="r" b="b"/>
            <a:pathLst>
              <a:path w="2115820" h="1639570">
                <a:moveTo>
                  <a:pt x="0" y="1639193"/>
                </a:moveTo>
                <a:lnTo>
                  <a:pt x="2115267" y="1639193"/>
                </a:lnTo>
                <a:lnTo>
                  <a:pt x="2115267" y="72115"/>
                </a:lnTo>
                <a:lnTo>
                  <a:pt x="0" y="0"/>
                </a:lnTo>
                <a:lnTo>
                  <a:pt x="0" y="163919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5905" y="4730143"/>
            <a:ext cx="706120" cy="413384"/>
          </a:xfrm>
          <a:custGeom>
            <a:avLst/>
            <a:gdLst/>
            <a:ahLst/>
            <a:cxnLst/>
            <a:rect l="l" t="t" r="r" b="b"/>
            <a:pathLst>
              <a:path w="706120" h="413385">
                <a:moveTo>
                  <a:pt x="0" y="413355"/>
                </a:moveTo>
                <a:lnTo>
                  <a:pt x="705733" y="413355"/>
                </a:lnTo>
                <a:lnTo>
                  <a:pt x="440402" y="0"/>
                </a:lnTo>
                <a:lnTo>
                  <a:pt x="0" y="41335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86308" y="4730143"/>
            <a:ext cx="558165" cy="413384"/>
          </a:xfrm>
          <a:custGeom>
            <a:avLst/>
            <a:gdLst/>
            <a:ahLst/>
            <a:cxnLst/>
            <a:rect l="l" t="t" r="r" b="b"/>
            <a:pathLst>
              <a:path w="558165" h="413385">
                <a:moveTo>
                  <a:pt x="265331" y="413355"/>
                </a:moveTo>
                <a:lnTo>
                  <a:pt x="557691" y="413355"/>
                </a:lnTo>
                <a:lnTo>
                  <a:pt x="557691" y="89184"/>
                </a:lnTo>
                <a:lnTo>
                  <a:pt x="0" y="0"/>
                </a:lnTo>
                <a:lnTo>
                  <a:pt x="265331" y="413355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14440" y="4608983"/>
            <a:ext cx="912494" cy="534670"/>
          </a:xfrm>
          <a:custGeom>
            <a:avLst/>
            <a:gdLst/>
            <a:ahLst/>
            <a:cxnLst/>
            <a:rect l="l" t="t" r="r" b="b"/>
            <a:pathLst>
              <a:path w="912495" h="534670">
                <a:moveTo>
                  <a:pt x="0" y="534515"/>
                </a:moveTo>
                <a:lnTo>
                  <a:pt x="838827" y="534515"/>
                </a:lnTo>
                <a:lnTo>
                  <a:pt x="912229" y="0"/>
                </a:lnTo>
                <a:lnTo>
                  <a:pt x="71314" y="13366"/>
                </a:lnTo>
                <a:lnTo>
                  <a:pt x="0" y="534515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88139" y="4489744"/>
            <a:ext cx="556260" cy="654050"/>
          </a:xfrm>
          <a:custGeom>
            <a:avLst/>
            <a:gdLst/>
            <a:ahLst/>
            <a:cxnLst/>
            <a:rect l="l" t="t" r="r" b="b"/>
            <a:pathLst>
              <a:path w="556259" h="654050">
                <a:moveTo>
                  <a:pt x="0" y="653755"/>
                </a:moveTo>
                <a:lnTo>
                  <a:pt x="555861" y="653755"/>
                </a:lnTo>
                <a:lnTo>
                  <a:pt x="555861" y="55044"/>
                </a:lnTo>
                <a:lnTo>
                  <a:pt x="243198" y="0"/>
                </a:lnTo>
                <a:lnTo>
                  <a:pt x="0" y="653755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28732" y="4819827"/>
            <a:ext cx="436245" cy="323850"/>
          </a:xfrm>
          <a:custGeom>
            <a:avLst/>
            <a:gdLst/>
            <a:ahLst/>
            <a:cxnLst/>
            <a:rect l="l" t="t" r="r" b="b"/>
            <a:pathLst>
              <a:path w="436245" h="323850">
                <a:moveTo>
                  <a:pt x="0" y="323671"/>
                </a:moveTo>
                <a:lnTo>
                  <a:pt x="436100" y="323671"/>
                </a:lnTo>
                <a:lnTo>
                  <a:pt x="273340" y="0"/>
                </a:lnTo>
                <a:lnTo>
                  <a:pt x="0" y="206849"/>
                </a:lnTo>
                <a:lnTo>
                  <a:pt x="0" y="323671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02074" y="4627119"/>
            <a:ext cx="894080" cy="516890"/>
          </a:xfrm>
          <a:custGeom>
            <a:avLst/>
            <a:gdLst/>
            <a:ahLst/>
            <a:cxnLst/>
            <a:rect l="l" t="t" r="r" b="b"/>
            <a:pathLst>
              <a:path w="894079" h="516889">
                <a:moveTo>
                  <a:pt x="162759" y="516380"/>
                </a:moveTo>
                <a:lnTo>
                  <a:pt x="893480" y="516380"/>
                </a:lnTo>
                <a:lnTo>
                  <a:pt x="633984" y="0"/>
                </a:lnTo>
                <a:lnTo>
                  <a:pt x="0" y="192709"/>
                </a:lnTo>
                <a:lnTo>
                  <a:pt x="162759" y="51638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0663" y="4385765"/>
            <a:ext cx="855344" cy="734060"/>
          </a:xfrm>
          <a:custGeom>
            <a:avLst/>
            <a:gdLst/>
            <a:ahLst/>
            <a:cxnLst/>
            <a:rect l="l" t="t" r="r" b="b"/>
            <a:pathLst>
              <a:path w="855345" h="734060">
                <a:moveTo>
                  <a:pt x="389870" y="733561"/>
                </a:moveTo>
                <a:lnTo>
                  <a:pt x="855224" y="268060"/>
                </a:lnTo>
                <a:lnTo>
                  <a:pt x="465226" y="0"/>
                </a:lnTo>
                <a:lnTo>
                  <a:pt x="0" y="464584"/>
                </a:lnTo>
                <a:lnTo>
                  <a:pt x="389870" y="733561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55582" y="4007990"/>
            <a:ext cx="730885" cy="842644"/>
          </a:xfrm>
          <a:custGeom>
            <a:avLst/>
            <a:gdLst/>
            <a:ahLst/>
            <a:cxnLst/>
            <a:rect l="l" t="t" r="r" b="b"/>
            <a:pathLst>
              <a:path w="730884" h="842645">
                <a:moveTo>
                  <a:pt x="265081" y="842359"/>
                </a:moveTo>
                <a:lnTo>
                  <a:pt x="730308" y="377774"/>
                </a:lnTo>
                <a:lnTo>
                  <a:pt x="464337" y="0"/>
                </a:lnTo>
                <a:lnTo>
                  <a:pt x="0" y="464584"/>
                </a:lnTo>
                <a:lnTo>
                  <a:pt x="265081" y="842359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19919" y="4007990"/>
            <a:ext cx="656590" cy="646430"/>
          </a:xfrm>
          <a:custGeom>
            <a:avLst/>
            <a:gdLst/>
            <a:ahLst/>
            <a:cxnLst/>
            <a:rect l="l" t="t" r="r" b="b"/>
            <a:pathLst>
              <a:path w="656590" h="646429">
                <a:moveTo>
                  <a:pt x="655968" y="645835"/>
                </a:moveTo>
                <a:lnTo>
                  <a:pt x="389870" y="268060"/>
                </a:lnTo>
                <a:lnTo>
                  <a:pt x="0" y="0"/>
                </a:lnTo>
                <a:lnTo>
                  <a:pt x="265970" y="377774"/>
                </a:lnTo>
                <a:lnTo>
                  <a:pt x="655968" y="64583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33132" y="4078585"/>
            <a:ext cx="411480" cy="883919"/>
          </a:xfrm>
          <a:custGeom>
            <a:avLst/>
            <a:gdLst/>
            <a:ahLst/>
            <a:cxnLst/>
            <a:rect l="l" t="t" r="r" b="b"/>
            <a:pathLst>
              <a:path w="411479" h="883920">
                <a:moveTo>
                  <a:pt x="255512" y="883424"/>
                </a:moveTo>
                <a:lnTo>
                  <a:pt x="410867" y="783423"/>
                </a:lnTo>
                <a:lnTo>
                  <a:pt x="410867" y="11486"/>
                </a:lnTo>
                <a:lnTo>
                  <a:pt x="406148" y="0"/>
                </a:lnTo>
                <a:lnTo>
                  <a:pt x="0" y="262337"/>
                </a:lnTo>
                <a:lnTo>
                  <a:pt x="255512" y="883424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71667" y="4340923"/>
            <a:ext cx="717550" cy="723265"/>
          </a:xfrm>
          <a:custGeom>
            <a:avLst/>
            <a:gdLst/>
            <a:ahLst/>
            <a:cxnLst/>
            <a:rect l="l" t="t" r="r" b="b"/>
            <a:pathLst>
              <a:path w="717550" h="723264">
                <a:moveTo>
                  <a:pt x="255550" y="723081"/>
                </a:moveTo>
                <a:lnTo>
                  <a:pt x="716977" y="621087"/>
                </a:lnTo>
                <a:lnTo>
                  <a:pt x="461465" y="0"/>
                </a:lnTo>
                <a:lnTo>
                  <a:pt x="0" y="102071"/>
                </a:lnTo>
                <a:lnTo>
                  <a:pt x="255550" y="723081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71667" y="4078585"/>
            <a:ext cx="868044" cy="364490"/>
          </a:xfrm>
          <a:custGeom>
            <a:avLst/>
            <a:gdLst/>
            <a:ahLst/>
            <a:cxnLst/>
            <a:rect l="l" t="t" r="r" b="b"/>
            <a:pathLst>
              <a:path w="868045" h="364489">
                <a:moveTo>
                  <a:pt x="0" y="364408"/>
                </a:moveTo>
                <a:lnTo>
                  <a:pt x="461465" y="262337"/>
                </a:lnTo>
                <a:lnTo>
                  <a:pt x="867614" y="0"/>
                </a:lnTo>
                <a:lnTo>
                  <a:pt x="407127" y="102071"/>
                </a:lnTo>
                <a:lnTo>
                  <a:pt x="0" y="364408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04530" y="3440877"/>
            <a:ext cx="481965" cy="356870"/>
          </a:xfrm>
          <a:custGeom>
            <a:avLst/>
            <a:gdLst/>
            <a:ahLst/>
            <a:cxnLst/>
            <a:rect l="l" t="t" r="r" b="b"/>
            <a:pathLst>
              <a:path w="481965" h="356870">
                <a:moveTo>
                  <a:pt x="0" y="131098"/>
                </a:moveTo>
                <a:lnTo>
                  <a:pt x="136618" y="356569"/>
                </a:lnTo>
                <a:lnTo>
                  <a:pt x="481198" y="225824"/>
                </a:lnTo>
                <a:lnTo>
                  <a:pt x="481442" y="225672"/>
                </a:lnTo>
                <a:lnTo>
                  <a:pt x="345264" y="0"/>
                </a:lnTo>
                <a:lnTo>
                  <a:pt x="0" y="131098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57751" y="3188553"/>
            <a:ext cx="392430" cy="383540"/>
          </a:xfrm>
          <a:custGeom>
            <a:avLst/>
            <a:gdLst/>
            <a:ahLst/>
            <a:cxnLst/>
            <a:rect l="l" t="t" r="r" b="b"/>
            <a:pathLst>
              <a:path w="392429" h="383539">
                <a:moveTo>
                  <a:pt x="0" y="133257"/>
                </a:moveTo>
                <a:lnTo>
                  <a:pt x="46779" y="383422"/>
                </a:lnTo>
                <a:lnTo>
                  <a:pt x="392043" y="252324"/>
                </a:lnTo>
                <a:lnTo>
                  <a:pt x="345612" y="4952"/>
                </a:lnTo>
                <a:lnTo>
                  <a:pt x="342511" y="0"/>
                </a:lnTo>
                <a:lnTo>
                  <a:pt x="11021" y="126356"/>
                </a:lnTo>
                <a:lnTo>
                  <a:pt x="0" y="133257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03363" y="3193506"/>
            <a:ext cx="182880" cy="473075"/>
          </a:xfrm>
          <a:custGeom>
            <a:avLst/>
            <a:gdLst/>
            <a:ahLst/>
            <a:cxnLst/>
            <a:rect l="l" t="t" r="r" b="b"/>
            <a:pathLst>
              <a:path w="182879" h="473075">
                <a:moveTo>
                  <a:pt x="0" y="0"/>
                </a:moveTo>
                <a:lnTo>
                  <a:pt x="46431" y="247371"/>
                </a:lnTo>
                <a:lnTo>
                  <a:pt x="182386" y="472687"/>
                </a:lnTo>
                <a:lnTo>
                  <a:pt x="135136" y="220001"/>
                </a:lnTo>
                <a:lnTo>
                  <a:pt x="65711" y="104950"/>
                </a:lnTo>
                <a:lnTo>
                  <a:pt x="0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84137" y="2284258"/>
            <a:ext cx="660400" cy="749300"/>
          </a:xfrm>
          <a:custGeom>
            <a:avLst/>
            <a:gdLst/>
            <a:ahLst/>
            <a:cxnLst/>
            <a:rect l="l" t="t" r="r" b="b"/>
            <a:pathLst>
              <a:path w="660400" h="749300">
                <a:moveTo>
                  <a:pt x="97909" y="0"/>
                </a:moveTo>
                <a:lnTo>
                  <a:pt x="0" y="490004"/>
                </a:lnTo>
                <a:lnTo>
                  <a:pt x="648891" y="748679"/>
                </a:lnTo>
                <a:lnTo>
                  <a:pt x="649430" y="748778"/>
                </a:lnTo>
                <a:lnTo>
                  <a:pt x="659861" y="697064"/>
                </a:lnTo>
                <a:lnTo>
                  <a:pt x="659861" y="223862"/>
                </a:lnTo>
                <a:lnTo>
                  <a:pt x="97909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82046" y="1874818"/>
            <a:ext cx="561975" cy="633730"/>
          </a:xfrm>
          <a:custGeom>
            <a:avLst/>
            <a:gdLst/>
            <a:ahLst/>
            <a:cxnLst/>
            <a:rect l="l" t="t" r="r" b="b"/>
            <a:pathLst>
              <a:path w="561975" h="633730">
                <a:moveTo>
                  <a:pt x="279292" y="4474"/>
                </a:moveTo>
                <a:lnTo>
                  <a:pt x="255057" y="0"/>
                </a:lnTo>
                <a:lnTo>
                  <a:pt x="0" y="409439"/>
                </a:lnTo>
                <a:lnTo>
                  <a:pt x="561952" y="633301"/>
                </a:lnTo>
                <a:lnTo>
                  <a:pt x="561952" y="116655"/>
                </a:lnTo>
                <a:lnTo>
                  <a:pt x="279292" y="4474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33711" y="2981255"/>
            <a:ext cx="10795" cy="51435"/>
          </a:xfrm>
          <a:custGeom>
            <a:avLst/>
            <a:gdLst/>
            <a:ahLst/>
            <a:cxnLst/>
            <a:rect l="l" t="t" r="r" b="b"/>
            <a:pathLst>
              <a:path w="10795" h="51435">
                <a:moveTo>
                  <a:pt x="10288" y="0"/>
                </a:moveTo>
                <a:lnTo>
                  <a:pt x="0" y="50998"/>
                </a:lnTo>
                <a:lnTo>
                  <a:pt x="10288" y="34483"/>
                </a:lnTo>
                <a:lnTo>
                  <a:pt x="10288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70089" y="429456"/>
            <a:ext cx="1313815" cy="1563370"/>
          </a:xfrm>
          <a:custGeom>
            <a:avLst/>
            <a:gdLst/>
            <a:ahLst/>
            <a:cxnLst/>
            <a:rect l="l" t="t" r="r" b="b"/>
            <a:pathLst>
              <a:path w="1313815" h="1563370">
                <a:moveTo>
                  <a:pt x="528613" y="0"/>
                </a:moveTo>
                <a:lnTo>
                  <a:pt x="0" y="666968"/>
                </a:lnTo>
                <a:lnTo>
                  <a:pt x="783101" y="1562619"/>
                </a:lnTo>
                <a:lnTo>
                  <a:pt x="783843" y="1563189"/>
                </a:lnTo>
                <a:lnTo>
                  <a:pt x="1313559" y="897328"/>
                </a:lnTo>
                <a:lnTo>
                  <a:pt x="528613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54756" y="929706"/>
            <a:ext cx="1189355" cy="1062355"/>
          </a:xfrm>
          <a:custGeom>
            <a:avLst/>
            <a:gdLst/>
            <a:ahLst/>
            <a:cxnLst/>
            <a:rect l="l" t="t" r="r" b="b"/>
            <a:pathLst>
              <a:path w="1189354" h="1062355">
                <a:moveTo>
                  <a:pt x="1189243" y="0"/>
                </a:moveTo>
                <a:lnTo>
                  <a:pt x="528892" y="397078"/>
                </a:lnTo>
                <a:lnTo>
                  <a:pt x="0" y="1061863"/>
                </a:lnTo>
                <a:lnTo>
                  <a:pt x="711462" y="634716"/>
                </a:lnTo>
                <a:lnTo>
                  <a:pt x="981495" y="295280"/>
                </a:lnTo>
                <a:lnTo>
                  <a:pt x="1189243" y="25128"/>
                </a:lnTo>
                <a:lnTo>
                  <a:pt x="1189243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12929" y="0"/>
            <a:ext cx="1097280" cy="563245"/>
          </a:xfrm>
          <a:custGeom>
            <a:avLst/>
            <a:gdLst/>
            <a:ahLst/>
            <a:cxnLst/>
            <a:rect l="l" t="t" r="r" b="b"/>
            <a:pathLst>
              <a:path w="1097279" h="563245">
                <a:moveTo>
                  <a:pt x="0" y="10324"/>
                </a:moveTo>
                <a:lnTo>
                  <a:pt x="268540" y="562921"/>
                </a:lnTo>
                <a:lnTo>
                  <a:pt x="1096264" y="333631"/>
                </a:lnTo>
                <a:lnTo>
                  <a:pt x="1096866" y="333327"/>
                </a:lnTo>
                <a:lnTo>
                  <a:pt x="935632" y="0"/>
                </a:lnTo>
                <a:lnTo>
                  <a:pt x="37234" y="0"/>
                </a:lnTo>
                <a:lnTo>
                  <a:pt x="0" y="10324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11971" y="0"/>
            <a:ext cx="38735" cy="10795"/>
          </a:xfrm>
          <a:custGeom>
            <a:avLst/>
            <a:gdLst/>
            <a:ahLst/>
            <a:cxnLst/>
            <a:rect l="l" t="t" r="r" b="b"/>
            <a:pathLst>
              <a:path w="38735" h="10795">
                <a:moveTo>
                  <a:pt x="0" y="0"/>
                </a:moveTo>
                <a:lnTo>
                  <a:pt x="957" y="10324"/>
                </a:lnTo>
                <a:lnTo>
                  <a:pt x="38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48553" y="0"/>
            <a:ext cx="161290" cy="332740"/>
          </a:xfrm>
          <a:custGeom>
            <a:avLst/>
            <a:gdLst/>
            <a:ahLst/>
            <a:cxnLst/>
            <a:rect l="l" t="t" r="r" b="b"/>
            <a:pathLst>
              <a:path w="161290" h="332740">
                <a:moveTo>
                  <a:pt x="0" y="0"/>
                </a:moveTo>
                <a:lnTo>
                  <a:pt x="160799" y="332454"/>
                </a:lnTo>
                <a:lnTo>
                  <a:pt x="129977" y="0"/>
                </a:lnTo>
                <a:lnTo>
                  <a:pt x="0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27623" y="825549"/>
            <a:ext cx="243204" cy="290830"/>
          </a:xfrm>
          <a:custGeom>
            <a:avLst/>
            <a:gdLst/>
            <a:ahLst/>
            <a:cxnLst/>
            <a:rect l="l" t="t" r="r" b="b"/>
            <a:pathLst>
              <a:path w="243204" h="290830">
                <a:moveTo>
                  <a:pt x="99398" y="0"/>
                </a:moveTo>
                <a:lnTo>
                  <a:pt x="0" y="122533"/>
                </a:lnTo>
                <a:lnTo>
                  <a:pt x="143295" y="290214"/>
                </a:lnTo>
                <a:lnTo>
                  <a:pt x="143431" y="290321"/>
                </a:lnTo>
                <a:lnTo>
                  <a:pt x="243032" y="167996"/>
                </a:lnTo>
                <a:lnTo>
                  <a:pt x="99398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27022" y="748633"/>
            <a:ext cx="276225" cy="245110"/>
          </a:xfrm>
          <a:custGeom>
            <a:avLst/>
            <a:gdLst/>
            <a:ahLst/>
            <a:cxnLst/>
            <a:rect l="l" t="t" r="r" b="b"/>
            <a:pathLst>
              <a:path w="276225" h="245109">
                <a:moveTo>
                  <a:pt x="137581" y="4812"/>
                </a:moveTo>
                <a:lnTo>
                  <a:pt x="131467" y="0"/>
                </a:lnTo>
                <a:lnTo>
                  <a:pt x="0" y="76916"/>
                </a:lnTo>
                <a:lnTo>
                  <a:pt x="143633" y="244912"/>
                </a:lnTo>
                <a:lnTo>
                  <a:pt x="273596" y="168757"/>
                </a:lnTo>
                <a:lnTo>
                  <a:pt x="275760" y="166009"/>
                </a:lnTo>
                <a:lnTo>
                  <a:pt x="137581" y="4812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71210" y="917390"/>
            <a:ext cx="229870" cy="198755"/>
          </a:xfrm>
          <a:custGeom>
            <a:avLst/>
            <a:gdLst/>
            <a:ahLst/>
            <a:cxnLst/>
            <a:rect l="l" t="t" r="r" b="b"/>
            <a:pathLst>
              <a:path w="229870" h="198755">
                <a:moveTo>
                  <a:pt x="229408" y="0"/>
                </a:moveTo>
                <a:lnTo>
                  <a:pt x="99445" y="76155"/>
                </a:lnTo>
                <a:lnTo>
                  <a:pt x="0" y="198283"/>
                </a:lnTo>
                <a:lnTo>
                  <a:pt x="132792" y="120592"/>
                </a:lnTo>
                <a:lnTo>
                  <a:pt x="183557" y="58244"/>
                </a:lnTo>
                <a:lnTo>
                  <a:pt x="229408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47669" y="3333924"/>
            <a:ext cx="224790" cy="239395"/>
          </a:xfrm>
          <a:custGeom>
            <a:avLst/>
            <a:gdLst/>
            <a:ahLst/>
            <a:cxnLst/>
            <a:rect l="l" t="t" r="r" b="b"/>
            <a:pathLst>
              <a:path w="224790" h="239395">
                <a:moveTo>
                  <a:pt x="49714" y="0"/>
                </a:moveTo>
                <a:lnTo>
                  <a:pt x="0" y="135956"/>
                </a:lnTo>
                <a:lnTo>
                  <a:pt x="174331" y="238732"/>
                </a:lnTo>
                <a:lnTo>
                  <a:pt x="174481" y="238785"/>
                </a:lnTo>
                <a:lnTo>
                  <a:pt x="224433" y="102948"/>
                </a:lnTo>
                <a:lnTo>
                  <a:pt x="49714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97384" y="3227988"/>
            <a:ext cx="247015" cy="208915"/>
          </a:xfrm>
          <a:custGeom>
            <a:avLst/>
            <a:gdLst/>
            <a:ahLst/>
            <a:cxnLst/>
            <a:rect l="l" t="t" r="r" b="b"/>
            <a:pathLst>
              <a:path w="247015" h="208914">
                <a:moveTo>
                  <a:pt x="91141" y="0"/>
                </a:moveTo>
                <a:lnTo>
                  <a:pt x="0" y="105936"/>
                </a:lnTo>
                <a:lnTo>
                  <a:pt x="174718" y="208884"/>
                </a:lnTo>
                <a:lnTo>
                  <a:pt x="246615" y="125201"/>
                </a:lnTo>
                <a:lnTo>
                  <a:pt x="246615" y="89733"/>
                </a:lnTo>
                <a:lnTo>
                  <a:pt x="97881" y="2353"/>
                </a:lnTo>
                <a:lnTo>
                  <a:pt x="91141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22226" y="3353189"/>
            <a:ext cx="121920" cy="219710"/>
          </a:xfrm>
          <a:custGeom>
            <a:avLst/>
            <a:gdLst/>
            <a:ahLst/>
            <a:cxnLst/>
            <a:rect l="l" t="t" r="r" b="b"/>
            <a:pathLst>
              <a:path w="121920" h="219710">
                <a:moveTo>
                  <a:pt x="121773" y="0"/>
                </a:moveTo>
                <a:lnTo>
                  <a:pt x="49876" y="83683"/>
                </a:lnTo>
                <a:lnTo>
                  <a:pt x="0" y="219302"/>
                </a:lnTo>
                <a:lnTo>
                  <a:pt x="92060" y="112299"/>
                </a:lnTo>
                <a:lnTo>
                  <a:pt x="117511" y="43088"/>
                </a:lnTo>
                <a:lnTo>
                  <a:pt x="121773" y="30882"/>
                </a:lnTo>
                <a:lnTo>
                  <a:pt x="121773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70375" y="2339495"/>
            <a:ext cx="148590" cy="158115"/>
          </a:xfrm>
          <a:custGeom>
            <a:avLst/>
            <a:gdLst/>
            <a:ahLst/>
            <a:cxnLst/>
            <a:rect l="l" t="t" r="r" b="b"/>
            <a:pathLst>
              <a:path w="148590" h="158114">
                <a:moveTo>
                  <a:pt x="32853" y="0"/>
                </a:moveTo>
                <a:lnTo>
                  <a:pt x="0" y="89843"/>
                </a:lnTo>
                <a:lnTo>
                  <a:pt x="115200" y="157759"/>
                </a:lnTo>
                <a:lnTo>
                  <a:pt x="148311" y="68030"/>
                </a:lnTo>
                <a:lnTo>
                  <a:pt x="32853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03229" y="2269490"/>
            <a:ext cx="175895" cy="138430"/>
          </a:xfrm>
          <a:custGeom>
            <a:avLst/>
            <a:gdLst/>
            <a:ahLst/>
            <a:cxnLst/>
            <a:rect l="l" t="t" r="r" b="b"/>
            <a:pathLst>
              <a:path w="175895" h="138430">
                <a:moveTo>
                  <a:pt x="64682" y="1554"/>
                </a:moveTo>
                <a:lnTo>
                  <a:pt x="60229" y="0"/>
                </a:lnTo>
                <a:lnTo>
                  <a:pt x="0" y="70005"/>
                </a:lnTo>
                <a:lnTo>
                  <a:pt x="115458" y="138035"/>
                </a:lnTo>
                <a:lnTo>
                  <a:pt x="174976" y="68762"/>
                </a:lnTo>
                <a:lnTo>
                  <a:pt x="175674" y="66761"/>
                </a:lnTo>
                <a:lnTo>
                  <a:pt x="64682" y="1554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85726" y="2338252"/>
            <a:ext cx="92710" cy="159385"/>
          </a:xfrm>
          <a:custGeom>
            <a:avLst/>
            <a:gdLst/>
            <a:ahLst/>
            <a:cxnLst/>
            <a:rect l="l" t="t" r="r" b="b"/>
            <a:pathLst>
              <a:path w="92709" h="159385">
                <a:moveTo>
                  <a:pt x="92478" y="0"/>
                </a:moveTo>
                <a:lnTo>
                  <a:pt x="32960" y="69273"/>
                </a:lnTo>
                <a:lnTo>
                  <a:pt x="0" y="158893"/>
                </a:lnTo>
                <a:lnTo>
                  <a:pt x="60836" y="88183"/>
                </a:lnTo>
                <a:lnTo>
                  <a:pt x="77674" y="42395"/>
                </a:lnTo>
                <a:lnTo>
                  <a:pt x="92478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15518" y="1014476"/>
            <a:ext cx="269303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4000"/>
              </a:lnSpc>
            </a:pPr>
            <a:r>
              <a:rPr sz="750" spc="5" dirty="0">
                <a:solidFill>
                  <a:srgbClr val="585858"/>
                </a:solidFill>
                <a:latin typeface="Tahoma"/>
                <a:cs typeface="Tahoma"/>
              </a:rPr>
              <a:t>Hrvatska agencija </a:t>
            </a:r>
            <a:r>
              <a:rPr sz="750" dirty="0">
                <a:solidFill>
                  <a:srgbClr val="585858"/>
                </a:solidFill>
                <a:latin typeface="Tahoma"/>
                <a:cs typeface="Tahoma"/>
              </a:rPr>
              <a:t>za </a:t>
            </a:r>
            <a:r>
              <a:rPr sz="750" spc="5" dirty="0">
                <a:solidFill>
                  <a:srgbClr val="585858"/>
                </a:solidFill>
                <a:latin typeface="Tahoma"/>
                <a:cs typeface="Tahoma"/>
              </a:rPr>
              <a:t>malo gospodarstvo, inovacije </a:t>
            </a:r>
            <a:r>
              <a:rPr sz="750" dirty="0">
                <a:solidFill>
                  <a:srgbClr val="585858"/>
                </a:solidFill>
                <a:latin typeface="Tahoma"/>
                <a:cs typeface="Tahoma"/>
              </a:rPr>
              <a:t>i </a:t>
            </a:r>
            <a:r>
              <a:rPr sz="750" spc="5" dirty="0">
                <a:solidFill>
                  <a:srgbClr val="585858"/>
                </a:solidFill>
                <a:latin typeface="Tahoma"/>
                <a:cs typeface="Tahoma"/>
              </a:rPr>
              <a:t>investicije  Croatian Agency for SMEs, Innovations and</a:t>
            </a:r>
            <a:r>
              <a:rPr sz="750" spc="-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750" spc="5" dirty="0">
                <a:solidFill>
                  <a:srgbClr val="585858"/>
                </a:solidFill>
                <a:latin typeface="Tahoma"/>
                <a:cs typeface="Tahoma"/>
              </a:rPr>
              <a:t>Investments</a:t>
            </a:r>
            <a:endParaRPr sz="75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86200" y="3998467"/>
            <a:ext cx="3200400" cy="543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1528445">
              <a:lnSpc>
                <a:spcPct val="100000"/>
              </a:lnSpc>
            </a:pPr>
            <a:r>
              <a:rPr lang="hr-HR" sz="1600" b="1" spc="-5" dirty="0" smtClean="0">
                <a:solidFill>
                  <a:srgbClr val="888888"/>
                </a:solidFill>
                <a:latin typeface="Tahoma"/>
                <a:cs typeface="Tahoma"/>
              </a:rPr>
              <a:t>Svjetlana Bušić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lang="hr-HR" sz="1600" spc="-10" dirty="0" smtClean="0">
                <a:solidFill>
                  <a:srgbClr val="888888"/>
                </a:solidFill>
                <a:latin typeface="Tahoma"/>
                <a:cs typeface="Tahoma"/>
              </a:rPr>
              <a:t>       Sektor za bespovratne potpore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5940" y="1854454"/>
            <a:ext cx="5302250" cy="164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-15" dirty="0">
                <a:solidFill>
                  <a:srgbClr val="E41B2B"/>
                </a:solidFill>
                <a:latin typeface="Tahoma"/>
                <a:cs typeface="Tahoma"/>
              </a:rPr>
              <a:t>Hrvatska </a:t>
            </a:r>
            <a:r>
              <a:rPr sz="3600" spc="-5" dirty="0">
                <a:solidFill>
                  <a:srgbClr val="E41B2B"/>
                </a:solidFill>
                <a:latin typeface="Tahoma"/>
                <a:cs typeface="Tahoma"/>
              </a:rPr>
              <a:t>agencija za malo  </a:t>
            </a:r>
            <a:r>
              <a:rPr sz="3600" spc="-10" dirty="0">
                <a:solidFill>
                  <a:srgbClr val="E41B2B"/>
                </a:solidFill>
                <a:latin typeface="Tahoma"/>
                <a:cs typeface="Tahoma"/>
              </a:rPr>
              <a:t>gospodarstvo, </a:t>
            </a:r>
            <a:r>
              <a:rPr sz="3600" spc="-15" dirty="0">
                <a:solidFill>
                  <a:srgbClr val="E41B2B"/>
                </a:solidFill>
                <a:latin typeface="Tahoma"/>
                <a:cs typeface="Tahoma"/>
              </a:rPr>
              <a:t>inovacije </a:t>
            </a:r>
            <a:r>
              <a:rPr sz="3600" dirty="0">
                <a:solidFill>
                  <a:srgbClr val="E41B2B"/>
                </a:solidFill>
                <a:latin typeface="Tahoma"/>
                <a:cs typeface="Tahoma"/>
              </a:rPr>
              <a:t>i  </a:t>
            </a:r>
            <a:r>
              <a:rPr sz="3600" spc="-10" dirty="0">
                <a:solidFill>
                  <a:srgbClr val="E41B2B"/>
                </a:solidFill>
                <a:latin typeface="Tahoma"/>
                <a:cs typeface="Tahoma"/>
              </a:rPr>
              <a:t>investicije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14350" y="369888"/>
            <a:ext cx="8099425" cy="430887"/>
          </a:xfrm>
        </p:spPr>
        <p:txBody>
          <a:bodyPr/>
          <a:lstStyle/>
          <a:p>
            <a:r>
              <a:rPr lang="hr-HR" sz="2800" dirty="0" smtClean="0">
                <a:latin typeface="VladaRHSans Med" charset="0"/>
                <a:cs typeface="VladaRHSans Med" charset="0"/>
              </a:rPr>
              <a:t>Certifikatom do tržišta – u najavi </a:t>
            </a:r>
            <a:r>
              <a:rPr lang="hr-HR" sz="2000" dirty="0" smtClean="0">
                <a:latin typeface="VladaRHSans Med" charset="0"/>
                <a:cs typeface="VladaRHSans Med" charset="0"/>
              </a:rPr>
              <a:t>(travanj, 2017)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4350" y="960438"/>
            <a:ext cx="8099425" cy="3557512"/>
          </a:xfrm>
        </p:spPr>
        <p:txBody>
          <a:bodyPr/>
          <a:lstStyle/>
          <a:p>
            <a:pPr marL="286650" indent="-285750">
              <a:lnSpc>
                <a:spcPct val="70000"/>
              </a:lnSpc>
              <a:buClrTx/>
              <a:buFont typeface="Arial" panose="020B0604020202020204" pitchFamily="34" charset="0"/>
              <a:buChar char="•"/>
              <a:defRPr/>
            </a:pPr>
            <a:endParaRPr lang="hr-HR" sz="1900" dirty="0"/>
          </a:p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hr-HR" sz="1800" dirty="0" smtClean="0"/>
              <a:t>Aktivnosti:</a:t>
            </a:r>
          </a:p>
          <a:p>
            <a:pPr marL="286650" indent="-285750">
              <a:lnSpc>
                <a:spcPct val="150000"/>
              </a:lnSpc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 smtClean="0"/>
              <a:t>pripremu</a:t>
            </a:r>
            <a:r>
              <a:rPr lang="hr-HR" sz="1800" dirty="0"/>
              <a:t>, uvođenje i certificiranje </a:t>
            </a:r>
            <a:r>
              <a:rPr lang="hr-HR" sz="1800" dirty="0" smtClean="0"/>
              <a:t>proizvoda (međunarodno priznatih)</a:t>
            </a:r>
          </a:p>
          <a:p>
            <a:pPr marL="286650" indent="-285750">
              <a:lnSpc>
                <a:spcPct val="150000"/>
              </a:lnSpc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 smtClean="0"/>
              <a:t>Prijavitelji</a:t>
            </a:r>
            <a:r>
              <a:rPr lang="hr-HR" sz="1800" dirty="0"/>
              <a:t>: mikro, malo ili srednje poduzeće</a:t>
            </a:r>
          </a:p>
          <a:p>
            <a:pPr marL="286650" indent="-285750">
              <a:lnSpc>
                <a:spcPct val="150000"/>
              </a:lnSpc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/>
              <a:t>Raspoloživa sredstva iznose 38.000.000,00 </a:t>
            </a:r>
            <a:r>
              <a:rPr lang="hr-HR" sz="1800" dirty="0" smtClean="0"/>
              <a:t>kn</a:t>
            </a:r>
          </a:p>
          <a:p>
            <a:pPr marL="286650" indent="-285750">
              <a:lnSpc>
                <a:spcPct val="150000"/>
              </a:lnSpc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 smtClean="0"/>
              <a:t>Najniži /najviši iznos </a:t>
            </a:r>
            <a:r>
              <a:rPr lang="hr-HR" sz="1800" dirty="0"/>
              <a:t>bespovratnih sredstava koji se može dodijeliti pojedinom poduzetniku: </a:t>
            </a:r>
            <a:r>
              <a:rPr lang="hr-HR" dirty="0" smtClean="0"/>
              <a:t>15.000 – 200.000 EUR-a</a:t>
            </a:r>
            <a:endParaRPr lang="hr-HR" sz="1800" dirty="0"/>
          </a:p>
          <a:p>
            <a:pPr marL="286650" indent="-285750">
              <a:lnSpc>
                <a:spcPct val="150000"/>
              </a:lnSpc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/>
              <a:t>Sufinanciranje: </a:t>
            </a:r>
            <a:r>
              <a:rPr lang="hr-HR" sz="1800" dirty="0" smtClean="0"/>
              <a:t>45% (srednja) </a:t>
            </a:r>
            <a:r>
              <a:rPr lang="hr-HR" dirty="0" smtClean="0"/>
              <a:t>,65% (mala), </a:t>
            </a:r>
            <a:r>
              <a:rPr lang="hr-HR" sz="1800" dirty="0" smtClean="0"/>
              <a:t> 85% (mikro)</a:t>
            </a:r>
            <a:endParaRPr lang="hr-HR" sz="1350" dirty="0"/>
          </a:p>
          <a:p>
            <a:pPr marL="0" indent="0">
              <a:lnSpc>
                <a:spcPct val="70000"/>
              </a:lnSpc>
              <a:defRPr/>
            </a:pPr>
            <a:endParaRPr lang="hr-HR" sz="1125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14350" y="452438"/>
            <a:ext cx="8099425" cy="954107"/>
          </a:xfrm>
        </p:spPr>
        <p:txBody>
          <a:bodyPr/>
          <a:lstStyle/>
          <a:p>
            <a:pPr>
              <a:defRPr/>
            </a:pPr>
            <a:r>
              <a:rPr lang="hr-HR" sz="2000" dirty="0"/>
              <a:t>Podrška poduzećima u zadovoljavanju norma, u svrhu </a:t>
            </a:r>
            <a:r>
              <a:rPr lang="hr-HR" sz="2000" dirty="0" smtClean="0"/>
              <a:t>poboljšanog </a:t>
            </a:r>
            <a:r>
              <a:rPr lang="hr-HR" sz="2000" dirty="0"/>
              <a:t>pristupa tržištima i povećanju konkurentnosti</a:t>
            </a:r>
            <a:r>
              <a:rPr lang="hr-HR" sz="2400" dirty="0"/>
              <a:t> </a:t>
            </a:r>
            <a:r>
              <a:rPr lang="hr-HR" sz="2400" dirty="0" smtClean="0"/>
              <a:t> </a:t>
            </a:r>
            <a:r>
              <a:rPr lang="hr-HR" sz="1800" dirty="0" smtClean="0"/>
              <a:t>- u najavi (9.2017.)</a:t>
            </a:r>
            <a:r>
              <a:rPr lang="hr-HR" sz="1800" dirty="0"/>
              <a:t/>
            </a:r>
            <a:br>
              <a:rPr lang="hr-HR" sz="1800" dirty="0"/>
            </a:br>
            <a:endParaRPr lang="hr-HR" sz="18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4350" y="1106488"/>
            <a:ext cx="8099425" cy="3964162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hr-HR" sz="1800" dirty="0"/>
              <a:t> </a:t>
            </a:r>
            <a:endParaRPr lang="hr-HR" sz="1800" dirty="0" smtClean="0"/>
          </a:p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hr-HR" sz="1800" dirty="0" smtClean="0"/>
              <a:t>Aktivnosti:</a:t>
            </a:r>
          </a:p>
          <a:p>
            <a:pPr marL="286650" indent="-285750"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 smtClean="0"/>
              <a:t>Ulaganja </a:t>
            </a:r>
            <a:r>
              <a:rPr lang="hr-HR" sz="1800" dirty="0"/>
              <a:t>u pripremu, uvođenje i certificiranje </a:t>
            </a:r>
            <a:r>
              <a:rPr lang="hr-HR" sz="1800" dirty="0" smtClean="0"/>
              <a:t>sustava upravljanja:</a:t>
            </a:r>
          </a:p>
          <a:p>
            <a:pPr marL="286650" indent="-285750">
              <a:spcAft>
                <a:spcPts val="600"/>
              </a:spcAft>
              <a:buClrTx/>
              <a:buFont typeface="Wingdings" pitchFamily="2" charset="2"/>
              <a:buChar char="§"/>
              <a:defRPr/>
            </a:pPr>
            <a:r>
              <a:rPr lang="vi-VN" sz="1200" dirty="0" smtClean="0"/>
              <a:t>stjecanje prava uporabe znaka Hrvatska kvaliteta, Izvorno hrvatsko, Hrvatski otočni proizvodi, Tradicijski i umjetnički obrt i sličnih priznatih znakova kvalitete;</a:t>
            </a:r>
            <a:endParaRPr lang="hr-HR" sz="1200" dirty="0" smtClean="0"/>
          </a:p>
          <a:p>
            <a:pPr marL="286650" indent="-285750"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vi-VN" sz="1200" dirty="0" smtClean="0"/>
              <a:t>certificiranje proizvoda, procesa i usluga odnosno potvrđivanje sukladnosti proizvoda, procesa i usluga s određenom normom ili specifikacijom (u skladu sa smjernicama EU i drugih zemalja i odgovarajućim normama na koje se pozivaju smjernice);</a:t>
            </a:r>
            <a:endParaRPr lang="hr-HR" sz="1200" dirty="0" smtClean="0"/>
          </a:p>
          <a:p>
            <a:pPr marL="286650" indent="-285750"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vi-VN" sz="1200" dirty="0" smtClean="0"/>
              <a:t>akreditacija tijela za ocjenjivanje sukladnosti i to:</a:t>
            </a:r>
            <a:br>
              <a:rPr lang="vi-VN" sz="1200" dirty="0" smtClean="0"/>
            </a:br>
            <a:r>
              <a:rPr lang="vi-VN" sz="1200" dirty="0" smtClean="0"/>
              <a:t>a) akreditacija laboratorija za određene metode ispitivanja,</a:t>
            </a:r>
            <a:br>
              <a:rPr lang="vi-VN" sz="1200" dirty="0" smtClean="0"/>
            </a:br>
            <a:r>
              <a:rPr lang="vi-VN" sz="1200" dirty="0" smtClean="0"/>
              <a:t>b) akreditacija inspekcijskih, certifikacijskih i verifikacijskih tijela (tijela koja provode tehničku inspekciju, certifikaciju proizvoda, procesa i usluga sustava upravljanja i osoba te verifikacijske aktivnosti sukladno propisima koje proizvođači moraju zadovoljiti).</a:t>
            </a:r>
            <a:endParaRPr lang="hr-HR" sz="1200" dirty="0" smtClean="0"/>
          </a:p>
          <a:p>
            <a:pPr marL="286650" indent="-285750"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 smtClean="0"/>
              <a:t>Prijavitelji</a:t>
            </a:r>
            <a:r>
              <a:rPr lang="hr-HR" sz="1800" dirty="0"/>
              <a:t>: </a:t>
            </a:r>
            <a:r>
              <a:rPr lang="hr-HR" sz="1800" dirty="0" smtClean="0"/>
              <a:t> </a:t>
            </a:r>
            <a:r>
              <a:rPr lang="hr-HR" sz="1800" dirty="0"/>
              <a:t>malo ili srednje poduzeće</a:t>
            </a:r>
          </a:p>
          <a:p>
            <a:pPr marL="286650" indent="-285750"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/>
              <a:t>Raspoloživa sredstva iznose </a:t>
            </a:r>
            <a:r>
              <a:rPr lang="hr-HR" sz="1800" dirty="0" smtClean="0"/>
              <a:t>22.800.000,00 </a:t>
            </a:r>
            <a:r>
              <a:rPr lang="hr-HR" sz="1800" dirty="0"/>
              <a:t>kn</a:t>
            </a:r>
          </a:p>
          <a:p>
            <a:pPr marL="286650" indent="-285750"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 smtClean="0"/>
              <a:t>Sufinanciranje</a:t>
            </a:r>
            <a:r>
              <a:rPr lang="hr-HR" sz="1800" dirty="0"/>
              <a:t>: 45% - 85%</a:t>
            </a:r>
            <a:endParaRPr lang="hr-HR" sz="135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5940" y="220090"/>
            <a:ext cx="8072119" cy="738664"/>
          </a:xfrm>
        </p:spPr>
        <p:txBody>
          <a:bodyPr/>
          <a:lstStyle/>
          <a:p>
            <a:r>
              <a:rPr lang="hr-HR" sz="2800" dirty="0" smtClean="0">
                <a:latin typeface="VladaRHSans Med" charset="0"/>
                <a:cs typeface="VladaRHSans Med" charset="0"/>
              </a:rPr>
              <a:t>Inovacije novoosnovanih MSP- Faza II, </a:t>
            </a:r>
            <a:r>
              <a:rPr lang="hr-HR" sz="2000" dirty="0" smtClean="0">
                <a:latin typeface="VladaRHSans Med" charset="0"/>
                <a:cs typeface="VladaRHSans Med" charset="0"/>
              </a:rPr>
              <a:t>u najavi (9.2017)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112838"/>
            <a:ext cx="8099425" cy="3873368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endParaRPr lang="hr-HR" sz="100" dirty="0"/>
          </a:p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hr-HR" sz="1800" dirty="0" smtClean="0"/>
              <a:t>Aktivnosti:</a:t>
            </a:r>
          </a:p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defRPr/>
            </a:pPr>
            <a:endParaRPr lang="hr-HR" sz="1800" dirty="0" smtClean="0"/>
          </a:p>
          <a:p>
            <a:pPr marL="286650" indent="-285750"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 smtClean="0"/>
              <a:t>razvoj </a:t>
            </a:r>
            <a:r>
              <a:rPr lang="hr-HR" sz="1800" dirty="0"/>
              <a:t>inovacija koje trebaju rezultirati </a:t>
            </a:r>
            <a:r>
              <a:rPr lang="hr-HR" sz="1800" dirty="0" smtClean="0"/>
              <a:t>proizvodima/uslugama </a:t>
            </a:r>
            <a:r>
              <a:rPr lang="hr-HR" sz="1800" dirty="0"/>
              <a:t>koji su novost u ponudi poduzeća i/ili novost na </a:t>
            </a:r>
            <a:r>
              <a:rPr lang="hr-HR" sz="1800" dirty="0" smtClean="0"/>
              <a:t>tržištu.</a:t>
            </a:r>
          </a:p>
          <a:p>
            <a:pPr marL="286650" indent="-285750"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 smtClean="0"/>
              <a:t>Prijavitelji</a:t>
            </a:r>
            <a:r>
              <a:rPr lang="hr-HR" sz="1800" dirty="0"/>
              <a:t>: mikro, malo ili srednje poduzeće</a:t>
            </a:r>
          </a:p>
          <a:p>
            <a:pPr marL="286650" indent="-285750"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/>
              <a:t>Raspoloživa sredstva iznose 76.000.000,00 </a:t>
            </a:r>
            <a:r>
              <a:rPr lang="hr-HR" sz="1800" dirty="0" smtClean="0"/>
              <a:t>kn</a:t>
            </a:r>
          </a:p>
          <a:p>
            <a:pPr marL="286650" indent="-285750"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 smtClean="0"/>
              <a:t>Najniži </a:t>
            </a:r>
            <a:r>
              <a:rPr lang="hr-HR" sz="1800" dirty="0"/>
              <a:t>iznos bespovratnih sredstava koji se može dodijeliti pojedinom poduzetniku: </a:t>
            </a:r>
            <a:r>
              <a:rPr lang="hr-HR" sz="1800" dirty="0" smtClean="0"/>
              <a:t>(150.000 – 1.500.000)</a:t>
            </a:r>
            <a:endParaRPr lang="hr-HR" sz="1800" dirty="0"/>
          </a:p>
          <a:p>
            <a:pPr marL="286650" indent="-285750"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/>
              <a:t>Sufinanciranje: </a:t>
            </a:r>
            <a:r>
              <a:rPr lang="hr-HR" dirty="0" smtClean="0"/>
              <a:t>90</a:t>
            </a:r>
            <a:r>
              <a:rPr lang="hr-HR" sz="1800" dirty="0" smtClean="0"/>
              <a:t>%</a:t>
            </a:r>
            <a:endParaRPr lang="hr-HR" sz="1350" dirty="0"/>
          </a:p>
          <a:p>
            <a:pPr>
              <a:defRPr/>
            </a:pPr>
            <a:endParaRPr lang="hr-HR" dirty="0"/>
          </a:p>
          <a:p>
            <a:pPr>
              <a:defRPr/>
            </a:pPr>
            <a:endParaRPr lang="hr-HR" dirty="0"/>
          </a:p>
          <a:p>
            <a:pPr>
              <a:defRPr/>
            </a:pPr>
            <a:endParaRPr lang="hr-HR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23088" y="4937125"/>
            <a:ext cx="2133600" cy="20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8D1B564-01DE-4047-BFCC-E74B625EEA7B}" type="slidenum">
              <a:rPr lang="en-US">
                <a:cs typeface="VladaRHSans Reg" charset="0"/>
              </a:rPr>
              <a:pPr/>
              <a:t>12</a:t>
            </a:fld>
            <a:endParaRPr lang="en-US" dirty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8099425" cy="923330"/>
          </a:xfrm>
        </p:spPr>
        <p:txBody>
          <a:bodyPr/>
          <a:lstStyle/>
          <a:p>
            <a:r>
              <a:rPr lang="hr-HR" sz="2000" dirty="0" smtClean="0">
                <a:latin typeface="VladaRHSans Med" charset="0"/>
                <a:cs typeface="VladaRHSans Med" charset="0"/>
              </a:rPr>
              <a:t>Podrška poduzećima u stjecanju znakova kvalitete u svrhu </a:t>
            </a:r>
            <a:br>
              <a:rPr lang="hr-HR" sz="2000" dirty="0" smtClean="0">
                <a:latin typeface="VladaRHSans Med" charset="0"/>
                <a:cs typeface="VladaRHSans Med" charset="0"/>
              </a:rPr>
            </a:br>
            <a:r>
              <a:rPr lang="hr-HR" sz="2000" dirty="0" smtClean="0">
                <a:latin typeface="VladaRHSans Med" charset="0"/>
                <a:cs typeface="VladaRHSans Med" charset="0"/>
              </a:rPr>
              <a:t>poboljšanog pristupa tržištima i povećanja konkurentnosti- u najavi (9.2017)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031875"/>
            <a:ext cx="8099425" cy="2656112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endParaRPr lang="hr-HR" sz="1800" dirty="0"/>
          </a:p>
          <a:p>
            <a:pPr marL="286650" indent="-285750">
              <a:lnSpc>
                <a:spcPct val="150000"/>
              </a:lnSpc>
              <a:spcAft>
                <a:spcPts val="600"/>
              </a:spcAft>
              <a:buClrTx/>
              <a:defRPr/>
            </a:pPr>
            <a:r>
              <a:rPr lang="hr-HR" sz="1800" dirty="0" smtClean="0"/>
              <a:t>Aktivnosti:</a:t>
            </a:r>
          </a:p>
          <a:p>
            <a:pPr marL="286650" indent="-285750"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 smtClean="0"/>
              <a:t>ulaganja </a:t>
            </a:r>
            <a:r>
              <a:rPr lang="hr-HR" sz="1800" dirty="0"/>
              <a:t>u pripremu, uvođenje i certificiranje </a:t>
            </a:r>
            <a:r>
              <a:rPr lang="hr-HR" sz="1800" dirty="0" smtClean="0"/>
              <a:t>sustava </a:t>
            </a:r>
            <a:r>
              <a:rPr lang="hr-HR" sz="1800" dirty="0"/>
              <a:t>upravljanja, stjecanje prava uporabe znakova kvalitete</a:t>
            </a:r>
            <a:r>
              <a:rPr lang="hr-HR" sz="1800" dirty="0" smtClean="0"/>
              <a:t>.</a:t>
            </a:r>
          </a:p>
          <a:p>
            <a:pPr marL="286650" indent="-285750"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 smtClean="0"/>
              <a:t>Prijavitelji</a:t>
            </a:r>
            <a:r>
              <a:rPr lang="hr-HR" sz="1800" dirty="0"/>
              <a:t>: </a:t>
            </a:r>
            <a:r>
              <a:rPr lang="hr-HR" sz="1800" dirty="0" smtClean="0"/>
              <a:t>malo </a:t>
            </a:r>
            <a:r>
              <a:rPr lang="hr-HR" sz="1800" dirty="0"/>
              <a:t>ili srednje poduzeće</a:t>
            </a:r>
          </a:p>
          <a:p>
            <a:pPr marL="286650" indent="-285750"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/>
              <a:t>Raspoloživa sredstva iznose 7.600.000,00 </a:t>
            </a:r>
            <a:r>
              <a:rPr lang="hr-HR" sz="1800" dirty="0" smtClean="0"/>
              <a:t>kn</a:t>
            </a:r>
          </a:p>
          <a:p>
            <a:pPr marL="286650" indent="-285750"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 smtClean="0"/>
              <a:t>Sufinanciranje</a:t>
            </a:r>
            <a:r>
              <a:rPr lang="hr-HR" sz="1800" dirty="0"/>
              <a:t>: </a:t>
            </a:r>
            <a:r>
              <a:rPr lang="hr-HR" sz="1800" dirty="0" smtClean="0"/>
              <a:t>85</a:t>
            </a:r>
            <a:r>
              <a:rPr lang="hr-HR" sz="1800" dirty="0"/>
              <a:t>%</a:t>
            </a:r>
            <a:endParaRPr lang="hr-HR" sz="1350" dirty="0"/>
          </a:p>
          <a:p>
            <a:pPr>
              <a:defRPr/>
            </a:pPr>
            <a:endParaRPr lang="hr-HR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23088" y="4937125"/>
            <a:ext cx="2133600" cy="20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EE24D64-A04D-4009-B74B-5CE549CEC4F5}" type="slidenum">
              <a:rPr lang="en-US">
                <a:cs typeface="VladaRHSans Reg" charset="0"/>
              </a:rPr>
              <a:pPr/>
              <a:t>13</a:t>
            </a:fld>
            <a:endParaRPr lang="en-US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5940" y="220090"/>
            <a:ext cx="8072119" cy="738664"/>
          </a:xfrm>
        </p:spPr>
        <p:txBody>
          <a:bodyPr/>
          <a:lstStyle/>
          <a:p>
            <a:r>
              <a:rPr lang="hr-HR" sz="2400" dirty="0" smtClean="0">
                <a:latin typeface="VladaRHSans Med" charset="0"/>
                <a:cs typeface="VladaRHSans Med" charset="0"/>
              </a:rPr>
              <a:t>Povećanje konkurentnosti i učinkovitosti MSP</a:t>
            </a:r>
            <a:br>
              <a:rPr lang="hr-HR" sz="2400" dirty="0" smtClean="0">
                <a:latin typeface="VladaRHSans Med" charset="0"/>
                <a:cs typeface="VladaRHSans Med" charset="0"/>
              </a:rPr>
            </a:br>
            <a:r>
              <a:rPr lang="hr-HR" sz="2400" dirty="0" smtClean="0">
                <a:latin typeface="VladaRHSans Med" charset="0"/>
                <a:cs typeface="VladaRHSans Med" charset="0"/>
              </a:rPr>
              <a:t>putem IKT-a- faza II – u najavi (11.2017)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112838"/>
            <a:ext cx="8099425" cy="3502497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endParaRPr lang="hr-HR" sz="1800" dirty="0"/>
          </a:p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hr-HR" sz="1800" dirty="0" smtClean="0"/>
              <a:t>Aktivnosti:</a:t>
            </a:r>
          </a:p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endParaRPr lang="hr-HR" sz="1800" dirty="0" smtClean="0"/>
          </a:p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 smtClean="0"/>
              <a:t>Softversko </a:t>
            </a:r>
            <a:r>
              <a:rPr lang="hr-HR" sz="1800" dirty="0"/>
              <a:t>unapređenje minimalno jednog poslovnog </a:t>
            </a:r>
            <a:r>
              <a:rPr lang="hr-HR" sz="1800" dirty="0" smtClean="0"/>
              <a:t>procesa</a:t>
            </a:r>
          </a:p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 smtClean="0"/>
              <a:t>Prijavitelji</a:t>
            </a:r>
            <a:r>
              <a:rPr lang="hr-HR" sz="1800" dirty="0"/>
              <a:t>: mikro, malo ili srednje poduzeće</a:t>
            </a:r>
          </a:p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/>
              <a:t>Raspoloživa sredstva iznose 15.200.000,00 </a:t>
            </a:r>
            <a:r>
              <a:rPr lang="hr-HR" sz="1800" dirty="0" smtClean="0"/>
              <a:t>kn</a:t>
            </a:r>
          </a:p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 smtClean="0"/>
              <a:t>Najniži </a:t>
            </a:r>
            <a:r>
              <a:rPr lang="hr-HR" sz="1800" dirty="0"/>
              <a:t>iznos bespovratnih sredstava koji se može dodijeliti pojedinom poduzetniku: </a:t>
            </a:r>
            <a:r>
              <a:rPr lang="hr-HR" sz="1800" dirty="0" smtClean="0"/>
              <a:t>(100.000 – 1.500.000)</a:t>
            </a:r>
            <a:endParaRPr lang="hr-HR" sz="1800" dirty="0"/>
          </a:p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/>
              <a:t>Sufinanciranje: </a:t>
            </a:r>
            <a:r>
              <a:rPr lang="hr-HR" sz="1800" dirty="0" smtClean="0"/>
              <a:t>45% - 85</a:t>
            </a:r>
            <a:r>
              <a:rPr lang="hr-HR" sz="1800" dirty="0"/>
              <a:t>%</a:t>
            </a:r>
            <a:endParaRPr lang="hr-HR" sz="1350" dirty="0"/>
          </a:p>
          <a:p>
            <a:pPr>
              <a:defRPr/>
            </a:pPr>
            <a:endParaRPr lang="hr-HR" dirty="0"/>
          </a:p>
          <a:p>
            <a:pPr>
              <a:defRPr/>
            </a:pPr>
            <a:endParaRPr lang="hr-HR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23088" y="4937125"/>
            <a:ext cx="2133600" cy="20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C0578D2-0EA8-4A7B-BAF1-D22F40F4FB27}" type="slidenum">
              <a:rPr lang="en-US">
                <a:cs typeface="VladaRHSans Reg" charset="0"/>
              </a:rPr>
              <a:pPr/>
              <a:t>14</a:t>
            </a:fld>
            <a:endParaRPr lang="en-US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14350" y="306388"/>
            <a:ext cx="8099425" cy="1169551"/>
          </a:xfrm>
        </p:spPr>
        <p:txBody>
          <a:bodyPr/>
          <a:lstStyle/>
          <a:p>
            <a:r>
              <a:rPr lang="hr-HR" sz="2800" dirty="0" smtClean="0">
                <a:latin typeface="VladaRHSans Med" charset="0"/>
                <a:cs typeface="VladaRHSans Med" charset="0"/>
              </a:rPr>
              <a:t>Kompetentnost i razvoj MSP-a – faza II – </a:t>
            </a:r>
            <a:r>
              <a:rPr lang="hr-HR" sz="2000" dirty="0" smtClean="0">
                <a:latin typeface="VladaRHSans Med" charset="0"/>
                <a:cs typeface="VladaRHSans Med" charset="0"/>
              </a:rPr>
              <a:t>u najavi (11.2017)</a:t>
            </a:r>
            <a:r>
              <a:rPr lang="hr-HR" sz="2800" dirty="0" smtClean="0">
                <a:latin typeface="VladaRHSans Med" charset="0"/>
                <a:cs typeface="VladaRHSans Med" charset="0"/>
              </a:rPr>
              <a:t/>
            </a:r>
            <a:br>
              <a:rPr lang="hr-HR" sz="2800" dirty="0" smtClean="0">
                <a:latin typeface="VladaRHSans Med" charset="0"/>
                <a:cs typeface="VladaRHSans Med" charset="0"/>
              </a:rPr>
            </a:br>
            <a:endParaRPr lang="hr-HR" sz="2800" dirty="0" smtClean="0">
              <a:latin typeface="VladaRHSans Med" charset="0"/>
              <a:cs typeface="VladaRHSans Med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5940" y="1339341"/>
            <a:ext cx="8072119" cy="3277051"/>
          </a:xfrm>
        </p:spPr>
        <p:txBody>
          <a:bodyPr/>
          <a:lstStyle/>
          <a:p>
            <a:pPr marL="286650" indent="-285750">
              <a:lnSpc>
                <a:spcPct val="100000"/>
              </a:lnSpc>
              <a:buClrTx/>
              <a:defRPr/>
            </a:pPr>
            <a:r>
              <a:rPr lang="hr-HR" sz="1900" dirty="0" smtClean="0"/>
              <a:t>Financira se:</a:t>
            </a:r>
          </a:p>
          <a:p>
            <a:pPr marL="286650" indent="-285750">
              <a:lnSpc>
                <a:spcPct val="150000"/>
              </a:lnSpc>
              <a:buClrTx/>
              <a:buFont typeface="Wingdings" pitchFamily="2" charset="2"/>
              <a:buChar char="q"/>
              <a:defRPr/>
            </a:pPr>
            <a:r>
              <a:rPr lang="hr-HR" sz="1900" dirty="0" smtClean="0"/>
              <a:t>izgradnja i/ili opremanje novih ili postojećih poslovnih jedinica</a:t>
            </a:r>
          </a:p>
          <a:p>
            <a:pPr marL="286650" indent="-285750">
              <a:lnSpc>
                <a:spcPct val="150000"/>
              </a:lnSpc>
              <a:buClrTx/>
              <a:buFont typeface="Wingdings" pitchFamily="2" charset="2"/>
              <a:buChar char="q"/>
              <a:defRPr/>
            </a:pPr>
            <a:r>
              <a:rPr lang="hr-HR" sz="1900" dirty="0" smtClean="0"/>
              <a:t>Raspoloživa sredstva </a:t>
            </a:r>
            <a:r>
              <a:rPr lang="hr-HR" sz="1900" dirty="0"/>
              <a:t>iznose 216.652.430,00 </a:t>
            </a:r>
            <a:r>
              <a:rPr lang="hr-HR" sz="1900" dirty="0" smtClean="0"/>
              <a:t>kn</a:t>
            </a:r>
          </a:p>
          <a:p>
            <a:pPr marL="286650" indent="-285750">
              <a:lnSpc>
                <a:spcPct val="150000"/>
              </a:lnSpc>
              <a:buClrTx/>
              <a:buFont typeface="Wingdings" pitchFamily="2" charset="2"/>
              <a:buChar char="q"/>
              <a:defRPr/>
            </a:pPr>
            <a:r>
              <a:rPr lang="hr-HR" sz="1900" dirty="0" smtClean="0"/>
              <a:t>Najniži iznos bespovratnih sredstava koji se može dodijeliti pojedinom poduzetniku (300.000 -30.000.000)</a:t>
            </a:r>
          </a:p>
          <a:p>
            <a:pPr marL="286650" indent="-285750">
              <a:lnSpc>
                <a:spcPct val="150000"/>
              </a:lnSpc>
              <a:buClrTx/>
              <a:buFont typeface="Wingdings" pitchFamily="2" charset="2"/>
              <a:buChar char="q"/>
              <a:defRPr/>
            </a:pPr>
            <a:r>
              <a:rPr lang="hr-HR" sz="1900" dirty="0" smtClean="0"/>
              <a:t>Sufinanciranje: 45% mikro i mali, 35% srednji</a:t>
            </a:r>
          </a:p>
          <a:p>
            <a:pPr marL="343800" indent="-342900">
              <a:lnSpc>
                <a:spcPct val="150000"/>
              </a:lnSpc>
              <a:buClrTx/>
              <a:buFont typeface="Wingdings" pitchFamily="2" charset="2"/>
              <a:buChar char="q"/>
              <a:defRPr/>
            </a:pPr>
            <a:r>
              <a:rPr lang="hr-HR" sz="1900" dirty="0" smtClean="0"/>
              <a:t>Prijavitelji: mikro, mali i srednji poduzetnici</a:t>
            </a:r>
          </a:p>
          <a:p>
            <a:pPr marL="0" indent="0">
              <a:lnSpc>
                <a:spcPct val="100000"/>
              </a:lnSpc>
              <a:defRPr/>
            </a:pPr>
            <a:endParaRPr lang="hr-HR" sz="1350" dirty="0"/>
          </a:p>
          <a:p>
            <a:pPr>
              <a:lnSpc>
                <a:spcPct val="70000"/>
              </a:lnSpc>
              <a:defRPr/>
            </a:pPr>
            <a:endParaRPr lang="hr-HR" sz="135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476036"/>
            <a:ext cx="844550" cy="681355"/>
          </a:xfrm>
          <a:custGeom>
            <a:avLst/>
            <a:gdLst/>
            <a:ahLst/>
            <a:cxnLst/>
            <a:rect l="l" t="t" r="r" b="b"/>
            <a:pathLst>
              <a:path w="844550" h="681355">
                <a:moveTo>
                  <a:pt x="594499" y="642421"/>
                </a:moveTo>
                <a:lnTo>
                  <a:pt x="249455" y="642421"/>
                </a:lnTo>
                <a:lnTo>
                  <a:pt x="245815" y="645812"/>
                </a:lnTo>
                <a:lnTo>
                  <a:pt x="242639" y="653738"/>
                </a:lnTo>
                <a:lnTo>
                  <a:pt x="240393" y="662826"/>
                </a:lnTo>
                <a:lnTo>
                  <a:pt x="239541" y="669705"/>
                </a:lnTo>
                <a:lnTo>
                  <a:pt x="239541" y="675906"/>
                </a:lnTo>
                <a:lnTo>
                  <a:pt x="244498" y="680866"/>
                </a:lnTo>
                <a:lnTo>
                  <a:pt x="599456" y="680866"/>
                </a:lnTo>
                <a:lnTo>
                  <a:pt x="604413" y="675906"/>
                </a:lnTo>
                <a:lnTo>
                  <a:pt x="604413" y="669705"/>
                </a:lnTo>
                <a:lnTo>
                  <a:pt x="603561" y="662826"/>
                </a:lnTo>
                <a:lnTo>
                  <a:pt x="601315" y="653738"/>
                </a:lnTo>
                <a:lnTo>
                  <a:pt x="598139" y="645812"/>
                </a:lnTo>
                <a:lnTo>
                  <a:pt x="594499" y="642421"/>
                </a:lnTo>
                <a:close/>
              </a:path>
              <a:path w="844550" h="681355">
                <a:moveTo>
                  <a:pt x="475348" y="523363"/>
                </a:moveTo>
                <a:lnTo>
                  <a:pt x="368606" y="523363"/>
                </a:lnTo>
                <a:lnTo>
                  <a:pt x="384750" y="642421"/>
                </a:lnTo>
                <a:lnTo>
                  <a:pt x="459205" y="642421"/>
                </a:lnTo>
                <a:lnTo>
                  <a:pt x="475348" y="523363"/>
                </a:lnTo>
                <a:close/>
              </a:path>
              <a:path w="844550" h="681355">
                <a:moveTo>
                  <a:pt x="837742" y="0"/>
                </a:moveTo>
                <a:lnTo>
                  <a:pt x="6205" y="0"/>
                </a:lnTo>
                <a:lnTo>
                  <a:pt x="0" y="6198"/>
                </a:lnTo>
                <a:lnTo>
                  <a:pt x="0" y="517161"/>
                </a:lnTo>
                <a:lnTo>
                  <a:pt x="6205" y="523363"/>
                </a:lnTo>
                <a:lnTo>
                  <a:pt x="837742" y="523363"/>
                </a:lnTo>
                <a:lnTo>
                  <a:pt x="843955" y="517161"/>
                </a:lnTo>
                <a:lnTo>
                  <a:pt x="843955" y="467561"/>
                </a:lnTo>
                <a:lnTo>
                  <a:pt x="50885" y="467561"/>
                </a:lnTo>
                <a:lnTo>
                  <a:pt x="50885" y="50845"/>
                </a:lnTo>
                <a:lnTo>
                  <a:pt x="843955" y="50845"/>
                </a:lnTo>
                <a:lnTo>
                  <a:pt x="843955" y="6198"/>
                </a:lnTo>
                <a:lnTo>
                  <a:pt x="837742" y="0"/>
                </a:lnTo>
                <a:close/>
              </a:path>
              <a:path w="844550" h="681355">
                <a:moveTo>
                  <a:pt x="793062" y="50845"/>
                </a:moveTo>
                <a:lnTo>
                  <a:pt x="50885" y="50845"/>
                </a:lnTo>
                <a:lnTo>
                  <a:pt x="50885" y="467561"/>
                </a:lnTo>
                <a:lnTo>
                  <a:pt x="793062" y="467561"/>
                </a:lnTo>
                <a:lnTo>
                  <a:pt x="793062" y="50845"/>
                </a:lnTo>
                <a:close/>
              </a:path>
              <a:path w="844550" h="681355">
                <a:moveTo>
                  <a:pt x="843955" y="50845"/>
                </a:moveTo>
                <a:lnTo>
                  <a:pt x="793062" y="50845"/>
                </a:lnTo>
                <a:lnTo>
                  <a:pt x="793062" y="467561"/>
                </a:lnTo>
                <a:lnTo>
                  <a:pt x="843955" y="467561"/>
                </a:lnTo>
                <a:lnTo>
                  <a:pt x="843955" y="50845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098" y="691832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3372" y="0"/>
                </a:moveTo>
                <a:lnTo>
                  <a:pt x="32464" y="4341"/>
                </a:lnTo>
                <a:lnTo>
                  <a:pt x="15514" y="16124"/>
                </a:lnTo>
                <a:lnTo>
                  <a:pt x="4149" y="33486"/>
                </a:lnTo>
                <a:lnTo>
                  <a:pt x="0" y="54564"/>
                </a:lnTo>
                <a:lnTo>
                  <a:pt x="4149" y="75456"/>
                </a:lnTo>
                <a:lnTo>
                  <a:pt x="15514" y="92391"/>
                </a:lnTo>
                <a:lnTo>
                  <a:pt x="32464" y="103744"/>
                </a:lnTo>
                <a:lnTo>
                  <a:pt x="53372" y="107889"/>
                </a:lnTo>
                <a:lnTo>
                  <a:pt x="74466" y="103744"/>
                </a:lnTo>
                <a:lnTo>
                  <a:pt x="91843" y="92391"/>
                </a:lnTo>
                <a:lnTo>
                  <a:pt x="103637" y="75456"/>
                </a:lnTo>
                <a:lnTo>
                  <a:pt x="107982" y="54564"/>
                </a:lnTo>
                <a:lnTo>
                  <a:pt x="103637" y="33486"/>
                </a:lnTo>
                <a:lnTo>
                  <a:pt x="91843" y="16124"/>
                </a:lnTo>
                <a:lnTo>
                  <a:pt x="74466" y="4341"/>
                </a:lnTo>
                <a:lnTo>
                  <a:pt x="53372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1335" y="761290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4610" y="0"/>
                </a:moveTo>
                <a:lnTo>
                  <a:pt x="33515" y="4339"/>
                </a:lnTo>
                <a:lnTo>
                  <a:pt x="16139" y="16118"/>
                </a:lnTo>
                <a:lnTo>
                  <a:pt x="4345" y="33479"/>
                </a:lnTo>
                <a:lnTo>
                  <a:pt x="0" y="54564"/>
                </a:lnTo>
                <a:lnTo>
                  <a:pt x="4345" y="75449"/>
                </a:lnTo>
                <a:lnTo>
                  <a:pt x="16139" y="92384"/>
                </a:lnTo>
                <a:lnTo>
                  <a:pt x="33515" y="103741"/>
                </a:lnTo>
                <a:lnTo>
                  <a:pt x="54610" y="107889"/>
                </a:lnTo>
                <a:lnTo>
                  <a:pt x="75517" y="103741"/>
                </a:lnTo>
                <a:lnTo>
                  <a:pt x="92467" y="92384"/>
                </a:lnTo>
                <a:lnTo>
                  <a:pt x="103831" y="75449"/>
                </a:lnTo>
                <a:lnTo>
                  <a:pt x="107981" y="54564"/>
                </a:lnTo>
                <a:lnTo>
                  <a:pt x="103831" y="33479"/>
                </a:lnTo>
                <a:lnTo>
                  <a:pt x="92467" y="16118"/>
                </a:lnTo>
                <a:lnTo>
                  <a:pt x="75517" y="4339"/>
                </a:lnTo>
                <a:lnTo>
                  <a:pt x="5461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6976" y="659583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3370" y="0"/>
                </a:moveTo>
                <a:lnTo>
                  <a:pt x="32463" y="4322"/>
                </a:lnTo>
                <a:lnTo>
                  <a:pt x="15513" y="15971"/>
                </a:lnTo>
                <a:lnTo>
                  <a:pt x="4149" y="32970"/>
                </a:lnTo>
                <a:lnTo>
                  <a:pt x="0" y="53341"/>
                </a:lnTo>
                <a:lnTo>
                  <a:pt x="4149" y="74419"/>
                </a:lnTo>
                <a:lnTo>
                  <a:pt x="15513" y="91781"/>
                </a:lnTo>
                <a:lnTo>
                  <a:pt x="32463" y="103564"/>
                </a:lnTo>
                <a:lnTo>
                  <a:pt x="53370" y="107906"/>
                </a:lnTo>
                <a:lnTo>
                  <a:pt x="74472" y="103564"/>
                </a:lnTo>
                <a:lnTo>
                  <a:pt x="91848" y="91781"/>
                </a:lnTo>
                <a:lnTo>
                  <a:pt x="103637" y="74419"/>
                </a:lnTo>
                <a:lnTo>
                  <a:pt x="107981" y="53341"/>
                </a:lnTo>
                <a:lnTo>
                  <a:pt x="103637" y="32970"/>
                </a:lnTo>
                <a:lnTo>
                  <a:pt x="91848" y="15971"/>
                </a:lnTo>
                <a:lnTo>
                  <a:pt x="74472" y="4322"/>
                </a:lnTo>
                <a:lnTo>
                  <a:pt x="5337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9845" y="596340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3370" y="0"/>
                </a:moveTo>
                <a:lnTo>
                  <a:pt x="32463" y="4145"/>
                </a:lnTo>
                <a:lnTo>
                  <a:pt x="15513" y="15498"/>
                </a:lnTo>
                <a:lnTo>
                  <a:pt x="4149" y="32433"/>
                </a:lnTo>
                <a:lnTo>
                  <a:pt x="0" y="53325"/>
                </a:lnTo>
                <a:lnTo>
                  <a:pt x="4149" y="74410"/>
                </a:lnTo>
                <a:lnTo>
                  <a:pt x="15513" y="91771"/>
                </a:lnTo>
                <a:lnTo>
                  <a:pt x="32463" y="103550"/>
                </a:lnTo>
                <a:lnTo>
                  <a:pt x="53370" y="107889"/>
                </a:lnTo>
                <a:lnTo>
                  <a:pt x="74472" y="103550"/>
                </a:lnTo>
                <a:lnTo>
                  <a:pt x="91848" y="91771"/>
                </a:lnTo>
                <a:lnTo>
                  <a:pt x="103637" y="74410"/>
                </a:lnTo>
                <a:lnTo>
                  <a:pt x="107981" y="53325"/>
                </a:lnTo>
                <a:lnTo>
                  <a:pt x="103637" y="32433"/>
                </a:lnTo>
                <a:lnTo>
                  <a:pt x="91848" y="15498"/>
                </a:lnTo>
                <a:lnTo>
                  <a:pt x="74472" y="4145"/>
                </a:lnTo>
                <a:lnTo>
                  <a:pt x="5337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5625" y="724082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4610" y="0"/>
                </a:moveTo>
                <a:lnTo>
                  <a:pt x="33508" y="4145"/>
                </a:lnTo>
                <a:lnTo>
                  <a:pt x="16133" y="15498"/>
                </a:lnTo>
                <a:lnTo>
                  <a:pt x="4343" y="32433"/>
                </a:lnTo>
                <a:lnTo>
                  <a:pt x="0" y="53325"/>
                </a:lnTo>
                <a:lnTo>
                  <a:pt x="4343" y="74410"/>
                </a:lnTo>
                <a:lnTo>
                  <a:pt x="16133" y="91771"/>
                </a:lnTo>
                <a:lnTo>
                  <a:pt x="33508" y="103550"/>
                </a:lnTo>
                <a:lnTo>
                  <a:pt x="54610" y="107889"/>
                </a:lnTo>
                <a:lnTo>
                  <a:pt x="75517" y="103550"/>
                </a:lnTo>
                <a:lnTo>
                  <a:pt x="92467" y="91771"/>
                </a:lnTo>
                <a:lnTo>
                  <a:pt x="103831" y="74410"/>
                </a:lnTo>
                <a:lnTo>
                  <a:pt x="107981" y="53325"/>
                </a:lnTo>
                <a:lnTo>
                  <a:pt x="103831" y="32433"/>
                </a:lnTo>
                <a:lnTo>
                  <a:pt x="92467" y="15498"/>
                </a:lnTo>
                <a:lnTo>
                  <a:pt x="75517" y="4145"/>
                </a:lnTo>
                <a:lnTo>
                  <a:pt x="5461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1266" y="528121"/>
            <a:ext cx="107314" cy="107950"/>
          </a:xfrm>
          <a:custGeom>
            <a:avLst/>
            <a:gdLst/>
            <a:ahLst/>
            <a:cxnLst/>
            <a:rect l="l" t="t" r="r" b="b"/>
            <a:pathLst>
              <a:path w="107315" h="107950">
                <a:moveTo>
                  <a:pt x="53370" y="0"/>
                </a:moveTo>
                <a:lnTo>
                  <a:pt x="32463" y="4148"/>
                </a:lnTo>
                <a:lnTo>
                  <a:pt x="15513" y="15506"/>
                </a:lnTo>
                <a:lnTo>
                  <a:pt x="4149" y="32447"/>
                </a:lnTo>
                <a:lnTo>
                  <a:pt x="0" y="53341"/>
                </a:lnTo>
                <a:lnTo>
                  <a:pt x="4149" y="74419"/>
                </a:lnTo>
                <a:lnTo>
                  <a:pt x="15513" y="91781"/>
                </a:lnTo>
                <a:lnTo>
                  <a:pt x="32463" y="103564"/>
                </a:lnTo>
                <a:lnTo>
                  <a:pt x="53370" y="107906"/>
                </a:lnTo>
                <a:lnTo>
                  <a:pt x="74271" y="103564"/>
                </a:lnTo>
                <a:lnTo>
                  <a:pt x="91222" y="91781"/>
                </a:lnTo>
                <a:lnTo>
                  <a:pt x="102589" y="74419"/>
                </a:lnTo>
                <a:lnTo>
                  <a:pt x="106741" y="53341"/>
                </a:lnTo>
                <a:lnTo>
                  <a:pt x="102589" y="32447"/>
                </a:lnTo>
                <a:lnTo>
                  <a:pt x="91222" y="15506"/>
                </a:lnTo>
                <a:lnTo>
                  <a:pt x="74271" y="4148"/>
                </a:lnTo>
                <a:lnTo>
                  <a:pt x="5337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120" y="835691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4610" y="0"/>
                </a:moveTo>
                <a:lnTo>
                  <a:pt x="33511" y="4341"/>
                </a:lnTo>
                <a:lnTo>
                  <a:pt x="16135" y="16124"/>
                </a:lnTo>
                <a:lnTo>
                  <a:pt x="4344" y="33486"/>
                </a:lnTo>
                <a:lnTo>
                  <a:pt x="0" y="54564"/>
                </a:lnTo>
                <a:lnTo>
                  <a:pt x="4344" y="75458"/>
                </a:lnTo>
                <a:lnTo>
                  <a:pt x="16135" y="92399"/>
                </a:lnTo>
                <a:lnTo>
                  <a:pt x="33511" y="103758"/>
                </a:lnTo>
                <a:lnTo>
                  <a:pt x="54610" y="107906"/>
                </a:lnTo>
                <a:lnTo>
                  <a:pt x="75514" y="103758"/>
                </a:lnTo>
                <a:lnTo>
                  <a:pt x="92463" y="92399"/>
                </a:lnTo>
                <a:lnTo>
                  <a:pt x="103827" y="75458"/>
                </a:lnTo>
                <a:lnTo>
                  <a:pt x="107977" y="54564"/>
                </a:lnTo>
                <a:lnTo>
                  <a:pt x="103827" y="33486"/>
                </a:lnTo>
                <a:lnTo>
                  <a:pt x="92463" y="16124"/>
                </a:lnTo>
                <a:lnTo>
                  <a:pt x="75514" y="4341"/>
                </a:lnTo>
                <a:lnTo>
                  <a:pt x="5461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9818" y="794763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4818" y="0"/>
                </a:moveTo>
                <a:lnTo>
                  <a:pt x="7452" y="0"/>
                </a:lnTo>
                <a:lnTo>
                  <a:pt x="0" y="6198"/>
                </a:lnTo>
                <a:lnTo>
                  <a:pt x="0" y="24811"/>
                </a:lnTo>
                <a:lnTo>
                  <a:pt x="7452" y="32249"/>
                </a:lnTo>
                <a:lnTo>
                  <a:pt x="24818" y="32249"/>
                </a:lnTo>
                <a:lnTo>
                  <a:pt x="32270" y="24811"/>
                </a:lnTo>
                <a:lnTo>
                  <a:pt x="32270" y="6198"/>
                </a:lnTo>
                <a:lnTo>
                  <a:pt x="24818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8077" y="725322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4" h="33654">
                <a:moveTo>
                  <a:pt x="24818" y="0"/>
                </a:moveTo>
                <a:lnTo>
                  <a:pt x="7452" y="0"/>
                </a:lnTo>
                <a:lnTo>
                  <a:pt x="0" y="7438"/>
                </a:lnTo>
                <a:lnTo>
                  <a:pt x="0" y="26034"/>
                </a:lnTo>
                <a:lnTo>
                  <a:pt x="7452" y="33489"/>
                </a:lnTo>
                <a:lnTo>
                  <a:pt x="24818" y="33489"/>
                </a:lnTo>
                <a:lnTo>
                  <a:pt x="32270" y="26034"/>
                </a:lnTo>
                <a:lnTo>
                  <a:pt x="32270" y="7438"/>
                </a:lnTo>
                <a:lnTo>
                  <a:pt x="24818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4594" y="657103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5" h="32384">
                <a:moveTo>
                  <a:pt x="26074" y="0"/>
                </a:moveTo>
                <a:lnTo>
                  <a:pt x="7452" y="0"/>
                </a:lnTo>
                <a:lnTo>
                  <a:pt x="0" y="7438"/>
                </a:lnTo>
                <a:lnTo>
                  <a:pt x="0" y="26050"/>
                </a:lnTo>
                <a:lnTo>
                  <a:pt x="7452" y="32249"/>
                </a:lnTo>
                <a:lnTo>
                  <a:pt x="26074" y="32249"/>
                </a:lnTo>
                <a:lnTo>
                  <a:pt x="33509" y="26050"/>
                </a:lnTo>
                <a:lnTo>
                  <a:pt x="33509" y="7438"/>
                </a:lnTo>
                <a:lnTo>
                  <a:pt x="26074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2869" y="725322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26057" y="0"/>
                </a:moveTo>
                <a:lnTo>
                  <a:pt x="7435" y="0"/>
                </a:lnTo>
                <a:lnTo>
                  <a:pt x="0" y="7438"/>
                </a:lnTo>
                <a:lnTo>
                  <a:pt x="0" y="26034"/>
                </a:lnTo>
                <a:lnTo>
                  <a:pt x="7435" y="33489"/>
                </a:lnTo>
                <a:lnTo>
                  <a:pt x="26057" y="33489"/>
                </a:lnTo>
                <a:lnTo>
                  <a:pt x="33509" y="26034"/>
                </a:lnTo>
                <a:lnTo>
                  <a:pt x="33509" y="7438"/>
                </a:lnTo>
                <a:lnTo>
                  <a:pt x="26057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2367" y="58890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4818" y="0"/>
                </a:moveTo>
                <a:lnTo>
                  <a:pt x="7435" y="0"/>
                </a:lnTo>
                <a:lnTo>
                  <a:pt x="0" y="7438"/>
                </a:lnTo>
                <a:lnTo>
                  <a:pt x="0" y="24794"/>
                </a:lnTo>
                <a:lnTo>
                  <a:pt x="7435" y="32233"/>
                </a:lnTo>
                <a:lnTo>
                  <a:pt x="24818" y="32233"/>
                </a:lnTo>
                <a:lnTo>
                  <a:pt x="32270" y="24794"/>
                </a:lnTo>
                <a:lnTo>
                  <a:pt x="32270" y="7438"/>
                </a:lnTo>
                <a:lnTo>
                  <a:pt x="24818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519" y="601200"/>
            <a:ext cx="605790" cy="293370"/>
          </a:xfrm>
          <a:custGeom>
            <a:avLst/>
            <a:gdLst/>
            <a:ahLst/>
            <a:cxnLst/>
            <a:rect l="l" t="t" r="r" b="b"/>
            <a:pathLst>
              <a:path w="605790" h="293369">
                <a:moveTo>
                  <a:pt x="137199" y="117923"/>
                </a:moveTo>
                <a:lnTo>
                  <a:pt x="106730" y="125047"/>
                </a:lnTo>
                <a:lnTo>
                  <a:pt x="0" y="262707"/>
                </a:lnTo>
                <a:lnTo>
                  <a:pt x="39243" y="293089"/>
                </a:lnTo>
                <a:lnTo>
                  <a:pt x="133630" y="171349"/>
                </a:lnTo>
                <a:lnTo>
                  <a:pt x="115504" y="162553"/>
                </a:lnTo>
                <a:lnTo>
                  <a:pt x="145973" y="155429"/>
                </a:lnTo>
                <a:lnTo>
                  <a:pt x="214466" y="155429"/>
                </a:lnTo>
                <a:lnTo>
                  <a:pt x="137199" y="117923"/>
                </a:lnTo>
                <a:close/>
              </a:path>
              <a:path w="605790" h="293369">
                <a:moveTo>
                  <a:pt x="214466" y="155429"/>
                </a:moveTo>
                <a:lnTo>
                  <a:pt x="145973" y="155429"/>
                </a:lnTo>
                <a:lnTo>
                  <a:pt x="133630" y="171349"/>
                </a:lnTo>
                <a:lnTo>
                  <a:pt x="245825" y="225796"/>
                </a:lnTo>
                <a:lnTo>
                  <a:pt x="273882" y="221366"/>
                </a:lnTo>
                <a:lnTo>
                  <a:pt x="311060" y="185612"/>
                </a:lnTo>
                <a:lnTo>
                  <a:pt x="239463" y="185612"/>
                </a:lnTo>
                <a:lnTo>
                  <a:pt x="251938" y="173619"/>
                </a:lnTo>
                <a:lnTo>
                  <a:pt x="214466" y="155429"/>
                </a:lnTo>
                <a:close/>
              </a:path>
              <a:path w="605790" h="293369">
                <a:moveTo>
                  <a:pt x="251938" y="173619"/>
                </a:moveTo>
                <a:lnTo>
                  <a:pt x="239463" y="185612"/>
                </a:lnTo>
                <a:lnTo>
                  <a:pt x="267520" y="181182"/>
                </a:lnTo>
                <a:lnTo>
                  <a:pt x="251938" y="173619"/>
                </a:lnTo>
                <a:close/>
              </a:path>
              <a:path w="605790" h="293369">
                <a:moveTo>
                  <a:pt x="305243" y="122369"/>
                </a:moveTo>
                <a:lnTo>
                  <a:pt x="251938" y="173619"/>
                </a:lnTo>
                <a:lnTo>
                  <a:pt x="267520" y="181182"/>
                </a:lnTo>
                <a:lnTo>
                  <a:pt x="239463" y="185612"/>
                </a:lnTo>
                <a:lnTo>
                  <a:pt x="311060" y="185612"/>
                </a:lnTo>
                <a:lnTo>
                  <a:pt x="336728" y="160928"/>
                </a:lnTo>
                <a:lnTo>
                  <a:pt x="330360" y="148448"/>
                </a:lnTo>
                <a:lnTo>
                  <a:pt x="305243" y="122369"/>
                </a:lnTo>
                <a:close/>
              </a:path>
              <a:path w="605790" h="293369">
                <a:moveTo>
                  <a:pt x="145973" y="155429"/>
                </a:moveTo>
                <a:lnTo>
                  <a:pt x="115504" y="162553"/>
                </a:lnTo>
                <a:lnTo>
                  <a:pt x="133630" y="171349"/>
                </a:lnTo>
                <a:lnTo>
                  <a:pt x="145973" y="155429"/>
                </a:lnTo>
                <a:close/>
              </a:path>
              <a:path w="605790" h="293369">
                <a:moveTo>
                  <a:pt x="441496" y="53655"/>
                </a:moveTo>
                <a:lnTo>
                  <a:pt x="314893" y="118138"/>
                </a:lnTo>
                <a:lnTo>
                  <a:pt x="330360" y="148448"/>
                </a:lnTo>
                <a:lnTo>
                  <a:pt x="339662" y="158107"/>
                </a:lnTo>
                <a:lnTo>
                  <a:pt x="336728" y="160928"/>
                </a:lnTo>
                <a:lnTo>
                  <a:pt x="337448" y="162338"/>
                </a:lnTo>
                <a:lnTo>
                  <a:pt x="447973" y="106037"/>
                </a:lnTo>
                <a:lnTo>
                  <a:pt x="435217" y="93294"/>
                </a:lnTo>
                <a:lnTo>
                  <a:pt x="505421" y="93294"/>
                </a:lnTo>
                <a:lnTo>
                  <a:pt x="470313" y="58217"/>
                </a:lnTo>
                <a:lnTo>
                  <a:pt x="441496" y="53655"/>
                </a:lnTo>
                <a:close/>
              </a:path>
              <a:path w="605790" h="293369">
                <a:moveTo>
                  <a:pt x="330360" y="148448"/>
                </a:moveTo>
                <a:lnTo>
                  <a:pt x="336728" y="160928"/>
                </a:lnTo>
                <a:lnTo>
                  <a:pt x="339662" y="158107"/>
                </a:lnTo>
                <a:lnTo>
                  <a:pt x="330360" y="148448"/>
                </a:lnTo>
                <a:close/>
              </a:path>
              <a:path w="605790" h="293369">
                <a:moveTo>
                  <a:pt x="505421" y="93294"/>
                </a:moveTo>
                <a:lnTo>
                  <a:pt x="435217" y="93294"/>
                </a:lnTo>
                <a:lnTo>
                  <a:pt x="464034" y="97856"/>
                </a:lnTo>
                <a:lnTo>
                  <a:pt x="447973" y="106037"/>
                </a:lnTo>
                <a:lnTo>
                  <a:pt x="499758" y="157776"/>
                </a:lnTo>
                <a:lnTo>
                  <a:pt x="539415" y="151495"/>
                </a:lnTo>
                <a:lnTo>
                  <a:pt x="550898" y="128981"/>
                </a:lnTo>
                <a:lnTo>
                  <a:pt x="495198" y="128981"/>
                </a:lnTo>
                <a:lnTo>
                  <a:pt x="510703" y="98571"/>
                </a:lnTo>
                <a:lnTo>
                  <a:pt x="505421" y="93294"/>
                </a:lnTo>
                <a:close/>
              </a:path>
              <a:path w="605790" h="293369">
                <a:moveTo>
                  <a:pt x="510703" y="98571"/>
                </a:moveTo>
                <a:lnTo>
                  <a:pt x="495198" y="128981"/>
                </a:lnTo>
                <a:lnTo>
                  <a:pt x="534854" y="122700"/>
                </a:lnTo>
                <a:lnTo>
                  <a:pt x="510703" y="98571"/>
                </a:lnTo>
                <a:close/>
              </a:path>
              <a:path w="605790" h="293369">
                <a:moveTo>
                  <a:pt x="560961" y="0"/>
                </a:moveTo>
                <a:lnTo>
                  <a:pt x="510703" y="98571"/>
                </a:lnTo>
                <a:lnTo>
                  <a:pt x="534854" y="122700"/>
                </a:lnTo>
                <a:lnTo>
                  <a:pt x="495198" y="128981"/>
                </a:lnTo>
                <a:lnTo>
                  <a:pt x="550898" y="128981"/>
                </a:lnTo>
                <a:lnTo>
                  <a:pt x="605195" y="22530"/>
                </a:lnTo>
                <a:lnTo>
                  <a:pt x="560961" y="0"/>
                </a:lnTo>
                <a:close/>
              </a:path>
              <a:path w="605790" h="293369">
                <a:moveTo>
                  <a:pt x="435217" y="93294"/>
                </a:moveTo>
                <a:lnTo>
                  <a:pt x="447973" y="106037"/>
                </a:lnTo>
                <a:lnTo>
                  <a:pt x="464034" y="97856"/>
                </a:lnTo>
                <a:lnTo>
                  <a:pt x="435217" y="93294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8119" y="650905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20">
                <a:moveTo>
                  <a:pt x="59567" y="0"/>
                </a:moveTo>
                <a:lnTo>
                  <a:pt x="36122" y="4787"/>
                </a:lnTo>
                <a:lnTo>
                  <a:pt x="17217" y="17829"/>
                </a:lnTo>
                <a:lnTo>
                  <a:pt x="4595" y="37147"/>
                </a:lnTo>
                <a:lnTo>
                  <a:pt x="0" y="60763"/>
                </a:lnTo>
                <a:lnTo>
                  <a:pt x="4595" y="84388"/>
                </a:lnTo>
                <a:lnTo>
                  <a:pt x="17217" y="103711"/>
                </a:lnTo>
                <a:lnTo>
                  <a:pt x="36122" y="116755"/>
                </a:lnTo>
                <a:lnTo>
                  <a:pt x="59567" y="121543"/>
                </a:lnTo>
                <a:lnTo>
                  <a:pt x="83207" y="116755"/>
                </a:lnTo>
                <a:lnTo>
                  <a:pt x="102544" y="103711"/>
                </a:lnTo>
                <a:lnTo>
                  <a:pt x="115599" y="84388"/>
                </a:lnTo>
                <a:lnTo>
                  <a:pt x="120390" y="60763"/>
                </a:lnTo>
                <a:lnTo>
                  <a:pt x="115599" y="37147"/>
                </a:lnTo>
                <a:lnTo>
                  <a:pt x="102544" y="17829"/>
                </a:lnTo>
                <a:lnTo>
                  <a:pt x="83207" y="4787"/>
                </a:lnTo>
                <a:lnTo>
                  <a:pt x="5956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5737" y="73028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19">
                <a:moveTo>
                  <a:pt x="60823" y="0"/>
                </a:moveTo>
                <a:lnTo>
                  <a:pt x="37182" y="4787"/>
                </a:lnTo>
                <a:lnTo>
                  <a:pt x="17845" y="17829"/>
                </a:lnTo>
                <a:lnTo>
                  <a:pt x="4791" y="37147"/>
                </a:lnTo>
                <a:lnTo>
                  <a:pt x="0" y="60763"/>
                </a:lnTo>
                <a:lnTo>
                  <a:pt x="4791" y="84388"/>
                </a:lnTo>
                <a:lnTo>
                  <a:pt x="17845" y="103711"/>
                </a:lnTo>
                <a:lnTo>
                  <a:pt x="37182" y="116755"/>
                </a:lnTo>
                <a:lnTo>
                  <a:pt x="60823" y="121543"/>
                </a:lnTo>
                <a:lnTo>
                  <a:pt x="84460" y="116755"/>
                </a:lnTo>
                <a:lnTo>
                  <a:pt x="103792" y="103711"/>
                </a:lnTo>
                <a:lnTo>
                  <a:pt x="116840" y="84388"/>
                </a:lnTo>
                <a:lnTo>
                  <a:pt x="121629" y="60763"/>
                </a:lnTo>
                <a:lnTo>
                  <a:pt x="116840" y="37147"/>
                </a:lnTo>
                <a:lnTo>
                  <a:pt x="103792" y="17829"/>
                </a:lnTo>
                <a:lnTo>
                  <a:pt x="84460" y="4787"/>
                </a:lnTo>
                <a:lnTo>
                  <a:pt x="608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1309" y="6149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806" y="0"/>
                </a:moveTo>
                <a:lnTo>
                  <a:pt x="37168" y="4787"/>
                </a:lnTo>
                <a:lnTo>
                  <a:pt x="17837" y="17831"/>
                </a:lnTo>
                <a:lnTo>
                  <a:pt x="4788" y="37154"/>
                </a:lnTo>
                <a:lnTo>
                  <a:pt x="0" y="60779"/>
                </a:lnTo>
                <a:lnTo>
                  <a:pt x="4788" y="84395"/>
                </a:lnTo>
                <a:lnTo>
                  <a:pt x="17837" y="103713"/>
                </a:lnTo>
                <a:lnTo>
                  <a:pt x="37168" y="116756"/>
                </a:lnTo>
                <a:lnTo>
                  <a:pt x="60806" y="121543"/>
                </a:lnTo>
                <a:lnTo>
                  <a:pt x="84447" y="116756"/>
                </a:lnTo>
                <a:lnTo>
                  <a:pt x="103784" y="103713"/>
                </a:lnTo>
                <a:lnTo>
                  <a:pt x="116838" y="84395"/>
                </a:lnTo>
                <a:lnTo>
                  <a:pt x="121629" y="60779"/>
                </a:lnTo>
                <a:lnTo>
                  <a:pt x="116838" y="37154"/>
                </a:lnTo>
                <a:lnTo>
                  <a:pt x="103784" y="17831"/>
                </a:lnTo>
                <a:lnTo>
                  <a:pt x="84447" y="4787"/>
                </a:lnTo>
                <a:lnTo>
                  <a:pt x="6080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0305" y="544254"/>
            <a:ext cx="120650" cy="120650"/>
          </a:xfrm>
          <a:custGeom>
            <a:avLst/>
            <a:gdLst/>
            <a:ahLst/>
            <a:cxnLst/>
            <a:rect l="l" t="t" r="r" b="b"/>
            <a:pathLst>
              <a:path w="120650" h="120650">
                <a:moveTo>
                  <a:pt x="60823" y="0"/>
                </a:moveTo>
                <a:lnTo>
                  <a:pt x="37182" y="4784"/>
                </a:lnTo>
                <a:lnTo>
                  <a:pt x="17845" y="17823"/>
                </a:lnTo>
                <a:lnTo>
                  <a:pt x="4791" y="37140"/>
                </a:lnTo>
                <a:lnTo>
                  <a:pt x="0" y="60763"/>
                </a:lnTo>
                <a:lnTo>
                  <a:pt x="4791" y="84192"/>
                </a:lnTo>
                <a:lnTo>
                  <a:pt x="17845" y="103083"/>
                </a:lnTo>
                <a:lnTo>
                  <a:pt x="37182" y="115695"/>
                </a:lnTo>
                <a:lnTo>
                  <a:pt x="60823" y="120287"/>
                </a:lnTo>
                <a:lnTo>
                  <a:pt x="84267" y="115695"/>
                </a:lnTo>
                <a:lnTo>
                  <a:pt x="103172" y="103083"/>
                </a:lnTo>
                <a:lnTo>
                  <a:pt x="115795" y="84192"/>
                </a:lnTo>
                <a:lnTo>
                  <a:pt x="120390" y="60763"/>
                </a:lnTo>
                <a:lnTo>
                  <a:pt x="115795" y="37140"/>
                </a:lnTo>
                <a:lnTo>
                  <a:pt x="103172" y="17823"/>
                </a:lnTo>
                <a:lnTo>
                  <a:pt x="84267" y="4784"/>
                </a:lnTo>
                <a:lnTo>
                  <a:pt x="608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6488" y="81337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60814" y="0"/>
                </a:moveTo>
                <a:lnTo>
                  <a:pt x="37175" y="4784"/>
                </a:lnTo>
                <a:lnTo>
                  <a:pt x="17841" y="17823"/>
                </a:lnTo>
                <a:lnTo>
                  <a:pt x="4790" y="37140"/>
                </a:lnTo>
                <a:lnTo>
                  <a:pt x="0" y="60763"/>
                </a:lnTo>
                <a:lnTo>
                  <a:pt x="4790" y="84386"/>
                </a:lnTo>
                <a:lnTo>
                  <a:pt x="17841" y="103703"/>
                </a:lnTo>
                <a:lnTo>
                  <a:pt x="37175" y="116742"/>
                </a:lnTo>
                <a:lnTo>
                  <a:pt x="60814" y="121526"/>
                </a:lnTo>
                <a:lnTo>
                  <a:pt x="84451" y="116742"/>
                </a:lnTo>
                <a:lnTo>
                  <a:pt x="103786" y="103703"/>
                </a:lnTo>
                <a:lnTo>
                  <a:pt x="116840" y="84386"/>
                </a:lnTo>
                <a:lnTo>
                  <a:pt x="121631" y="60763"/>
                </a:lnTo>
                <a:lnTo>
                  <a:pt x="116840" y="37140"/>
                </a:lnTo>
                <a:lnTo>
                  <a:pt x="103786" y="17823"/>
                </a:lnTo>
                <a:lnTo>
                  <a:pt x="84451" y="4784"/>
                </a:lnTo>
                <a:lnTo>
                  <a:pt x="6081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7938" y="766249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622" y="0"/>
                </a:moveTo>
                <a:lnTo>
                  <a:pt x="11522" y="1510"/>
                </a:lnTo>
                <a:lnTo>
                  <a:pt x="5587" y="5578"/>
                </a:lnTo>
                <a:lnTo>
                  <a:pt x="1513" y="11506"/>
                </a:lnTo>
                <a:lnTo>
                  <a:pt x="0" y="18595"/>
                </a:lnTo>
                <a:lnTo>
                  <a:pt x="1513" y="25688"/>
                </a:lnTo>
                <a:lnTo>
                  <a:pt x="5587" y="31621"/>
                </a:lnTo>
                <a:lnTo>
                  <a:pt x="11522" y="35695"/>
                </a:lnTo>
                <a:lnTo>
                  <a:pt x="18622" y="37208"/>
                </a:lnTo>
                <a:lnTo>
                  <a:pt x="25711" y="35695"/>
                </a:lnTo>
                <a:lnTo>
                  <a:pt x="31642" y="31621"/>
                </a:lnTo>
                <a:lnTo>
                  <a:pt x="35714" y="25688"/>
                </a:lnTo>
                <a:lnTo>
                  <a:pt x="37227" y="18595"/>
                </a:lnTo>
                <a:lnTo>
                  <a:pt x="35714" y="11506"/>
                </a:lnTo>
                <a:lnTo>
                  <a:pt x="31642" y="5578"/>
                </a:lnTo>
                <a:lnTo>
                  <a:pt x="25711" y="1510"/>
                </a:lnTo>
                <a:lnTo>
                  <a:pt x="1862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6127" y="689353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4" h="37465">
                <a:moveTo>
                  <a:pt x="17366" y="0"/>
                </a:moveTo>
                <a:lnTo>
                  <a:pt x="10470" y="1510"/>
                </a:lnTo>
                <a:lnTo>
                  <a:pt x="4965" y="5578"/>
                </a:lnTo>
                <a:lnTo>
                  <a:pt x="1319" y="11506"/>
                </a:lnTo>
                <a:lnTo>
                  <a:pt x="0" y="18595"/>
                </a:lnTo>
                <a:lnTo>
                  <a:pt x="1319" y="25695"/>
                </a:lnTo>
                <a:lnTo>
                  <a:pt x="4965" y="31627"/>
                </a:lnTo>
                <a:lnTo>
                  <a:pt x="10470" y="35697"/>
                </a:lnTo>
                <a:lnTo>
                  <a:pt x="17366" y="37208"/>
                </a:lnTo>
                <a:lnTo>
                  <a:pt x="24988" y="35697"/>
                </a:lnTo>
                <a:lnTo>
                  <a:pt x="30865" y="31627"/>
                </a:lnTo>
                <a:lnTo>
                  <a:pt x="34649" y="25695"/>
                </a:lnTo>
                <a:lnTo>
                  <a:pt x="35988" y="18595"/>
                </a:lnTo>
                <a:lnTo>
                  <a:pt x="34649" y="11506"/>
                </a:lnTo>
                <a:lnTo>
                  <a:pt x="30865" y="5578"/>
                </a:lnTo>
                <a:lnTo>
                  <a:pt x="24988" y="1510"/>
                </a:lnTo>
                <a:lnTo>
                  <a:pt x="1736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0027" y="612456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4" h="37465">
                <a:moveTo>
                  <a:pt x="18605" y="0"/>
                </a:moveTo>
                <a:lnTo>
                  <a:pt x="11515" y="1511"/>
                </a:lnTo>
                <a:lnTo>
                  <a:pt x="5584" y="5580"/>
                </a:lnTo>
                <a:lnTo>
                  <a:pt x="1512" y="11513"/>
                </a:lnTo>
                <a:lnTo>
                  <a:pt x="0" y="18612"/>
                </a:lnTo>
                <a:lnTo>
                  <a:pt x="1512" y="25702"/>
                </a:lnTo>
                <a:lnTo>
                  <a:pt x="5584" y="31629"/>
                </a:lnTo>
                <a:lnTo>
                  <a:pt x="11515" y="35697"/>
                </a:lnTo>
                <a:lnTo>
                  <a:pt x="18605" y="37208"/>
                </a:lnTo>
                <a:lnTo>
                  <a:pt x="25511" y="35697"/>
                </a:lnTo>
                <a:lnTo>
                  <a:pt x="31020" y="31629"/>
                </a:lnTo>
                <a:lnTo>
                  <a:pt x="34668" y="25702"/>
                </a:lnTo>
                <a:lnTo>
                  <a:pt x="35988" y="18612"/>
                </a:lnTo>
                <a:lnTo>
                  <a:pt x="34668" y="11513"/>
                </a:lnTo>
                <a:lnTo>
                  <a:pt x="31020" y="5580"/>
                </a:lnTo>
                <a:lnTo>
                  <a:pt x="25511" y="1511"/>
                </a:lnTo>
                <a:lnTo>
                  <a:pt x="1860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9855" y="696791"/>
            <a:ext cx="371475" cy="184150"/>
          </a:xfrm>
          <a:custGeom>
            <a:avLst/>
            <a:gdLst/>
            <a:ahLst/>
            <a:cxnLst/>
            <a:rect l="l" t="t" r="r" b="b"/>
            <a:pathLst>
              <a:path w="371475" h="184150">
                <a:moveTo>
                  <a:pt x="130309" y="0"/>
                </a:moveTo>
                <a:lnTo>
                  <a:pt x="0" y="172388"/>
                </a:lnTo>
                <a:lnTo>
                  <a:pt x="14892" y="183546"/>
                </a:lnTo>
                <a:lnTo>
                  <a:pt x="135282" y="22331"/>
                </a:lnTo>
                <a:lnTo>
                  <a:pt x="175363" y="22331"/>
                </a:lnTo>
                <a:lnTo>
                  <a:pt x="130309" y="0"/>
                </a:lnTo>
                <a:close/>
              </a:path>
              <a:path w="371475" h="184150">
                <a:moveTo>
                  <a:pt x="175363" y="22331"/>
                </a:moveTo>
                <a:lnTo>
                  <a:pt x="135282" y="22331"/>
                </a:lnTo>
                <a:lnTo>
                  <a:pt x="289183" y="99211"/>
                </a:lnTo>
                <a:lnTo>
                  <a:pt x="311516" y="76896"/>
                </a:lnTo>
                <a:lnTo>
                  <a:pt x="285448" y="76896"/>
                </a:lnTo>
                <a:lnTo>
                  <a:pt x="175363" y="22331"/>
                </a:lnTo>
                <a:close/>
              </a:path>
              <a:path w="371475" h="184150">
                <a:moveTo>
                  <a:pt x="357441" y="4958"/>
                </a:moveTo>
                <a:lnTo>
                  <a:pt x="285448" y="76896"/>
                </a:lnTo>
                <a:lnTo>
                  <a:pt x="311516" y="76896"/>
                </a:lnTo>
                <a:lnTo>
                  <a:pt x="371090" y="17372"/>
                </a:lnTo>
                <a:lnTo>
                  <a:pt x="357441" y="49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4749" y="619895"/>
            <a:ext cx="155575" cy="95885"/>
          </a:xfrm>
          <a:custGeom>
            <a:avLst/>
            <a:gdLst/>
            <a:ahLst/>
            <a:cxnLst/>
            <a:rect l="l" t="t" r="r" b="b"/>
            <a:pathLst>
              <a:path w="155575" h="95884">
                <a:moveTo>
                  <a:pt x="155139" y="0"/>
                </a:moveTo>
                <a:lnTo>
                  <a:pt x="0" y="79375"/>
                </a:lnTo>
                <a:lnTo>
                  <a:pt x="7435" y="95509"/>
                </a:lnTo>
                <a:lnTo>
                  <a:pt x="151404" y="22331"/>
                </a:lnTo>
                <a:lnTo>
                  <a:pt x="15513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52915" y="1"/>
            <a:ext cx="2891085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04800" y="1428750"/>
            <a:ext cx="52063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985" indent="-342900" algn="just">
              <a:lnSpc>
                <a:spcPts val="1150"/>
              </a:lnSpc>
              <a:buFont typeface="Wingdings"/>
              <a:buChar char=""/>
              <a:tabLst>
                <a:tab pos="355600" algn="l"/>
              </a:tabLst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04800" y="55587"/>
            <a:ext cx="5948115" cy="1478352"/>
          </a:xfrm>
          <a:prstGeom prst="rect">
            <a:avLst/>
          </a:prstGeom>
        </p:spPr>
        <p:txBody>
          <a:bodyPr vert="horz" wrap="square" lIns="0" tIns="244855" rIns="0" bIns="0" rtlCol="0">
            <a:spAutoFit/>
          </a:bodyPr>
          <a:lstStyle/>
          <a:p>
            <a:pPr marL="1079500">
              <a:lnSpc>
                <a:spcPct val="100000"/>
              </a:lnSpc>
            </a:pPr>
            <a:r>
              <a:rPr lang="hr-HR" spc="-5" dirty="0" smtClean="0"/>
              <a:t>Financijski instrumenti</a:t>
            </a:r>
            <a:endParaRPr spc="-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54388"/>
            <a:ext cx="5512712" cy="2259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476036"/>
            <a:ext cx="844550" cy="681355"/>
          </a:xfrm>
          <a:custGeom>
            <a:avLst/>
            <a:gdLst/>
            <a:ahLst/>
            <a:cxnLst/>
            <a:rect l="l" t="t" r="r" b="b"/>
            <a:pathLst>
              <a:path w="844550" h="681355">
                <a:moveTo>
                  <a:pt x="594499" y="642421"/>
                </a:moveTo>
                <a:lnTo>
                  <a:pt x="249455" y="642421"/>
                </a:lnTo>
                <a:lnTo>
                  <a:pt x="245815" y="645812"/>
                </a:lnTo>
                <a:lnTo>
                  <a:pt x="242639" y="653738"/>
                </a:lnTo>
                <a:lnTo>
                  <a:pt x="240393" y="662826"/>
                </a:lnTo>
                <a:lnTo>
                  <a:pt x="239541" y="669705"/>
                </a:lnTo>
                <a:lnTo>
                  <a:pt x="239541" y="675906"/>
                </a:lnTo>
                <a:lnTo>
                  <a:pt x="244498" y="680866"/>
                </a:lnTo>
                <a:lnTo>
                  <a:pt x="599456" y="680866"/>
                </a:lnTo>
                <a:lnTo>
                  <a:pt x="604413" y="675906"/>
                </a:lnTo>
                <a:lnTo>
                  <a:pt x="604413" y="669705"/>
                </a:lnTo>
                <a:lnTo>
                  <a:pt x="603561" y="662826"/>
                </a:lnTo>
                <a:lnTo>
                  <a:pt x="601315" y="653738"/>
                </a:lnTo>
                <a:lnTo>
                  <a:pt x="598139" y="645812"/>
                </a:lnTo>
                <a:lnTo>
                  <a:pt x="594499" y="642421"/>
                </a:lnTo>
                <a:close/>
              </a:path>
              <a:path w="844550" h="681355">
                <a:moveTo>
                  <a:pt x="475348" y="523363"/>
                </a:moveTo>
                <a:lnTo>
                  <a:pt x="368606" y="523363"/>
                </a:lnTo>
                <a:lnTo>
                  <a:pt x="384750" y="642421"/>
                </a:lnTo>
                <a:lnTo>
                  <a:pt x="459205" y="642421"/>
                </a:lnTo>
                <a:lnTo>
                  <a:pt x="475348" y="523363"/>
                </a:lnTo>
                <a:close/>
              </a:path>
              <a:path w="844550" h="681355">
                <a:moveTo>
                  <a:pt x="837742" y="0"/>
                </a:moveTo>
                <a:lnTo>
                  <a:pt x="6205" y="0"/>
                </a:lnTo>
                <a:lnTo>
                  <a:pt x="0" y="6198"/>
                </a:lnTo>
                <a:lnTo>
                  <a:pt x="0" y="517161"/>
                </a:lnTo>
                <a:lnTo>
                  <a:pt x="6205" y="523363"/>
                </a:lnTo>
                <a:lnTo>
                  <a:pt x="837742" y="523363"/>
                </a:lnTo>
                <a:lnTo>
                  <a:pt x="843955" y="517161"/>
                </a:lnTo>
                <a:lnTo>
                  <a:pt x="843955" y="467561"/>
                </a:lnTo>
                <a:lnTo>
                  <a:pt x="50885" y="467561"/>
                </a:lnTo>
                <a:lnTo>
                  <a:pt x="50885" y="50845"/>
                </a:lnTo>
                <a:lnTo>
                  <a:pt x="843955" y="50845"/>
                </a:lnTo>
                <a:lnTo>
                  <a:pt x="843955" y="6198"/>
                </a:lnTo>
                <a:lnTo>
                  <a:pt x="837742" y="0"/>
                </a:lnTo>
                <a:close/>
              </a:path>
              <a:path w="844550" h="681355">
                <a:moveTo>
                  <a:pt x="793062" y="50845"/>
                </a:moveTo>
                <a:lnTo>
                  <a:pt x="50885" y="50845"/>
                </a:lnTo>
                <a:lnTo>
                  <a:pt x="50885" y="467561"/>
                </a:lnTo>
                <a:lnTo>
                  <a:pt x="793062" y="467561"/>
                </a:lnTo>
                <a:lnTo>
                  <a:pt x="793062" y="50845"/>
                </a:lnTo>
                <a:close/>
              </a:path>
              <a:path w="844550" h="681355">
                <a:moveTo>
                  <a:pt x="843955" y="50845"/>
                </a:moveTo>
                <a:lnTo>
                  <a:pt x="793062" y="50845"/>
                </a:lnTo>
                <a:lnTo>
                  <a:pt x="793062" y="467561"/>
                </a:lnTo>
                <a:lnTo>
                  <a:pt x="843955" y="467561"/>
                </a:lnTo>
                <a:lnTo>
                  <a:pt x="843955" y="50845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098" y="691832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3372" y="0"/>
                </a:moveTo>
                <a:lnTo>
                  <a:pt x="32464" y="4341"/>
                </a:lnTo>
                <a:lnTo>
                  <a:pt x="15514" y="16124"/>
                </a:lnTo>
                <a:lnTo>
                  <a:pt x="4149" y="33486"/>
                </a:lnTo>
                <a:lnTo>
                  <a:pt x="0" y="54564"/>
                </a:lnTo>
                <a:lnTo>
                  <a:pt x="4149" y="75456"/>
                </a:lnTo>
                <a:lnTo>
                  <a:pt x="15514" y="92391"/>
                </a:lnTo>
                <a:lnTo>
                  <a:pt x="32464" y="103744"/>
                </a:lnTo>
                <a:lnTo>
                  <a:pt x="53372" y="107889"/>
                </a:lnTo>
                <a:lnTo>
                  <a:pt x="74466" y="103744"/>
                </a:lnTo>
                <a:lnTo>
                  <a:pt x="91843" y="92391"/>
                </a:lnTo>
                <a:lnTo>
                  <a:pt x="103637" y="75456"/>
                </a:lnTo>
                <a:lnTo>
                  <a:pt x="107982" y="54564"/>
                </a:lnTo>
                <a:lnTo>
                  <a:pt x="103637" y="33486"/>
                </a:lnTo>
                <a:lnTo>
                  <a:pt x="91843" y="16124"/>
                </a:lnTo>
                <a:lnTo>
                  <a:pt x="74466" y="4341"/>
                </a:lnTo>
                <a:lnTo>
                  <a:pt x="53372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1335" y="761290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4610" y="0"/>
                </a:moveTo>
                <a:lnTo>
                  <a:pt x="33515" y="4339"/>
                </a:lnTo>
                <a:lnTo>
                  <a:pt x="16139" y="16118"/>
                </a:lnTo>
                <a:lnTo>
                  <a:pt x="4345" y="33479"/>
                </a:lnTo>
                <a:lnTo>
                  <a:pt x="0" y="54564"/>
                </a:lnTo>
                <a:lnTo>
                  <a:pt x="4345" y="75449"/>
                </a:lnTo>
                <a:lnTo>
                  <a:pt x="16139" y="92384"/>
                </a:lnTo>
                <a:lnTo>
                  <a:pt x="33515" y="103741"/>
                </a:lnTo>
                <a:lnTo>
                  <a:pt x="54610" y="107889"/>
                </a:lnTo>
                <a:lnTo>
                  <a:pt x="75517" y="103741"/>
                </a:lnTo>
                <a:lnTo>
                  <a:pt x="92467" y="92384"/>
                </a:lnTo>
                <a:lnTo>
                  <a:pt x="103831" y="75449"/>
                </a:lnTo>
                <a:lnTo>
                  <a:pt x="107981" y="54564"/>
                </a:lnTo>
                <a:lnTo>
                  <a:pt x="103831" y="33479"/>
                </a:lnTo>
                <a:lnTo>
                  <a:pt x="92467" y="16118"/>
                </a:lnTo>
                <a:lnTo>
                  <a:pt x="75517" y="4339"/>
                </a:lnTo>
                <a:lnTo>
                  <a:pt x="5461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6976" y="659583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3370" y="0"/>
                </a:moveTo>
                <a:lnTo>
                  <a:pt x="32463" y="4322"/>
                </a:lnTo>
                <a:lnTo>
                  <a:pt x="15513" y="15971"/>
                </a:lnTo>
                <a:lnTo>
                  <a:pt x="4149" y="32970"/>
                </a:lnTo>
                <a:lnTo>
                  <a:pt x="0" y="53341"/>
                </a:lnTo>
                <a:lnTo>
                  <a:pt x="4149" y="74419"/>
                </a:lnTo>
                <a:lnTo>
                  <a:pt x="15513" y="91781"/>
                </a:lnTo>
                <a:lnTo>
                  <a:pt x="32463" y="103564"/>
                </a:lnTo>
                <a:lnTo>
                  <a:pt x="53370" y="107906"/>
                </a:lnTo>
                <a:lnTo>
                  <a:pt x="74472" y="103564"/>
                </a:lnTo>
                <a:lnTo>
                  <a:pt x="91848" y="91781"/>
                </a:lnTo>
                <a:lnTo>
                  <a:pt x="103637" y="74419"/>
                </a:lnTo>
                <a:lnTo>
                  <a:pt x="107981" y="53341"/>
                </a:lnTo>
                <a:lnTo>
                  <a:pt x="103637" y="32970"/>
                </a:lnTo>
                <a:lnTo>
                  <a:pt x="91848" y="15971"/>
                </a:lnTo>
                <a:lnTo>
                  <a:pt x="74472" y="4322"/>
                </a:lnTo>
                <a:lnTo>
                  <a:pt x="5337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9845" y="596340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3370" y="0"/>
                </a:moveTo>
                <a:lnTo>
                  <a:pt x="32463" y="4145"/>
                </a:lnTo>
                <a:lnTo>
                  <a:pt x="15513" y="15498"/>
                </a:lnTo>
                <a:lnTo>
                  <a:pt x="4149" y="32433"/>
                </a:lnTo>
                <a:lnTo>
                  <a:pt x="0" y="53325"/>
                </a:lnTo>
                <a:lnTo>
                  <a:pt x="4149" y="74410"/>
                </a:lnTo>
                <a:lnTo>
                  <a:pt x="15513" y="91771"/>
                </a:lnTo>
                <a:lnTo>
                  <a:pt x="32463" y="103550"/>
                </a:lnTo>
                <a:lnTo>
                  <a:pt x="53370" y="107889"/>
                </a:lnTo>
                <a:lnTo>
                  <a:pt x="74472" y="103550"/>
                </a:lnTo>
                <a:lnTo>
                  <a:pt x="91848" y="91771"/>
                </a:lnTo>
                <a:lnTo>
                  <a:pt x="103637" y="74410"/>
                </a:lnTo>
                <a:lnTo>
                  <a:pt x="107981" y="53325"/>
                </a:lnTo>
                <a:lnTo>
                  <a:pt x="103637" y="32433"/>
                </a:lnTo>
                <a:lnTo>
                  <a:pt x="91848" y="15498"/>
                </a:lnTo>
                <a:lnTo>
                  <a:pt x="74472" y="4145"/>
                </a:lnTo>
                <a:lnTo>
                  <a:pt x="5337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5625" y="724082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4610" y="0"/>
                </a:moveTo>
                <a:lnTo>
                  <a:pt x="33508" y="4145"/>
                </a:lnTo>
                <a:lnTo>
                  <a:pt x="16133" y="15498"/>
                </a:lnTo>
                <a:lnTo>
                  <a:pt x="4343" y="32433"/>
                </a:lnTo>
                <a:lnTo>
                  <a:pt x="0" y="53325"/>
                </a:lnTo>
                <a:lnTo>
                  <a:pt x="4343" y="74410"/>
                </a:lnTo>
                <a:lnTo>
                  <a:pt x="16133" y="91771"/>
                </a:lnTo>
                <a:lnTo>
                  <a:pt x="33508" y="103550"/>
                </a:lnTo>
                <a:lnTo>
                  <a:pt x="54610" y="107889"/>
                </a:lnTo>
                <a:lnTo>
                  <a:pt x="75517" y="103550"/>
                </a:lnTo>
                <a:lnTo>
                  <a:pt x="92467" y="91771"/>
                </a:lnTo>
                <a:lnTo>
                  <a:pt x="103831" y="74410"/>
                </a:lnTo>
                <a:lnTo>
                  <a:pt x="107981" y="53325"/>
                </a:lnTo>
                <a:lnTo>
                  <a:pt x="103831" y="32433"/>
                </a:lnTo>
                <a:lnTo>
                  <a:pt x="92467" y="15498"/>
                </a:lnTo>
                <a:lnTo>
                  <a:pt x="75517" y="4145"/>
                </a:lnTo>
                <a:lnTo>
                  <a:pt x="5461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1266" y="528121"/>
            <a:ext cx="107314" cy="107950"/>
          </a:xfrm>
          <a:custGeom>
            <a:avLst/>
            <a:gdLst/>
            <a:ahLst/>
            <a:cxnLst/>
            <a:rect l="l" t="t" r="r" b="b"/>
            <a:pathLst>
              <a:path w="107315" h="107950">
                <a:moveTo>
                  <a:pt x="53370" y="0"/>
                </a:moveTo>
                <a:lnTo>
                  <a:pt x="32463" y="4148"/>
                </a:lnTo>
                <a:lnTo>
                  <a:pt x="15513" y="15506"/>
                </a:lnTo>
                <a:lnTo>
                  <a:pt x="4149" y="32447"/>
                </a:lnTo>
                <a:lnTo>
                  <a:pt x="0" y="53341"/>
                </a:lnTo>
                <a:lnTo>
                  <a:pt x="4149" y="74419"/>
                </a:lnTo>
                <a:lnTo>
                  <a:pt x="15513" y="91781"/>
                </a:lnTo>
                <a:lnTo>
                  <a:pt x="32463" y="103564"/>
                </a:lnTo>
                <a:lnTo>
                  <a:pt x="53370" y="107906"/>
                </a:lnTo>
                <a:lnTo>
                  <a:pt x="74271" y="103564"/>
                </a:lnTo>
                <a:lnTo>
                  <a:pt x="91222" y="91781"/>
                </a:lnTo>
                <a:lnTo>
                  <a:pt x="102589" y="74419"/>
                </a:lnTo>
                <a:lnTo>
                  <a:pt x="106741" y="53341"/>
                </a:lnTo>
                <a:lnTo>
                  <a:pt x="102589" y="32447"/>
                </a:lnTo>
                <a:lnTo>
                  <a:pt x="91222" y="15506"/>
                </a:lnTo>
                <a:lnTo>
                  <a:pt x="74271" y="4148"/>
                </a:lnTo>
                <a:lnTo>
                  <a:pt x="5337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120" y="835691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4610" y="0"/>
                </a:moveTo>
                <a:lnTo>
                  <a:pt x="33511" y="4341"/>
                </a:lnTo>
                <a:lnTo>
                  <a:pt x="16135" y="16124"/>
                </a:lnTo>
                <a:lnTo>
                  <a:pt x="4344" y="33486"/>
                </a:lnTo>
                <a:lnTo>
                  <a:pt x="0" y="54564"/>
                </a:lnTo>
                <a:lnTo>
                  <a:pt x="4344" y="75458"/>
                </a:lnTo>
                <a:lnTo>
                  <a:pt x="16135" y="92399"/>
                </a:lnTo>
                <a:lnTo>
                  <a:pt x="33511" y="103758"/>
                </a:lnTo>
                <a:lnTo>
                  <a:pt x="54610" y="107906"/>
                </a:lnTo>
                <a:lnTo>
                  <a:pt x="75514" y="103758"/>
                </a:lnTo>
                <a:lnTo>
                  <a:pt x="92463" y="92399"/>
                </a:lnTo>
                <a:lnTo>
                  <a:pt x="103827" y="75458"/>
                </a:lnTo>
                <a:lnTo>
                  <a:pt x="107977" y="54564"/>
                </a:lnTo>
                <a:lnTo>
                  <a:pt x="103827" y="33486"/>
                </a:lnTo>
                <a:lnTo>
                  <a:pt x="92463" y="16124"/>
                </a:lnTo>
                <a:lnTo>
                  <a:pt x="75514" y="4341"/>
                </a:lnTo>
                <a:lnTo>
                  <a:pt x="5461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9818" y="794763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4818" y="0"/>
                </a:moveTo>
                <a:lnTo>
                  <a:pt x="7452" y="0"/>
                </a:lnTo>
                <a:lnTo>
                  <a:pt x="0" y="6198"/>
                </a:lnTo>
                <a:lnTo>
                  <a:pt x="0" y="24811"/>
                </a:lnTo>
                <a:lnTo>
                  <a:pt x="7452" y="32249"/>
                </a:lnTo>
                <a:lnTo>
                  <a:pt x="24818" y="32249"/>
                </a:lnTo>
                <a:lnTo>
                  <a:pt x="32270" y="24811"/>
                </a:lnTo>
                <a:lnTo>
                  <a:pt x="32270" y="6198"/>
                </a:lnTo>
                <a:lnTo>
                  <a:pt x="24818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8077" y="725322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4" h="33654">
                <a:moveTo>
                  <a:pt x="24818" y="0"/>
                </a:moveTo>
                <a:lnTo>
                  <a:pt x="7452" y="0"/>
                </a:lnTo>
                <a:lnTo>
                  <a:pt x="0" y="7438"/>
                </a:lnTo>
                <a:lnTo>
                  <a:pt x="0" y="26034"/>
                </a:lnTo>
                <a:lnTo>
                  <a:pt x="7452" y="33489"/>
                </a:lnTo>
                <a:lnTo>
                  <a:pt x="24818" y="33489"/>
                </a:lnTo>
                <a:lnTo>
                  <a:pt x="32270" y="26034"/>
                </a:lnTo>
                <a:lnTo>
                  <a:pt x="32270" y="7438"/>
                </a:lnTo>
                <a:lnTo>
                  <a:pt x="24818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4594" y="657103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5" h="32384">
                <a:moveTo>
                  <a:pt x="26074" y="0"/>
                </a:moveTo>
                <a:lnTo>
                  <a:pt x="7452" y="0"/>
                </a:lnTo>
                <a:lnTo>
                  <a:pt x="0" y="7438"/>
                </a:lnTo>
                <a:lnTo>
                  <a:pt x="0" y="26050"/>
                </a:lnTo>
                <a:lnTo>
                  <a:pt x="7452" y="32249"/>
                </a:lnTo>
                <a:lnTo>
                  <a:pt x="26074" y="32249"/>
                </a:lnTo>
                <a:lnTo>
                  <a:pt x="33509" y="26050"/>
                </a:lnTo>
                <a:lnTo>
                  <a:pt x="33509" y="7438"/>
                </a:lnTo>
                <a:lnTo>
                  <a:pt x="26074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2869" y="725322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26057" y="0"/>
                </a:moveTo>
                <a:lnTo>
                  <a:pt x="7435" y="0"/>
                </a:lnTo>
                <a:lnTo>
                  <a:pt x="0" y="7438"/>
                </a:lnTo>
                <a:lnTo>
                  <a:pt x="0" y="26034"/>
                </a:lnTo>
                <a:lnTo>
                  <a:pt x="7435" y="33489"/>
                </a:lnTo>
                <a:lnTo>
                  <a:pt x="26057" y="33489"/>
                </a:lnTo>
                <a:lnTo>
                  <a:pt x="33509" y="26034"/>
                </a:lnTo>
                <a:lnTo>
                  <a:pt x="33509" y="7438"/>
                </a:lnTo>
                <a:lnTo>
                  <a:pt x="26057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2367" y="58890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4818" y="0"/>
                </a:moveTo>
                <a:lnTo>
                  <a:pt x="7435" y="0"/>
                </a:lnTo>
                <a:lnTo>
                  <a:pt x="0" y="7438"/>
                </a:lnTo>
                <a:lnTo>
                  <a:pt x="0" y="24794"/>
                </a:lnTo>
                <a:lnTo>
                  <a:pt x="7435" y="32233"/>
                </a:lnTo>
                <a:lnTo>
                  <a:pt x="24818" y="32233"/>
                </a:lnTo>
                <a:lnTo>
                  <a:pt x="32270" y="24794"/>
                </a:lnTo>
                <a:lnTo>
                  <a:pt x="32270" y="7438"/>
                </a:lnTo>
                <a:lnTo>
                  <a:pt x="24818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519" y="601200"/>
            <a:ext cx="605790" cy="293370"/>
          </a:xfrm>
          <a:custGeom>
            <a:avLst/>
            <a:gdLst/>
            <a:ahLst/>
            <a:cxnLst/>
            <a:rect l="l" t="t" r="r" b="b"/>
            <a:pathLst>
              <a:path w="605790" h="293369">
                <a:moveTo>
                  <a:pt x="137199" y="117923"/>
                </a:moveTo>
                <a:lnTo>
                  <a:pt x="106730" y="125047"/>
                </a:lnTo>
                <a:lnTo>
                  <a:pt x="0" y="262707"/>
                </a:lnTo>
                <a:lnTo>
                  <a:pt x="39243" y="293089"/>
                </a:lnTo>
                <a:lnTo>
                  <a:pt x="133630" y="171349"/>
                </a:lnTo>
                <a:lnTo>
                  <a:pt x="115504" y="162553"/>
                </a:lnTo>
                <a:lnTo>
                  <a:pt x="145973" y="155429"/>
                </a:lnTo>
                <a:lnTo>
                  <a:pt x="214466" y="155429"/>
                </a:lnTo>
                <a:lnTo>
                  <a:pt x="137199" y="117923"/>
                </a:lnTo>
                <a:close/>
              </a:path>
              <a:path w="605790" h="293369">
                <a:moveTo>
                  <a:pt x="214466" y="155429"/>
                </a:moveTo>
                <a:lnTo>
                  <a:pt x="145973" y="155429"/>
                </a:lnTo>
                <a:lnTo>
                  <a:pt x="133630" y="171349"/>
                </a:lnTo>
                <a:lnTo>
                  <a:pt x="245825" y="225796"/>
                </a:lnTo>
                <a:lnTo>
                  <a:pt x="273882" y="221366"/>
                </a:lnTo>
                <a:lnTo>
                  <a:pt x="311060" y="185612"/>
                </a:lnTo>
                <a:lnTo>
                  <a:pt x="239463" y="185612"/>
                </a:lnTo>
                <a:lnTo>
                  <a:pt x="251938" y="173619"/>
                </a:lnTo>
                <a:lnTo>
                  <a:pt x="214466" y="155429"/>
                </a:lnTo>
                <a:close/>
              </a:path>
              <a:path w="605790" h="293369">
                <a:moveTo>
                  <a:pt x="251938" y="173619"/>
                </a:moveTo>
                <a:lnTo>
                  <a:pt x="239463" y="185612"/>
                </a:lnTo>
                <a:lnTo>
                  <a:pt x="267520" y="181182"/>
                </a:lnTo>
                <a:lnTo>
                  <a:pt x="251938" y="173619"/>
                </a:lnTo>
                <a:close/>
              </a:path>
              <a:path w="605790" h="293369">
                <a:moveTo>
                  <a:pt x="305243" y="122369"/>
                </a:moveTo>
                <a:lnTo>
                  <a:pt x="251938" y="173619"/>
                </a:lnTo>
                <a:lnTo>
                  <a:pt x="267520" y="181182"/>
                </a:lnTo>
                <a:lnTo>
                  <a:pt x="239463" y="185612"/>
                </a:lnTo>
                <a:lnTo>
                  <a:pt x="311060" y="185612"/>
                </a:lnTo>
                <a:lnTo>
                  <a:pt x="336728" y="160928"/>
                </a:lnTo>
                <a:lnTo>
                  <a:pt x="330360" y="148448"/>
                </a:lnTo>
                <a:lnTo>
                  <a:pt x="305243" y="122369"/>
                </a:lnTo>
                <a:close/>
              </a:path>
              <a:path w="605790" h="293369">
                <a:moveTo>
                  <a:pt x="145973" y="155429"/>
                </a:moveTo>
                <a:lnTo>
                  <a:pt x="115504" y="162553"/>
                </a:lnTo>
                <a:lnTo>
                  <a:pt x="133630" y="171349"/>
                </a:lnTo>
                <a:lnTo>
                  <a:pt x="145973" y="155429"/>
                </a:lnTo>
                <a:close/>
              </a:path>
              <a:path w="605790" h="293369">
                <a:moveTo>
                  <a:pt x="441496" y="53655"/>
                </a:moveTo>
                <a:lnTo>
                  <a:pt x="314893" y="118138"/>
                </a:lnTo>
                <a:lnTo>
                  <a:pt x="330360" y="148448"/>
                </a:lnTo>
                <a:lnTo>
                  <a:pt x="339662" y="158107"/>
                </a:lnTo>
                <a:lnTo>
                  <a:pt x="336728" y="160928"/>
                </a:lnTo>
                <a:lnTo>
                  <a:pt x="337448" y="162338"/>
                </a:lnTo>
                <a:lnTo>
                  <a:pt x="447973" y="106037"/>
                </a:lnTo>
                <a:lnTo>
                  <a:pt x="435217" y="93294"/>
                </a:lnTo>
                <a:lnTo>
                  <a:pt x="505421" y="93294"/>
                </a:lnTo>
                <a:lnTo>
                  <a:pt x="470313" y="58217"/>
                </a:lnTo>
                <a:lnTo>
                  <a:pt x="441496" y="53655"/>
                </a:lnTo>
                <a:close/>
              </a:path>
              <a:path w="605790" h="293369">
                <a:moveTo>
                  <a:pt x="330360" y="148448"/>
                </a:moveTo>
                <a:lnTo>
                  <a:pt x="336728" y="160928"/>
                </a:lnTo>
                <a:lnTo>
                  <a:pt x="339662" y="158107"/>
                </a:lnTo>
                <a:lnTo>
                  <a:pt x="330360" y="148448"/>
                </a:lnTo>
                <a:close/>
              </a:path>
              <a:path w="605790" h="293369">
                <a:moveTo>
                  <a:pt x="505421" y="93294"/>
                </a:moveTo>
                <a:lnTo>
                  <a:pt x="435217" y="93294"/>
                </a:lnTo>
                <a:lnTo>
                  <a:pt x="464034" y="97856"/>
                </a:lnTo>
                <a:lnTo>
                  <a:pt x="447973" y="106037"/>
                </a:lnTo>
                <a:lnTo>
                  <a:pt x="499758" y="157776"/>
                </a:lnTo>
                <a:lnTo>
                  <a:pt x="539415" y="151495"/>
                </a:lnTo>
                <a:lnTo>
                  <a:pt x="550898" y="128981"/>
                </a:lnTo>
                <a:lnTo>
                  <a:pt x="495198" y="128981"/>
                </a:lnTo>
                <a:lnTo>
                  <a:pt x="510703" y="98571"/>
                </a:lnTo>
                <a:lnTo>
                  <a:pt x="505421" y="93294"/>
                </a:lnTo>
                <a:close/>
              </a:path>
              <a:path w="605790" h="293369">
                <a:moveTo>
                  <a:pt x="510703" y="98571"/>
                </a:moveTo>
                <a:lnTo>
                  <a:pt x="495198" y="128981"/>
                </a:lnTo>
                <a:lnTo>
                  <a:pt x="534854" y="122700"/>
                </a:lnTo>
                <a:lnTo>
                  <a:pt x="510703" y="98571"/>
                </a:lnTo>
                <a:close/>
              </a:path>
              <a:path w="605790" h="293369">
                <a:moveTo>
                  <a:pt x="560961" y="0"/>
                </a:moveTo>
                <a:lnTo>
                  <a:pt x="510703" y="98571"/>
                </a:lnTo>
                <a:lnTo>
                  <a:pt x="534854" y="122700"/>
                </a:lnTo>
                <a:lnTo>
                  <a:pt x="495198" y="128981"/>
                </a:lnTo>
                <a:lnTo>
                  <a:pt x="550898" y="128981"/>
                </a:lnTo>
                <a:lnTo>
                  <a:pt x="605195" y="22530"/>
                </a:lnTo>
                <a:lnTo>
                  <a:pt x="560961" y="0"/>
                </a:lnTo>
                <a:close/>
              </a:path>
              <a:path w="605790" h="293369">
                <a:moveTo>
                  <a:pt x="435217" y="93294"/>
                </a:moveTo>
                <a:lnTo>
                  <a:pt x="447973" y="106037"/>
                </a:lnTo>
                <a:lnTo>
                  <a:pt x="464034" y="97856"/>
                </a:lnTo>
                <a:lnTo>
                  <a:pt x="435217" y="93294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8119" y="650905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20">
                <a:moveTo>
                  <a:pt x="59567" y="0"/>
                </a:moveTo>
                <a:lnTo>
                  <a:pt x="36122" y="4787"/>
                </a:lnTo>
                <a:lnTo>
                  <a:pt x="17217" y="17829"/>
                </a:lnTo>
                <a:lnTo>
                  <a:pt x="4595" y="37147"/>
                </a:lnTo>
                <a:lnTo>
                  <a:pt x="0" y="60763"/>
                </a:lnTo>
                <a:lnTo>
                  <a:pt x="4595" y="84388"/>
                </a:lnTo>
                <a:lnTo>
                  <a:pt x="17217" y="103711"/>
                </a:lnTo>
                <a:lnTo>
                  <a:pt x="36122" y="116755"/>
                </a:lnTo>
                <a:lnTo>
                  <a:pt x="59567" y="121543"/>
                </a:lnTo>
                <a:lnTo>
                  <a:pt x="83207" y="116755"/>
                </a:lnTo>
                <a:lnTo>
                  <a:pt x="102544" y="103711"/>
                </a:lnTo>
                <a:lnTo>
                  <a:pt x="115599" y="84388"/>
                </a:lnTo>
                <a:lnTo>
                  <a:pt x="120390" y="60763"/>
                </a:lnTo>
                <a:lnTo>
                  <a:pt x="115599" y="37147"/>
                </a:lnTo>
                <a:lnTo>
                  <a:pt x="102544" y="17829"/>
                </a:lnTo>
                <a:lnTo>
                  <a:pt x="83207" y="4787"/>
                </a:lnTo>
                <a:lnTo>
                  <a:pt x="5956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5737" y="73028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19">
                <a:moveTo>
                  <a:pt x="60823" y="0"/>
                </a:moveTo>
                <a:lnTo>
                  <a:pt x="37182" y="4787"/>
                </a:lnTo>
                <a:lnTo>
                  <a:pt x="17845" y="17829"/>
                </a:lnTo>
                <a:lnTo>
                  <a:pt x="4791" y="37147"/>
                </a:lnTo>
                <a:lnTo>
                  <a:pt x="0" y="60763"/>
                </a:lnTo>
                <a:lnTo>
                  <a:pt x="4791" y="84388"/>
                </a:lnTo>
                <a:lnTo>
                  <a:pt x="17845" y="103711"/>
                </a:lnTo>
                <a:lnTo>
                  <a:pt x="37182" y="116755"/>
                </a:lnTo>
                <a:lnTo>
                  <a:pt x="60823" y="121543"/>
                </a:lnTo>
                <a:lnTo>
                  <a:pt x="84460" y="116755"/>
                </a:lnTo>
                <a:lnTo>
                  <a:pt x="103792" y="103711"/>
                </a:lnTo>
                <a:lnTo>
                  <a:pt x="116840" y="84388"/>
                </a:lnTo>
                <a:lnTo>
                  <a:pt x="121629" y="60763"/>
                </a:lnTo>
                <a:lnTo>
                  <a:pt x="116840" y="37147"/>
                </a:lnTo>
                <a:lnTo>
                  <a:pt x="103792" y="17829"/>
                </a:lnTo>
                <a:lnTo>
                  <a:pt x="84460" y="4787"/>
                </a:lnTo>
                <a:lnTo>
                  <a:pt x="608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1309" y="6149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806" y="0"/>
                </a:moveTo>
                <a:lnTo>
                  <a:pt x="37168" y="4787"/>
                </a:lnTo>
                <a:lnTo>
                  <a:pt x="17837" y="17831"/>
                </a:lnTo>
                <a:lnTo>
                  <a:pt x="4788" y="37154"/>
                </a:lnTo>
                <a:lnTo>
                  <a:pt x="0" y="60779"/>
                </a:lnTo>
                <a:lnTo>
                  <a:pt x="4788" y="84395"/>
                </a:lnTo>
                <a:lnTo>
                  <a:pt x="17837" y="103713"/>
                </a:lnTo>
                <a:lnTo>
                  <a:pt x="37168" y="116756"/>
                </a:lnTo>
                <a:lnTo>
                  <a:pt x="60806" y="121543"/>
                </a:lnTo>
                <a:lnTo>
                  <a:pt x="84447" y="116756"/>
                </a:lnTo>
                <a:lnTo>
                  <a:pt x="103784" y="103713"/>
                </a:lnTo>
                <a:lnTo>
                  <a:pt x="116838" y="84395"/>
                </a:lnTo>
                <a:lnTo>
                  <a:pt x="121629" y="60779"/>
                </a:lnTo>
                <a:lnTo>
                  <a:pt x="116838" y="37154"/>
                </a:lnTo>
                <a:lnTo>
                  <a:pt x="103784" y="17831"/>
                </a:lnTo>
                <a:lnTo>
                  <a:pt x="84447" y="4787"/>
                </a:lnTo>
                <a:lnTo>
                  <a:pt x="6080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0305" y="544254"/>
            <a:ext cx="120650" cy="120650"/>
          </a:xfrm>
          <a:custGeom>
            <a:avLst/>
            <a:gdLst/>
            <a:ahLst/>
            <a:cxnLst/>
            <a:rect l="l" t="t" r="r" b="b"/>
            <a:pathLst>
              <a:path w="120650" h="120650">
                <a:moveTo>
                  <a:pt x="60823" y="0"/>
                </a:moveTo>
                <a:lnTo>
                  <a:pt x="37182" y="4784"/>
                </a:lnTo>
                <a:lnTo>
                  <a:pt x="17845" y="17823"/>
                </a:lnTo>
                <a:lnTo>
                  <a:pt x="4791" y="37140"/>
                </a:lnTo>
                <a:lnTo>
                  <a:pt x="0" y="60763"/>
                </a:lnTo>
                <a:lnTo>
                  <a:pt x="4791" y="84192"/>
                </a:lnTo>
                <a:lnTo>
                  <a:pt x="17845" y="103083"/>
                </a:lnTo>
                <a:lnTo>
                  <a:pt x="37182" y="115695"/>
                </a:lnTo>
                <a:lnTo>
                  <a:pt x="60823" y="120287"/>
                </a:lnTo>
                <a:lnTo>
                  <a:pt x="84267" y="115695"/>
                </a:lnTo>
                <a:lnTo>
                  <a:pt x="103172" y="103083"/>
                </a:lnTo>
                <a:lnTo>
                  <a:pt x="115795" y="84192"/>
                </a:lnTo>
                <a:lnTo>
                  <a:pt x="120390" y="60763"/>
                </a:lnTo>
                <a:lnTo>
                  <a:pt x="115795" y="37140"/>
                </a:lnTo>
                <a:lnTo>
                  <a:pt x="103172" y="17823"/>
                </a:lnTo>
                <a:lnTo>
                  <a:pt x="84267" y="4784"/>
                </a:lnTo>
                <a:lnTo>
                  <a:pt x="608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6488" y="81337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60814" y="0"/>
                </a:moveTo>
                <a:lnTo>
                  <a:pt x="37175" y="4784"/>
                </a:lnTo>
                <a:lnTo>
                  <a:pt x="17841" y="17823"/>
                </a:lnTo>
                <a:lnTo>
                  <a:pt x="4790" y="37140"/>
                </a:lnTo>
                <a:lnTo>
                  <a:pt x="0" y="60763"/>
                </a:lnTo>
                <a:lnTo>
                  <a:pt x="4790" y="84386"/>
                </a:lnTo>
                <a:lnTo>
                  <a:pt x="17841" y="103703"/>
                </a:lnTo>
                <a:lnTo>
                  <a:pt x="37175" y="116742"/>
                </a:lnTo>
                <a:lnTo>
                  <a:pt x="60814" y="121526"/>
                </a:lnTo>
                <a:lnTo>
                  <a:pt x="84451" y="116742"/>
                </a:lnTo>
                <a:lnTo>
                  <a:pt x="103786" y="103703"/>
                </a:lnTo>
                <a:lnTo>
                  <a:pt x="116840" y="84386"/>
                </a:lnTo>
                <a:lnTo>
                  <a:pt x="121631" y="60763"/>
                </a:lnTo>
                <a:lnTo>
                  <a:pt x="116840" y="37140"/>
                </a:lnTo>
                <a:lnTo>
                  <a:pt x="103786" y="17823"/>
                </a:lnTo>
                <a:lnTo>
                  <a:pt x="84451" y="4784"/>
                </a:lnTo>
                <a:lnTo>
                  <a:pt x="6081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7938" y="766249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622" y="0"/>
                </a:moveTo>
                <a:lnTo>
                  <a:pt x="11522" y="1510"/>
                </a:lnTo>
                <a:lnTo>
                  <a:pt x="5587" y="5578"/>
                </a:lnTo>
                <a:lnTo>
                  <a:pt x="1513" y="11506"/>
                </a:lnTo>
                <a:lnTo>
                  <a:pt x="0" y="18595"/>
                </a:lnTo>
                <a:lnTo>
                  <a:pt x="1513" y="25688"/>
                </a:lnTo>
                <a:lnTo>
                  <a:pt x="5587" y="31621"/>
                </a:lnTo>
                <a:lnTo>
                  <a:pt x="11522" y="35695"/>
                </a:lnTo>
                <a:lnTo>
                  <a:pt x="18622" y="37208"/>
                </a:lnTo>
                <a:lnTo>
                  <a:pt x="25711" y="35695"/>
                </a:lnTo>
                <a:lnTo>
                  <a:pt x="31642" y="31621"/>
                </a:lnTo>
                <a:lnTo>
                  <a:pt x="35714" y="25688"/>
                </a:lnTo>
                <a:lnTo>
                  <a:pt x="37227" y="18595"/>
                </a:lnTo>
                <a:lnTo>
                  <a:pt x="35714" y="11506"/>
                </a:lnTo>
                <a:lnTo>
                  <a:pt x="31642" y="5578"/>
                </a:lnTo>
                <a:lnTo>
                  <a:pt x="25711" y="1510"/>
                </a:lnTo>
                <a:lnTo>
                  <a:pt x="1862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6127" y="689353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4" h="37465">
                <a:moveTo>
                  <a:pt x="17366" y="0"/>
                </a:moveTo>
                <a:lnTo>
                  <a:pt x="10470" y="1510"/>
                </a:lnTo>
                <a:lnTo>
                  <a:pt x="4965" y="5578"/>
                </a:lnTo>
                <a:lnTo>
                  <a:pt x="1319" y="11506"/>
                </a:lnTo>
                <a:lnTo>
                  <a:pt x="0" y="18595"/>
                </a:lnTo>
                <a:lnTo>
                  <a:pt x="1319" y="25695"/>
                </a:lnTo>
                <a:lnTo>
                  <a:pt x="4965" y="31627"/>
                </a:lnTo>
                <a:lnTo>
                  <a:pt x="10470" y="35697"/>
                </a:lnTo>
                <a:lnTo>
                  <a:pt x="17366" y="37208"/>
                </a:lnTo>
                <a:lnTo>
                  <a:pt x="24988" y="35697"/>
                </a:lnTo>
                <a:lnTo>
                  <a:pt x="30865" y="31627"/>
                </a:lnTo>
                <a:lnTo>
                  <a:pt x="34649" y="25695"/>
                </a:lnTo>
                <a:lnTo>
                  <a:pt x="35988" y="18595"/>
                </a:lnTo>
                <a:lnTo>
                  <a:pt x="34649" y="11506"/>
                </a:lnTo>
                <a:lnTo>
                  <a:pt x="30865" y="5578"/>
                </a:lnTo>
                <a:lnTo>
                  <a:pt x="24988" y="1510"/>
                </a:lnTo>
                <a:lnTo>
                  <a:pt x="1736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0027" y="612456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4" h="37465">
                <a:moveTo>
                  <a:pt x="18605" y="0"/>
                </a:moveTo>
                <a:lnTo>
                  <a:pt x="11515" y="1511"/>
                </a:lnTo>
                <a:lnTo>
                  <a:pt x="5584" y="5580"/>
                </a:lnTo>
                <a:lnTo>
                  <a:pt x="1512" y="11513"/>
                </a:lnTo>
                <a:lnTo>
                  <a:pt x="0" y="18612"/>
                </a:lnTo>
                <a:lnTo>
                  <a:pt x="1512" y="25702"/>
                </a:lnTo>
                <a:lnTo>
                  <a:pt x="5584" y="31629"/>
                </a:lnTo>
                <a:lnTo>
                  <a:pt x="11515" y="35697"/>
                </a:lnTo>
                <a:lnTo>
                  <a:pt x="18605" y="37208"/>
                </a:lnTo>
                <a:lnTo>
                  <a:pt x="25511" y="35697"/>
                </a:lnTo>
                <a:lnTo>
                  <a:pt x="31020" y="31629"/>
                </a:lnTo>
                <a:lnTo>
                  <a:pt x="34668" y="25702"/>
                </a:lnTo>
                <a:lnTo>
                  <a:pt x="35988" y="18612"/>
                </a:lnTo>
                <a:lnTo>
                  <a:pt x="34668" y="11513"/>
                </a:lnTo>
                <a:lnTo>
                  <a:pt x="31020" y="5580"/>
                </a:lnTo>
                <a:lnTo>
                  <a:pt x="25511" y="1511"/>
                </a:lnTo>
                <a:lnTo>
                  <a:pt x="1860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9855" y="696791"/>
            <a:ext cx="371475" cy="184150"/>
          </a:xfrm>
          <a:custGeom>
            <a:avLst/>
            <a:gdLst/>
            <a:ahLst/>
            <a:cxnLst/>
            <a:rect l="l" t="t" r="r" b="b"/>
            <a:pathLst>
              <a:path w="371475" h="184150">
                <a:moveTo>
                  <a:pt x="130309" y="0"/>
                </a:moveTo>
                <a:lnTo>
                  <a:pt x="0" y="172388"/>
                </a:lnTo>
                <a:lnTo>
                  <a:pt x="14892" y="183546"/>
                </a:lnTo>
                <a:lnTo>
                  <a:pt x="135282" y="22331"/>
                </a:lnTo>
                <a:lnTo>
                  <a:pt x="175363" y="22331"/>
                </a:lnTo>
                <a:lnTo>
                  <a:pt x="130309" y="0"/>
                </a:lnTo>
                <a:close/>
              </a:path>
              <a:path w="371475" h="184150">
                <a:moveTo>
                  <a:pt x="175363" y="22331"/>
                </a:moveTo>
                <a:lnTo>
                  <a:pt x="135282" y="22331"/>
                </a:lnTo>
                <a:lnTo>
                  <a:pt x="289183" y="99211"/>
                </a:lnTo>
                <a:lnTo>
                  <a:pt x="311516" y="76896"/>
                </a:lnTo>
                <a:lnTo>
                  <a:pt x="285448" y="76896"/>
                </a:lnTo>
                <a:lnTo>
                  <a:pt x="175363" y="22331"/>
                </a:lnTo>
                <a:close/>
              </a:path>
              <a:path w="371475" h="184150">
                <a:moveTo>
                  <a:pt x="357441" y="4958"/>
                </a:moveTo>
                <a:lnTo>
                  <a:pt x="285448" y="76896"/>
                </a:lnTo>
                <a:lnTo>
                  <a:pt x="311516" y="76896"/>
                </a:lnTo>
                <a:lnTo>
                  <a:pt x="371090" y="17372"/>
                </a:lnTo>
                <a:lnTo>
                  <a:pt x="357441" y="49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4749" y="619895"/>
            <a:ext cx="155575" cy="95885"/>
          </a:xfrm>
          <a:custGeom>
            <a:avLst/>
            <a:gdLst/>
            <a:ahLst/>
            <a:cxnLst/>
            <a:rect l="l" t="t" r="r" b="b"/>
            <a:pathLst>
              <a:path w="155575" h="95884">
                <a:moveTo>
                  <a:pt x="155139" y="0"/>
                </a:moveTo>
                <a:lnTo>
                  <a:pt x="0" y="79375"/>
                </a:lnTo>
                <a:lnTo>
                  <a:pt x="7435" y="95509"/>
                </a:lnTo>
                <a:lnTo>
                  <a:pt x="151404" y="22331"/>
                </a:lnTo>
                <a:lnTo>
                  <a:pt x="15513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04800" y="1428750"/>
            <a:ext cx="52063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985" indent="-342900" algn="just">
              <a:lnSpc>
                <a:spcPts val="1150"/>
              </a:lnSpc>
              <a:buFont typeface="Wingdings"/>
              <a:buChar char=""/>
              <a:tabLst>
                <a:tab pos="355600" algn="l"/>
              </a:tabLst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988439" y="280465"/>
            <a:ext cx="6860161" cy="862799"/>
          </a:xfrm>
          <a:prstGeom prst="rect">
            <a:avLst/>
          </a:prstGeom>
        </p:spPr>
        <p:txBody>
          <a:bodyPr vert="horz" wrap="square" lIns="0" tIns="244855" rIns="0" bIns="0" rtlCol="0">
            <a:spAutoFit/>
          </a:bodyPr>
          <a:lstStyle/>
          <a:p>
            <a:pPr marL="1079500">
              <a:lnSpc>
                <a:spcPct val="100000"/>
              </a:lnSpc>
            </a:pPr>
            <a:r>
              <a:rPr lang="hr-HR" spc="-5" dirty="0" smtClean="0"/>
              <a:t>ESIF Jamstva</a:t>
            </a:r>
            <a:endParaRPr spc="-5" dirty="0"/>
          </a:p>
        </p:txBody>
      </p:sp>
      <p:sp>
        <p:nvSpPr>
          <p:cNvPr id="32" name="Rectangle 31"/>
          <p:cNvSpPr/>
          <p:nvPr/>
        </p:nvSpPr>
        <p:spPr>
          <a:xfrm>
            <a:off x="304801" y="1502919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Jamstveni program HAMAG-BICRO-a namijenjen subjektima malog gospodarstva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Instrument razvijen u skladu s potrebama tržišta, a provodit će se u suradnji s odabranim financijskim 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institucijama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Dvije vrste jamstvenih instrumenata:</a:t>
            </a:r>
          </a:p>
          <a:p>
            <a:pPr marL="697561" lvl="1" indent="-4572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ESIF pojedinačna jamstva</a:t>
            </a:r>
          </a:p>
          <a:p>
            <a:pPr marL="697561" lvl="1" indent="-4572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ESIF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portfeljna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jamstva</a:t>
            </a:r>
          </a:p>
        </p:txBody>
      </p:sp>
    </p:spTree>
    <p:extLst>
      <p:ext uri="{BB962C8B-B14F-4D97-AF65-F5344CB8AC3E}">
        <p14:creationId xmlns:p14="http://schemas.microsoft.com/office/powerpoint/2010/main" xmlns="" val="26163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476036"/>
            <a:ext cx="844550" cy="681355"/>
          </a:xfrm>
          <a:custGeom>
            <a:avLst/>
            <a:gdLst/>
            <a:ahLst/>
            <a:cxnLst/>
            <a:rect l="l" t="t" r="r" b="b"/>
            <a:pathLst>
              <a:path w="844550" h="681355">
                <a:moveTo>
                  <a:pt x="594499" y="642421"/>
                </a:moveTo>
                <a:lnTo>
                  <a:pt x="249455" y="642421"/>
                </a:lnTo>
                <a:lnTo>
                  <a:pt x="245815" y="645812"/>
                </a:lnTo>
                <a:lnTo>
                  <a:pt x="242639" y="653738"/>
                </a:lnTo>
                <a:lnTo>
                  <a:pt x="240393" y="662826"/>
                </a:lnTo>
                <a:lnTo>
                  <a:pt x="239541" y="669705"/>
                </a:lnTo>
                <a:lnTo>
                  <a:pt x="239541" y="675906"/>
                </a:lnTo>
                <a:lnTo>
                  <a:pt x="244498" y="680866"/>
                </a:lnTo>
                <a:lnTo>
                  <a:pt x="599456" y="680866"/>
                </a:lnTo>
                <a:lnTo>
                  <a:pt x="604413" y="675906"/>
                </a:lnTo>
                <a:lnTo>
                  <a:pt x="604413" y="669705"/>
                </a:lnTo>
                <a:lnTo>
                  <a:pt x="603561" y="662826"/>
                </a:lnTo>
                <a:lnTo>
                  <a:pt x="601315" y="653738"/>
                </a:lnTo>
                <a:lnTo>
                  <a:pt x="598139" y="645812"/>
                </a:lnTo>
                <a:lnTo>
                  <a:pt x="594499" y="642421"/>
                </a:lnTo>
                <a:close/>
              </a:path>
              <a:path w="844550" h="681355">
                <a:moveTo>
                  <a:pt x="475348" y="523363"/>
                </a:moveTo>
                <a:lnTo>
                  <a:pt x="368606" y="523363"/>
                </a:lnTo>
                <a:lnTo>
                  <a:pt x="384750" y="642421"/>
                </a:lnTo>
                <a:lnTo>
                  <a:pt x="459205" y="642421"/>
                </a:lnTo>
                <a:lnTo>
                  <a:pt x="475348" y="523363"/>
                </a:lnTo>
                <a:close/>
              </a:path>
              <a:path w="844550" h="681355">
                <a:moveTo>
                  <a:pt x="837742" y="0"/>
                </a:moveTo>
                <a:lnTo>
                  <a:pt x="6205" y="0"/>
                </a:lnTo>
                <a:lnTo>
                  <a:pt x="0" y="6198"/>
                </a:lnTo>
                <a:lnTo>
                  <a:pt x="0" y="517161"/>
                </a:lnTo>
                <a:lnTo>
                  <a:pt x="6205" y="523363"/>
                </a:lnTo>
                <a:lnTo>
                  <a:pt x="837742" y="523363"/>
                </a:lnTo>
                <a:lnTo>
                  <a:pt x="843955" y="517161"/>
                </a:lnTo>
                <a:lnTo>
                  <a:pt x="843955" y="467561"/>
                </a:lnTo>
                <a:lnTo>
                  <a:pt x="50885" y="467561"/>
                </a:lnTo>
                <a:lnTo>
                  <a:pt x="50885" y="50845"/>
                </a:lnTo>
                <a:lnTo>
                  <a:pt x="843955" y="50845"/>
                </a:lnTo>
                <a:lnTo>
                  <a:pt x="843955" y="6198"/>
                </a:lnTo>
                <a:lnTo>
                  <a:pt x="837742" y="0"/>
                </a:lnTo>
                <a:close/>
              </a:path>
              <a:path w="844550" h="681355">
                <a:moveTo>
                  <a:pt x="793062" y="50845"/>
                </a:moveTo>
                <a:lnTo>
                  <a:pt x="50885" y="50845"/>
                </a:lnTo>
                <a:lnTo>
                  <a:pt x="50885" y="467561"/>
                </a:lnTo>
                <a:lnTo>
                  <a:pt x="793062" y="467561"/>
                </a:lnTo>
                <a:lnTo>
                  <a:pt x="793062" y="50845"/>
                </a:lnTo>
                <a:close/>
              </a:path>
              <a:path w="844550" h="681355">
                <a:moveTo>
                  <a:pt x="843955" y="50845"/>
                </a:moveTo>
                <a:lnTo>
                  <a:pt x="793062" y="50845"/>
                </a:lnTo>
                <a:lnTo>
                  <a:pt x="793062" y="467561"/>
                </a:lnTo>
                <a:lnTo>
                  <a:pt x="843955" y="467561"/>
                </a:lnTo>
                <a:lnTo>
                  <a:pt x="843955" y="50845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098" y="691832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3372" y="0"/>
                </a:moveTo>
                <a:lnTo>
                  <a:pt x="32464" y="4341"/>
                </a:lnTo>
                <a:lnTo>
                  <a:pt x="15514" y="16124"/>
                </a:lnTo>
                <a:lnTo>
                  <a:pt x="4149" y="33486"/>
                </a:lnTo>
                <a:lnTo>
                  <a:pt x="0" y="54564"/>
                </a:lnTo>
                <a:lnTo>
                  <a:pt x="4149" y="75456"/>
                </a:lnTo>
                <a:lnTo>
                  <a:pt x="15514" y="92391"/>
                </a:lnTo>
                <a:lnTo>
                  <a:pt x="32464" y="103744"/>
                </a:lnTo>
                <a:lnTo>
                  <a:pt x="53372" y="107889"/>
                </a:lnTo>
                <a:lnTo>
                  <a:pt x="74466" y="103744"/>
                </a:lnTo>
                <a:lnTo>
                  <a:pt x="91843" y="92391"/>
                </a:lnTo>
                <a:lnTo>
                  <a:pt x="103637" y="75456"/>
                </a:lnTo>
                <a:lnTo>
                  <a:pt x="107982" y="54564"/>
                </a:lnTo>
                <a:lnTo>
                  <a:pt x="103637" y="33486"/>
                </a:lnTo>
                <a:lnTo>
                  <a:pt x="91843" y="16124"/>
                </a:lnTo>
                <a:lnTo>
                  <a:pt x="74466" y="4341"/>
                </a:lnTo>
                <a:lnTo>
                  <a:pt x="53372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1335" y="761290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4610" y="0"/>
                </a:moveTo>
                <a:lnTo>
                  <a:pt x="33515" y="4339"/>
                </a:lnTo>
                <a:lnTo>
                  <a:pt x="16139" y="16118"/>
                </a:lnTo>
                <a:lnTo>
                  <a:pt x="4345" y="33479"/>
                </a:lnTo>
                <a:lnTo>
                  <a:pt x="0" y="54564"/>
                </a:lnTo>
                <a:lnTo>
                  <a:pt x="4345" y="75449"/>
                </a:lnTo>
                <a:lnTo>
                  <a:pt x="16139" y="92384"/>
                </a:lnTo>
                <a:lnTo>
                  <a:pt x="33515" y="103741"/>
                </a:lnTo>
                <a:lnTo>
                  <a:pt x="54610" y="107889"/>
                </a:lnTo>
                <a:lnTo>
                  <a:pt x="75517" y="103741"/>
                </a:lnTo>
                <a:lnTo>
                  <a:pt x="92467" y="92384"/>
                </a:lnTo>
                <a:lnTo>
                  <a:pt x="103831" y="75449"/>
                </a:lnTo>
                <a:lnTo>
                  <a:pt x="107981" y="54564"/>
                </a:lnTo>
                <a:lnTo>
                  <a:pt x="103831" y="33479"/>
                </a:lnTo>
                <a:lnTo>
                  <a:pt x="92467" y="16118"/>
                </a:lnTo>
                <a:lnTo>
                  <a:pt x="75517" y="4339"/>
                </a:lnTo>
                <a:lnTo>
                  <a:pt x="5461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6976" y="659583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3370" y="0"/>
                </a:moveTo>
                <a:lnTo>
                  <a:pt x="32463" y="4322"/>
                </a:lnTo>
                <a:lnTo>
                  <a:pt x="15513" y="15971"/>
                </a:lnTo>
                <a:lnTo>
                  <a:pt x="4149" y="32970"/>
                </a:lnTo>
                <a:lnTo>
                  <a:pt x="0" y="53341"/>
                </a:lnTo>
                <a:lnTo>
                  <a:pt x="4149" y="74419"/>
                </a:lnTo>
                <a:lnTo>
                  <a:pt x="15513" y="91781"/>
                </a:lnTo>
                <a:lnTo>
                  <a:pt x="32463" y="103564"/>
                </a:lnTo>
                <a:lnTo>
                  <a:pt x="53370" y="107906"/>
                </a:lnTo>
                <a:lnTo>
                  <a:pt x="74472" y="103564"/>
                </a:lnTo>
                <a:lnTo>
                  <a:pt x="91848" y="91781"/>
                </a:lnTo>
                <a:lnTo>
                  <a:pt x="103637" y="74419"/>
                </a:lnTo>
                <a:lnTo>
                  <a:pt x="107981" y="53341"/>
                </a:lnTo>
                <a:lnTo>
                  <a:pt x="103637" y="32970"/>
                </a:lnTo>
                <a:lnTo>
                  <a:pt x="91848" y="15971"/>
                </a:lnTo>
                <a:lnTo>
                  <a:pt x="74472" y="4322"/>
                </a:lnTo>
                <a:lnTo>
                  <a:pt x="5337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9845" y="596340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3370" y="0"/>
                </a:moveTo>
                <a:lnTo>
                  <a:pt x="32463" y="4145"/>
                </a:lnTo>
                <a:lnTo>
                  <a:pt x="15513" y="15498"/>
                </a:lnTo>
                <a:lnTo>
                  <a:pt x="4149" y="32433"/>
                </a:lnTo>
                <a:lnTo>
                  <a:pt x="0" y="53325"/>
                </a:lnTo>
                <a:lnTo>
                  <a:pt x="4149" y="74410"/>
                </a:lnTo>
                <a:lnTo>
                  <a:pt x="15513" y="91771"/>
                </a:lnTo>
                <a:lnTo>
                  <a:pt x="32463" y="103550"/>
                </a:lnTo>
                <a:lnTo>
                  <a:pt x="53370" y="107889"/>
                </a:lnTo>
                <a:lnTo>
                  <a:pt x="74472" y="103550"/>
                </a:lnTo>
                <a:lnTo>
                  <a:pt x="91848" y="91771"/>
                </a:lnTo>
                <a:lnTo>
                  <a:pt x="103637" y="74410"/>
                </a:lnTo>
                <a:lnTo>
                  <a:pt x="107981" y="53325"/>
                </a:lnTo>
                <a:lnTo>
                  <a:pt x="103637" y="32433"/>
                </a:lnTo>
                <a:lnTo>
                  <a:pt x="91848" y="15498"/>
                </a:lnTo>
                <a:lnTo>
                  <a:pt x="74472" y="4145"/>
                </a:lnTo>
                <a:lnTo>
                  <a:pt x="5337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5625" y="724082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4610" y="0"/>
                </a:moveTo>
                <a:lnTo>
                  <a:pt x="33508" y="4145"/>
                </a:lnTo>
                <a:lnTo>
                  <a:pt x="16133" y="15498"/>
                </a:lnTo>
                <a:lnTo>
                  <a:pt x="4343" y="32433"/>
                </a:lnTo>
                <a:lnTo>
                  <a:pt x="0" y="53325"/>
                </a:lnTo>
                <a:lnTo>
                  <a:pt x="4343" y="74410"/>
                </a:lnTo>
                <a:lnTo>
                  <a:pt x="16133" y="91771"/>
                </a:lnTo>
                <a:lnTo>
                  <a:pt x="33508" y="103550"/>
                </a:lnTo>
                <a:lnTo>
                  <a:pt x="54610" y="107889"/>
                </a:lnTo>
                <a:lnTo>
                  <a:pt x="75517" y="103550"/>
                </a:lnTo>
                <a:lnTo>
                  <a:pt x="92467" y="91771"/>
                </a:lnTo>
                <a:lnTo>
                  <a:pt x="103831" y="74410"/>
                </a:lnTo>
                <a:lnTo>
                  <a:pt x="107981" y="53325"/>
                </a:lnTo>
                <a:lnTo>
                  <a:pt x="103831" y="32433"/>
                </a:lnTo>
                <a:lnTo>
                  <a:pt x="92467" y="15498"/>
                </a:lnTo>
                <a:lnTo>
                  <a:pt x="75517" y="4145"/>
                </a:lnTo>
                <a:lnTo>
                  <a:pt x="5461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1266" y="528121"/>
            <a:ext cx="107314" cy="107950"/>
          </a:xfrm>
          <a:custGeom>
            <a:avLst/>
            <a:gdLst/>
            <a:ahLst/>
            <a:cxnLst/>
            <a:rect l="l" t="t" r="r" b="b"/>
            <a:pathLst>
              <a:path w="107315" h="107950">
                <a:moveTo>
                  <a:pt x="53370" y="0"/>
                </a:moveTo>
                <a:lnTo>
                  <a:pt x="32463" y="4148"/>
                </a:lnTo>
                <a:lnTo>
                  <a:pt x="15513" y="15506"/>
                </a:lnTo>
                <a:lnTo>
                  <a:pt x="4149" y="32447"/>
                </a:lnTo>
                <a:lnTo>
                  <a:pt x="0" y="53341"/>
                </a:lnTo>
                <a:lnTo>
                  <a:pt x="4149" y="74419"/>
                </a:lnTo>
                <a:lnTo>
                  <a:pt x="15513" y="91781"/>
                </a:lnTo>
                <a:lnTo>
                  <a:pt x="32463" y="103564"/>
                </a:lnTo>
                <a:lnTo>
                  <a:pt x="53370" y="107906"/>
                </a:lnTo>
                <a:lnTo>
                  <a:pt x="74271" y="103564"/>
                </a:lnTo>
                <a:lnTo>
                  <a:pt x="91222" y="91781"/>
                </a:lnTo>
                <a:lnTo>
                  <a:pt x="102589" y="74419"/>
                </a:lnTo>
                <a:lnTo>
                  <a:pt x="106741" y="53341"/>
                </a:lnTo>
                <a:lnTo>
                  <a:pt x="102589" y="32447"/>
                </a:lnTo>
                <a:lnTo>
                  <a:pt x="91222" y="15506"/>
                </a:lnTo>
                <a:lnTo>
                  <a:pt x="74271" y="4148"/>
                </a:lnTo>
                <a:lnTo>
                  <a:pt x="5337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120" y="835691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4610" y="0"/>
                </a:moveTo>
                <a:lnTo>
                  <a:pt x="33511" y="4341"/>
                </a:lnTo>
                <a:lnTo>
                  <a:pt x="16135" y="16124"/>
                </a:lnTo>
                <a:lnTo>
                  <a:pt x="4344" y="33486"/>
                </a:lnTo>
                <a:lnTo>
                  <a:pt x="0" y="54564"/>
                </a:lnTo>
                <a:lnTo>
                  <a:pt x="4344" y="75458"/>
                </a:lnTo>
                <a:lnTo>
                  <a:pt x="16135" y="92399"/>
                </a:lnTo>
                <a:lnTo>
                  <a:pt x="33511" y="103758"/>
                </a:lnTo>
                <a:lnTo>
                  <a:pt x="54610" y="107906"/>
                </a:lnTo>
                <a:lnTo>
                  <a:pt x="75514" y="103758"/>
                </a:lnTo>
                <a:lnTo>
                  <a:pt x="92463" y="92399"/>
                </a:lnTo>
                <a:lnTo>
                  <a:pt x="103827" y="75458"/>
                </a:lnTo>
                <a:lnTo>
                  <a:pt x="107977" y="54564"/>
                </a:lnTo>
                <a:lnTo>
                  <a:pt x="103827" y="33486"/>
                </a:lnTo>
                <a:lnTo>
                  <a:pt x="92463" y="16124"/>
                </a:lnTo>
                <a:lnTo>
                  <a:pt x="75514" y="4341"/>
                </a:lnTo>
                <a:lnTo>
                  <a:pt x="5461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9818" y="794763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4818" y="0"/>
                </a:moveTo>
                <a:lnTo>
                  <a:pt x="7452" y="0"/>
                </a:lnTo>
                <a:lnTo>
                  <a:pt x="0" y="6198"/>
                </a:lnTo>
                <a:lnTo>
                  <a:pt x="0" y="24811"/>
                </a:lnTo>
                <a:lnTo>
                  <a:pt x="7452" y="32249"/>
                </a:lnTo>
                <a:lnTo>
                  <a:pt x="24818" y="32249"/>
                </a:lnTo>
                <a:lnTo>
                  <a:pt x="32270" y="24811"/>
                </a:lnTo>
                <a:lnTo>
                  <a:pt x="32270" y="6198"/>
                </a:lnTo>
                <a:lnTo>
                  <a:pt x="24818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8077" y="725322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4" h="33654">
                <a:moveTo>
                  <a:pt x="24818" y="0"/>
                </a:moveTo>
                <a:lnTo>
                  <a:pt x="7452" y="0"/>
                </a:lnTo>
                <a:lnTo>
                  <a:pt x="0" y="7438"/>
                </a:lnTo>
                <a:lnTo>
                  <a:pt x="0" y="26034"/>
                </a:lnTo>
                <a:lnTo>
                  <a:pt x="7452" y="33489"/>
                </a:lnTo>
                <a:lnTo>
                  <a:pt x="24818" y="33489"/>
                </a:lnTo>
                <a:lnTo>
                  <a:pt x="32270" y="26034"/>
                </a:lnTo>
                <a:lnTo>
                  <a:pt x="32270" y="7438"/>
                </a:lnTo>
                <a:lnTo>
                  <a:pt x="24818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4594" y="657103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5" h="32384">
                <a:moveTo>
                  <a:pt x="26074" y="0"/>
                </a:moveTo>
                <a:lnTo>
                  <a:pt x="7452" y="0"/>
                </a:lnTo>
                <a:lnTo>
                  <a:pt x="0" y="7438"/>
                </a:lnTo>
                <a:lnTo>
                  <a:pt x="0" y="26050"/>
                </a:lnTo>
                <a:lnTo>
                  <a:pt x="7452" y="32249"/>
                </a:lnTo>
                <a:lnTo>
                  <a:pt x="26074" y="32249"/>
                </a:lnTo>
                <a:lnTo>
                  <a:pt x="33509" y="26050"/>
                </a:lnTo>
                <a:lnTo>
                  <a:pt x="33509" y="7438"/>
                </a:lnTo>
                <a:lnTo>
                  <a:pt x="26074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2869" y="725322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26057" y="0"/>
                </a:moveTo>
                <a:lnTo>
                  <a:pt x="7435" y="0"/>
                </a:lnTo>
                <a:lnTo>
                  <a:pt x="0" y="7438"/>
                </a:lnTo>
                <a:lnTo>
                  <a:pt x="0" y="26034"/>
                </a:lnTo>
                <a:lnTo>
                  <a:pt x="7435" y="33489"/>
                </a:lnTo>
                <a:lnTo>
                  <a:pt x="26057" y="33489"/>
                </a:lnTo>
                <a:lnTo>
                  <a:pt x="33509" y="26034"/>
                </a:lnTo>
                <a:lnTo>
                  <a:pt x="33509" y="7438"/>
                </a:lnTo>
                <a:lnTo>
                  <a:pt x="26057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2367" y="58890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4818" y="0"/>
                </a:moveTo>
                <a:lnTo>
                  <a:pt x="7435" y="0"/>
                </a:lnTo>
                <a:lnTo>
                  <a:pt x="0" y="7438"/>
                </a:lnTo>
                <a:lnTo>
                  <a:pt x="0" y="24794"/>
                </a:lnTo>
                <a:lnTo>
                  <a:pt x="7435" y="32233"/>
                </a:lnTo>
                <a:lnTo>
                  <a:pt x="24818" y="32233"/>
                </a:lnTo>
                <a:lnTo>
                  <a:pt x="32270" y="24794"/>
                </a:lnTo>
                <a:lnTo>
                  <a:pt x="32270" y="7438"/>
                </a:lnTo>
                <a:lnTo>
                  <a:pt x="24818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519" y="601200"/>
            <a:ext cx="605790" cy="293370"/>
          </a:xfrm>
          <a:custGeom>
            <a:avLst/>
            <a:gdLst/>
            <a:ahLst/>
            <a:cxnLst/>
            <a:rect l="l" t="t" r="r" b="b"/>
            <a:pathLst>
              <a:path w="605790" h="293369">
                <a:moveTo>
                  <a:pt x="137199" y="117923"/>
                </a:moveTo>
                <a:lnTo>
                  <a:pt x="106730" y="125047"/>
                </a:lnTo>
                <a:lnTo>
                  <a:pt x="0" y="262707"/>
                </a:lnTo>
                <a:lnTo>
                  <a:pt x="39243" y="293089"/>
                </a:lnTo>
                <a:lnTo>
                  <a:pt x="133630" y="171349"/>
                </a:lnTo>
                <a:lnTo>
                  <a:pt x="115504" y="162553"/>
                </a:lnTo>
                <a:lnTo>
                  <a:pt x="145973" y="155429"/>
                </a:lnTo>
                <a:lnTo>
                  <a:pt x="214466" y="155429"/>
                </a:lnTo>
                <a:lnTo>
                  <a:pt x="137199" y="117923"/>
                </a:lnTo>
                <a:close/>
              </a:path>
              <a:path w="605790" h="293369">
                <a:moveTo>
                  <a:pt x="214466" y="155429"/>
                </a:moveTo>
                <a:lnTo>
                  <a:pt x="145973" y="155429"/>
                </a:lnTo>
                <a:lnTo>
                  <a:pt x="133630" y="171349"/>
                </a:lnTo>
                <a:lnTo>
                  <a:pt x="245825" y="225796"/>
                </a:lnTo>
                <a:lnTo>
                  <a:pt x="273882" y="221366"/>
                </a:lnTo>
                <a:lnTo>
                  <a:pt x="311060" y="185612"/>
                </a:lnTo>
                <a:lnTo>
                  <a:pt x="239463" y="185612"/>
                </a:lnTo>
                <a:lnTo>
                  <a:pt x="251938" y="173619"/>
                </a:lnTo>
                <a:lnTo>
                  <a:pt x="214466" y="155429"/>
                </a:lnTo>
                <a:close/>
              </a:path>
              <a:path w="605790" h="293369">
                <a:moveTo>
                  <a:pt x="251938" y="173619"/>
                </a:moveTo>
                <a:lnTo>
                  <a:pt x="239463" y="185612"/>
                </a:lnTo>
                <a:lnTo>
                  <a:pt x="267520" y="181182"/>
                </a:lnTo>
                <a:lnTo>
                  <a:pt x="251938" y="173619"/>
                </a:lnTo>
                <a:close/>
              </a:path>
              <a:path w="605790" h="293369">
                <a:moveTo>
                  <a:pt x="305243" y="122369"/>
                </a:moveTo>
                <a:lnTo>
                  <a:pt x="251938" y="173619"/>
                </a:lnTo>
                <a:lnTo>
                  <a:pt x="267520" y="181182"/>
                </a:lnTo>
                <a:lnTo>
                  <a:pt x="239463" y="185612"/>
                </a:lnTo>
                <a:lnTo>
                  <a:pt x="311060" y="185612"/>
                </a:lnTo>
                <a:lnTo>
                  <a:pt x="336728" y="160928"/>
                </a:lnTo>
                <a:lnTo>
                  <a:pt x="330360" y="148448"/>
                </a:lnTo>
                <a:lnTo>
                  <a:pt x="305243" y="122369"/>
                </a:lnTo>
                <a:close/>
              </a:path>
              <a:path w="605790" h="293369">
                <a:moveTo>
                  <a:pt x="145973" y="155429"/>
                </a:moveTo>
                <a:lnTo>
                  <a:pt x="115504" y="162553"/>
                </a:lnTo>
                <a:lnTo>
                  <a:pt x="133630" y="171349"/>
                </a:lnTo>
                <a:lnTo>
                  <a:pt x="145973" y="155429"/>
                </a:lnTo>
                <a:close/>
              </a:path>
              <a:path w="605790" h="293369">
                <a:moveTo>
                  <a:pt x="441496" y="53655"/>
                </a:moveTo>
                <a:lnTo>
                  <a:pt x="314893" y="118138"/>
                </a:lnTo>
                <a:lnTo>
                  <a:pt x="330360" y="148448"/>
                </a:lnTo>
                <a:lnTo>
                  <a:pt x="339662" y="158107"/>
                </a:lnTo>
                <a:lnTo>
                  <a:pt x="336728" y="160928"/>
                </a:lnTo>
                <a:lnTo>
                  <a:pt x="337448" y="162338"/>
                </a:lnTo>
                <a:lnTo>
                  <a:pt x="447973" y="106037"/>
                </a:lnTo>
                <a:lnTo>
                  <a:pt x="435217" y="93294"/>
                </a:lnTo>
                <a:lnTo>
                  <a:pt x="505421" y="93294"/>
                </a:lnTo>
                <a:lnTo>
                  <a:pt x="470313" y="58217"/>
                </a:lnTo>
                <a:lnTo>
                  <a:pt x="441496" y="53655"/>
                </a:lnTo>
                <a:close/>
              </a:path>
              <a:path w="605790" h="293369">
                <a:moveTo>
                  <a:pt x="330360" y="148448"/>
                </a:moveTo>
                <a:lnTo>
                  <a:pt x="336728" y="160928"/>
                </a:lnTo>
                <a:lnTo>
                  <a:pt x="339662" y="158107"/>
                </a:lnTo>
                <a:lnTo>
                  <a:pt x="330360" y="148448"/>
                </a:lnTo>
                <a:close/>
              </a:path>
              <a:path w="605790" h="293369">
                <a:moveTo>
                  <a:pt x="505421" y="93294"/>
                </a:moveTo>
                <a:lnTo>
                  <a:pt x="435217" y="93294"/>
                </a:lnTo>
                <a:lnTo>
                  <a:pt x="464034" y="97856"/>
                </a:lnTo>
                <a:lnTo>
                  <a:pt x="447973" y="106037"/>
                </a:lnTo>
                <a:lnTo>
                  <a:pt x="499758" y="157776"/>
                </a:lnTo>
                <a:lnTo>
                  <a:pt x="539415" y="151495"/>
                </a:lnTo>
                <a:lnTo>
                  <a:pt x="550898" y="128981"/>
                </a:lnTo>
                <a:lnTo>
                  <a:pt x="495198" y="128981"/>
                </a:lnTo>
                <a:lnTo>
                  <a:pt x="510703" y="98571"/>
                </a:lnTo>
                <a:lnTo>
                  <a:pt x="505421" y="93294"/>
                </a:lnTo>
                <a:close/>
              </a:path>
              <a:path w="605790" h="293369">
                <a:moveTo>
                  <a:pt x="510703" y="98571"/>
                </a:moveTo>
                <a:lnTo>
                  <a:pt x="495198" y="128981"/>
                </a:lnTo>
                <a:lnTo>
                  <a:pt x="534854" y="122700"/>
                </a:lnTo>
                <a:lnTo>
                  <a:pt x="510703" y="98571"/>
                </a:lnTo>
                <a:close/>
              </a:path>
              <a:path w="605790" h="293369">
                <a:moveTo>
                  <a:pt x="560961" y="0"/>
                </a:moveTo>
                <a:lnTo>
                  <a:pt x="510703" y="98571"/>
                </a:lnTo>
                <a:lnTo>
                  <a:pt x="534854" y="122700"/>
                </a:lnTo>
                <a:lnTo>
                  <a:pt x="495198" y="128981"/>
                </a:lnTo>
                <a:lnTo>
                  <a:pt x="550898" y="128981"/>
                </a:lnTo>
                <a:lnTo>
                  <a:pt x="605195" y="22530"/>
                </a:lnTo>
                <a:lnTo>
                  <a:pt x="560961" y="0"/>
                </a:lnTo>
                <a:close/>
              </a:path>
              <a:path w="605790" h="293369">
                <a:moveTo>
                  <a:pt x="435217" y="93294"/>
                </a:moveTo>
                <a:lnTo>
                  <a:pt x="447973" y="106037"/>
                </a:lnTo>
                <a:lnTo>
                  <a:pt x="464034" y="97856"/>
                </a:lnTo>
                <a:lnTo>
                  <a:pt x="435217" y="93294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8119" y="650905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20">
                <a:moveTo>
                  <a:pt x="59567" y="0"/>
                </a:moveTo>
                <a:lnTo>
                  <a:pt x="36122" y="4787"/>
                </a:lnTo>
                <a:lnTo>
                  <a:pt x="17217" y="17829"/>
                </a:lnTo>
                <a:lnTo>
                  <a:pt x="4595" y="37147"/>
                </a:lnTo>
                <a:lnTo>
                  <a:pt x="0" y="60763"/>
                </a:lnTo>
                <a:lnTo>
                  <a:pt x="4595" y="84388"/>
                </a:lnTo>
                <a:lnTo>
                  <a:pt x="17217" y="103711"/>
                </a:lnTo>
                <a:lnTo>
                  <a:pt x="36122" y="116755"/>
                </a:lnTo>
                <a:lnTo>
                  <a:pt x="59567" y="121543"/>
                </a:lnTo>
                <a:lnTo>
                  <a:pt x="83207" y="116755"/>
                </a:lnTo>
                <a:lnTo>
                  <a:pt x="102544" y="103711"/>
                </a:lnTo>
                <a:lnTo>
                  <a:pt x="115599" y="84388"/>
                </a:lnTo>
                <a:lnTo>
                  <a:pt x="120390" y="60763"/>
                </a:lnTo>
                <a:lnTo>
                  <a:pt x="115599" y="37147"/>
                </a:lnTo>
                <a:lnTo>
                  <a:pt x="102544" y="17829"/>
                </a:lnTo>
                <a:lnTo>
                  <a:pt x="83207" y="4787"/>
                </a:lnTo>
                <a:lnTo>
                  <a:pt x="5956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5737" y="73028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19">
                <a:moveTo>
                  <a:pt x="60823" y="0"/>
                </a:moveTo>
                <a:lnTo>
                  <a:pt x="37182" y="4787"/>
                </a:lnTo>
                <a:lnTo>
                  <a:pt x="17845" y="17829"/>
                </a:lnTo>
                <a:lnTo>
                  <a:pt x="4791" y="37147"/>
                </a:lnTo>
                <a:lnTo>
                  <a:pt x="0" y="60763"/>
                </a:lnTo>
                <a:lnTo>
                  <a:pt x="4791" y="84388"/>
                </a:lnTo>
                <a:lnTo>
                  <a:pt x="17845" y="103711"/>
                </a:lnTo>
                <a:lnTo>
                  <a:pt x="37182" y="116755"/>
                </a:lnTo>
                <a:lnTo>
                  <a:pt x="60823" y="121543"/>
                </a:lnTo>
                <a:lnTo>
                  <a:pt x="84460" y="116755"/>
                </a:lnTo>
                <a:lnTo>
                  <a:pt x="103792" y="103711"/>
                </a:lnTo>
                <a:lnTo>
                  <a:pt x="116840" y="84388"/>
                </a:lnTo>
                <a:lnTo>
                  <a:pt x="121629" y="60763"/>
                </a:lnTo>
                <a:lnTo>
                  <a:pt x="116840" y="37147"/>
                </a:lnTo>
                <a:lnTo>
                  <a:pt x="103792" y="17829"/>
                </a:lnTo>
                <a:lnTo>
                  <a:pt x="84460" y="4787"/>
                </a:lnTo>
                <a:lnTo>
                  <a:pt x="608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1309" y="6149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806" y="0"/>
                </a:moveTo>
                <a:lnTo>
                  <a:pt x="37168" y="4787"/>
                </a:lnTo>
                <a:lnTo>
                  <a:pt x="17837" y="17831"/>
                </a:lnTo>
                <a:lnTo>
                  <a:pt x="4788" y="37154"/>
                </a:lnTo>
                <a:lnTo>
                  <a:pt x="0" y="60779"/>
                </a:lnTo>
                <a:lnTo>
                  <a:pt x="4788" y="84395"/>
                </a:lnTo>
                <a:lnTo>
                  <a:pt x="17837" y="103713"/>
                </a:lnTo>
                <a:lnTo>
                  <a:pt x="37168" y="116756"/>
                </a:lnTo>
                <a:lnTo>
                  <a:pt x="60806" y="121543"/>
                </a:lnTo>
                <a:lnTo>
                  <a:pt x="84447" y="116756"/>
                </a:lnTo>
                <a:lnTo>
                  <a:pt x="103784" y="103713"/>
                </a:lnTo>
                <a:lnTo>
                  <a:pt x="116838" y="84395"/>
                </a:lnTo>
                <a:lnTo>
                  <a:pt x="121629" y="60779"/>
                </a:lnTo>
                <a:lnTo>
                  <a:pt x="116838" y="37154"/>
                </a:lnTo>
                <a:lnTo>
                  <a:pt x="103784" y="17831"/>
                </a:lnTo>
                <a:lnTo>
                  <a:pt x="84447" y="4787"/>
                </a:lnTo>
                <a:lnTo>
                  <a:pt x="6080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0305" y="544254"/>
            <a:ext cx="120650" cy="120650"/>
          </a:xfrm>
          <a:custGeom>
            <a:avLst/>
            <a:gdLst/>
            <a:ahLst/>
            <a:cxnLst/>
            <a:rect l="l" t="t" r="r" b="b"/>
            <a:pathLst>
              <a:path w="120650" h="120650">
                <a:moveTo>
                  <a:pt x="60823" y="0"/>
                </a:moveTo>
                <a:lnTo>
                  <a:pt x="37182" y="4784"/>
                </a:lnTo>
                <a:lnTo>
                  <a:pt x="17845" y="17823"/>
                </a:lnTo>
                <a:lnTo>
                  <a:pt x="4791" y="37140"/>
                </a:lnTo>
                <a:lnTo>
                  <a:pt x="0" y="60763"/>
                </a:lnTo>
                <a:lnTo>
                  <a:pt x="4791" y="84192"/>
                </a:lnTo>
                <a:lnTo>
                  <a:pt x="17845" y="103083"/>
                </a:lnTo>
                <a:lnTo>
                  <a:pt x="37182" y="115695"/>
                </a:lnTo>
                <a:lnTo>
                  <a:pt x="60823" y="120287"/>
                </a:lnTo>
                <a:lnTo>
                  <a:pt x="84267" y="115695"/>
                </a:lnTo>
                <a:lnTo>
                  <a:pt x="103172" y="103083"/>
                </a:lnTo>
                <a:lnTo>
                  <a:pt x="115795" y="84192"/>
                </a:lnTo>
                <a:lnTo>
                  <a:pt x="120390" y="60763"/>
                </a:lnTo>
                <a:lnTo>
                  <a:pt x="115795" y="37140"/>
                </a:lnTo>
                <a:lnTo>
                  <a:pt x="103172" y="17823"/>
                </a:lnTo>
                <a:lnTo>
                  <a:pt x="84267" y="4784"/>
                </a:lnTo>
                <a:lnTo>
                  <a:pt x="608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6488" y="81337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60814" y="0"/>
                </a:moveTo>
                <a:lnTo>
                  <a:pt x="37175" y="4784"/>
                </a:lnTo>
                <a:lnTo>
                  <a:pt x="17841" y="17823"/>
                </a:lnTo>
                <a:lnTo>
                  <a:pt x="4790" y="37140"/>
                </a:lnTo>
                <a:lnTo>
                  <a:pt x="0" y="60763"/>
                </a:lnTo>
                <a:lnTo>
                  <a:pt x="4790" y="84386"/>
                </a:lnTo>
                <a:lnTo>
                  <a:pt x="17841" y="103703"/>
                </a:lnTo>
                <a:lnTo>
                  <a:pt x="37175" y="116742"/>
                </a:lnTo>
                <a:lnTo>
                  <a:pt x="60814" y="121526"/>
                </a:lnTo>
                <a:lnTo>
                  <a:pt x="84451" y="116742"/>
                </a:lnTo>
                <a:lnTo>
                  <a:pt x="103786" y="103703"/>
                </a:lnTo>
                <a:lnTo>
                  <a:pt x="116840" y="84386"/>
                </a:lnTo>
                <a:lnTo>
                  <a:pt x="121631" y="60763"/>
                </a:lnTo>
                <a:lnTo>
                  <a:pt x="116840" y="37140"/>
                </a:lnTo>
                <a:lnTo>
                  <a:pt x="103786" y="17823"/>
                </a:lnTo>
                <a:lnTo>
                  <a:pt x="84451" y="4784"/>
                </a:lnTo>
                <a:lnTo>
                  <a:pt x="6081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7938" y="766249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622" y="0"/>
                </a:moveTo>
                <a:lnTo>
                  <a:pt x="11522" y="1510"/>
                </a:lnTo>
                <a:lnTo>
                  <a:pt x="5587" y="5578"/>
                </a:lnTo>
                <a:lnTo>
                  <a:pt x="1513" y="11506"/>
                </a:lnTo>
                <a:lnTo>
                  <a:pt x="0" y="18595"/>
                </a:lnTo>
                <a:lnTo>
                  <a:pt x="1513" y="25688"/>
                </a:lnTo>
                <a:lnTo>
                  <a:pt x="5587" y="31621"/>
                </a:lnTo>
                <a:lnTo>
                  <a:pt x="11522" y="35695"/>
                </a:lnTo>
                <a:lnTo>
                  <a:pt x="18622" y="37208"/>
                </a:lnTo>
                <a:lnTo>
                  <a:pt x="25711" y="35695"/>
                </a:lnTo>
                <a:lnTo>
                  <a:pt x="31642" y="31621"/>
                </a:lnTo>
                <a:lnTo>
                  <a:pt x="35714" y="25688"/>
                </a:lnTo>
                <a:lnTo>
                  <a:pt x="37227" y="18595"/>
                </a:lnTo>
                <a:lnTo>
                  <a:pt x="35714" y="11506"/>
                </a:lnTo>
                <a:lnTo>
                  <a:pt x="31642" y="5578"/>
                </a:lnTo>
                <a:lnTo>
                  <a:pt x="25711" y="1510"/>
                </a:lnTo>
                <a:lnTo>
                  <a:pt x="1862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6127" y="689353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4" h="37465">
                <a:moveTo>
                  <a:pt x="17366" y="0"/>
                </a:moveTo>
                <a:lnTo>
                  <a:pt x="10470" y="1510"/>
                </a:lnTo>
                <a:lnTo>
                  <a:pt x="4965" y="5578"/>
                </a:lnTo>
                <a:lnTo>
                  <a:pt x="1319" y="11506"/>
                </a:lnTo>
                <a:lnTo>
                  <a:pt x="0" y="18595"/>
                </a:lnTo>
                <a:lnTo>
                  <a:pt x="1319" y="25695"/>
                </a:lnTo>
                <a:lnTo>
                  <a:pt x="4965" y="31627"/>
                </a:lnTo>
                <a:lnTo>
                  <a:pt x="10470" y="35697"/>
                </a:lnTo>
                <a:lnTo>
                  <a:pt x="17366" y="37208"/>
                </a:lnTo>
                <a:lnTo>
                  <a:pt x="24988" y="35697"/>
                </a:lnTo>
                <a:lnTo>
                  <a:pt x="30865" y="31627"/>
                </a:lnTo>
                <a:lnTo>
                  <a:pt x="34649" y="25695"/>
                </a:lnTo>
                <a:lnTo>
                  <a:pt x="35988" y="18595"/>
                </a:lnTo>
                <a:lnTo>
                  <a:pt x="34649" y="11506"/>
                </a:lnTo>
                <a:lnTo>
                  <a:pt x="30865" y="5578"/>
                </a:lnTo>
                <a:lnTo>
                  <a:pt x="24988" y="1510"/>
                </a:lnTo>
                <a:lnTo>
                  <a:pt x="1736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0027" y="612456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4" h="37465">
                <a:moveTo>
                  <a:pt x="18605" y="0"/>
                </a:moveTo>
                <a:lnTo>
                  <a:pt x="11515" y="1511"/>
                </a:lnTo>
                <a:lnTo>
                  <a:pt x="5584" y="5580"/>
                </a:lnTo>
                <a:lnTo>
                  <a:pt x="1512" y="11513"/>
                </a:lnTo>
                <a:lnTo>
                  <a:pt x="0" y="18612"/>
                </a:lnTo>
                <a:lnTo>
                  <a:pt x="1512" y="25702"/>
                </a:lnTo>
                <a:lnTo>
                  <a:pt x="5584" y="31629"/>
                </a:lnTo>
                <a:lnTo>
                  <a:pt x="11515" y="35697"/>
                </a:lnTo>
                <a:lnTo>
                  <a:pt x="18605" y="37208"/>
                </a:lnTo>
                <a:lnTo>
                  <a:pt x="25511" y="35697"/>
                </a:lnTo>
                <a:lnTo>
                  <a:pt x="31020" y="31629"/>
                </a:lnTo>
                <a:lnTo>
                  <a:pt x="34668" y="25702"/>
                </a:lnTo>
                <a:lnTo>
                  <a:pt x="35988" y="18612"/>
                </a:lnTo>
                <a:lnTo>
                  <a:pt x="34668" y="11513"/>
                </a:lnTo>
                <a:lnTo>
                  <a:pt x="31020" y="5580"/>
                </a:lnTo>
                <a:lnTo>
                  <a:pt x="25511" y="1511"/>
                </a:lnTo>
                <a:lnTo>
                  <a:pt x="1860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9855" y="696791"/>
            <a:ext cx="371475" cy="184150"/>
          </a:xfrm>
          <a:custGeom>
            <a:avLst/>
            <a:gdLst/>
            <a:ahLst/>
            <a:cxnLst/>
            <a:rect l="l" t="t" r="r" b="b"/>
            <a:pathLst>
              <a:path w="371475" h="184150">
                <a:moveTo>
                  <a:pt x="130309" y="0"/>
                </a:moveTo>
                <a:lnTo>
                  <a:pt x="0" y="172388"/>
                </a:lnTo>
                <a:lnTo>
                  <a:pt x="14892" y="183546"/>
                </a:lnTo>
                <a:lnTo>
                  <a:pt x="135282" y="22331"/>
                </a:lnTo>
                <a:lnTo>
                  <a:pt x="175363" y="22331"/>
                </a:lnTo>
                <a:lnTo>
                  <a:pt x="130309" y="0"/>
                </a:lnTo>
                <a:close/>
              </a:path>
              <a:path w="371475" h="184150">
                <a:moveTo>
                  <a:pt x="175363" y="22331"/>
                </a:moveTo>
                <a:lnTo>
                  <a:pt x="135282" y="22331"/>
                </a:lnTo>
                <a:lnTo>
                  <a:pt x="289183" y="99211"/>
                </a:lnTo>
                <a:lnTo>
                  <a:pt x="311516" y="76896"/>
                </a:lnTo>
                <a:lnTo>
                  <a:pt x="285448" y="76896"/>
                </a:lnTo>
                <a:lnTo>
                  <a:pt x="175363" y="22331"/>
                </a:lnTo>
                <a:close/>
              </a:path>
              <a:path w="371475" h="184150">
                <a:moveTo>
                  <a:pt x="357441" y="4958"/>
                </a:moveTo>
                <a:lnTo>
                  <a:pt x="285448" y="76896"/>
                </a:lnTo>
                <a:lnTo>
                  <a:pt x="311516" y="76896"/>
                </a:lnTo>
                <a:lnTo>
                  <a:pt x="371090" y="17372"/>
                </a:lnTo>
                <a:lnTo>
                  <a:pt x="357441" y="49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4749" y="619895"/>
            <a:ext cx="155575" cy="95885"/>
          </a:xfrm>
          <a:custGeom>
            <a:avLst/>
            <a:gdLst/>
            <a:ahLst/>
            <a:cxnLst/>
            <a:rect l="l" t="t" r="r" b="b"/>
            <a:pathLst>
              <a:path w="155575" h="95884">
                <a:moveTo>
                  <a:pt x="155139" y="0"/>
                </a:moveTo>
                <a:lnTo>
                  <a:pt x="0" y="79375"/>
                </a:lnTo>
                <a:lnTo>
                  <a:pt x="7435" y="95509"/>
                </a:lnTo>
                <a:lnTo>
                  <a:pt x="151404" y="22331"/>
                </a:lnTo>
                <a:lnTo>
                  <a:pt x="15513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04800" y="1428750"/>
            <a:ext cx="52063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985" indent="-342900" algn="just">
              <a:lnSpc>
                <a:spcPts val="1150"/>
              </a:lnSpc>
              <a:buFont typeface="Wingdings"/>
              <a:buChar char=""/>
              <a:tabLst>
                <a:tab pos="355600" algn="l"/>
              </a:tabLst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988439" y="280465"/>
            <a:ext cx="6860161" cy="862799"/>
          </a:xfrm>
          <a:prstGeom prst="rect">
            <a:avLst/>
          </a:prstGeom>
        </p:spPr>
        <p:txBody>
          <a:bodyPr vert="horz" wrap="square" lIns="0" tIns="244855" rIns="0" bIns="0" rtlCol="0">
            <a:spAutoFit/>
          </a:bodyPr>
          <a:lstStyle/>
          <a:p>
            <a:pPr marL="1079500">
              <a:lnSpc>
                <a:spcPct val="100000"/>
              </a:lnSpc>
            </a:pPr>
            <a:r>
              <a:rPr lang="hr-HR" spc="-5" dirty="0" smtClean="0"/>
              <a:t>ESIF Jamstva</a:t>
            </a:r>
            <a:endParaRPr spc="-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225" y="1192969"/>
            <a:ext cx="7090038" cy="37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77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476036"/>
            <a:ext cx="844550" cy="681355"/>
          </a:xfrm>
          <a:custGeom>
            <a:avLst/>
            <a:gdLst/>
            <a:ahLst/>
            <a:cxnLst/>
            <a:rect l="l" t="t" r="r" b="b"/>
            <a:pathLst>
              <a:path w="844550" h="681355">
                <a:moveTo>
                  <a:pt x="594499" y="642421"/>
                </a:moveTo>
                <a:lnTo>
                  <a:pt x="249455" y="642421"/>
                </a:lnTo>
                <a:lnTo>
                  <a:pt x="245815" y="645812"/>
                </a:lnTo>
                <a:lnTo>
                  <a:pt x="242639" y="653738"/>
                </a:lnTo>
                <a:lnTo>
                  <a:pt x="240393" y="662826"/>
                </a:lnTo>
                <a:lnTo>
                  <a:pt x="239541" y="669705"/>
                </a:lnTo>
                <a:lnTo>
                  <a:pt x="239541" y="675906"/>
                </a:lnTo>
                <a:lnTo>
                  <a:pt x="244498" y="680866"/>
                </a:lnTo>
                <a:lnTo>
                  <a:pt x="599456" y="680866"/>
                </a:lnTo>
                <a:lnTo>
                  <a:pt x="604413" y="675906"/>
                </a:lnTo>
                <a:lnTo>
                  <a:pt x="604413" y="669705"/>
                </a:lnTo>
                <a:lnTo>
                  <a:pt x="603561" y="662826"/>
                </a:lnTo>
                <a:lnTo>
                  <a:pt x="601315" y="653738"/>
                </a:lnTo>
                <a:lnTo>
                  <a:pt x="598139" y="645812"/>
                </a:lnTo>
                <a:lnTo>
                  <a:pt x="594499" y="642421"/>
                </a:lnTo>
                <a:close/>
              </a:path>
              <a:path w="844550" h="681355">
                <a:moveTo>
                  <a:pt x="475348" y="523363"/>
                </a:moveTo>
                <a:lnTo>
                  <a:pt x="368606" y="523363"/>
                </a:lnTo>
                <a:lnTo>
                  <a:pt x="384750" y="642421"/>
                </a:lnTo>
                <a:lnTo>
                  <a:pt x="459205" y="642421"/>
                </a:lnTo>
                <a:lnTo>
                  <a:pt x="475348" y="523363"/>
                </a:lnTo>
                <a:close/>
              </a:path>
              <a:path w="844550" h="681355">
                <a:moveTo>
                  <a:pt x="837742" y="0"/>
                </a:moveTo>
                <a:lnTo>
                  <a:pt x="6205" y="0"/>
                </a:lnTo>
                <a:lnTo>
                  <a:pt x="0" y="6198"/>
                </a:lnTo>
                <a:lnTo>
                  <a:pt x="0" y="517161"/>
                </a:lnTo>
                <a:lnTo>
                  <a:pt x="6205" y="523363"/>
                </a:lnTo>
                <a:lnTo>
                  <a:pt x="837742" y="523363"/>
                </a:lnTo>
                <a:lnTo>
                  <a:pt x="843955" y="517161"/>
                </a:lnTo>
                <a:lnTo>
                  <a:pt x="843955" y="467561"/>
                </a:lnTo>
                <a:lnTo>
                  <a:pt x="50885" y="467561"/>
                </a:lnTo>
                <a:lnTo>
                  <a:pt x="50885" y="50845"/>
                </a:lnTo>
                <a:lnTo>
                  <a:pt x="843955" y="50845"/>
                </a:lnTo>
                <a:lnTo>
                  <a:pt x="843955" y="6198"/>
                </a:lnTo>
                <a:lnTo>
                  <a:pt x="837742" y="0"/>
                </a:lnTo>
                <a:close/>
              </a:path>
              <a:path w="844550" h="681355">
                <a:moveTo>
                  <a:pt x="793062" y="50845"/>
                </a:moveTo>
                <a:lnTo>
                  <a:pt x="50885" y="50845"/>
                </a:lnTo>
                <a:lnTo>
                  <a:pt x="50885" y="467561"/>
                </a:lnTo>
                <a:lnTo>
                  <a:pt x="793062" y="467561"/>
                </a:lnTo>
                <a:lnTo>
                  <a:pt x="793062" y="50845"/>
                </a:lnTo>
                <a:close/>
              </a:path>
              <a:path w="844550" h="681355">
                <a:moveTo>
                  <a:pt x="843955" y="50845"/>
                </a:moveTo>
                <a:lnTo>
                  <a:pt x="793062" y="50845"/>
                </a:lnTo>
                <a:lnTo>
                  <a:pt x="793062" y="467561"/>
                </a:lnTo>
                <a:lnTo>
                  <a:pt x="843955" y="467561"/>
                </a:lnTo>
                <a:lnTo>
                  <a:pt x="843955" y="50845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098" y="691832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3372" y="0"/>
                </a:moveTo>
                <a:lnTo>
                  <a:pt x="32464" y="4341"/>
                </a:lnTo>
                <a:lnTo>
                  <a:pt x="15514" y="16124"/>
                </a:lnTo>
                <a:lnTo>
                  <a:pt x="4149" y="33486"/>
                </a:lnTo>
                <a:lnTo>
                  <a:pt x="0" y="54564"/>
                </a:lnTo>
                <a:lnTo>
                  <a:pt x="4149" y="75456"/>
                </a:lnTo>
                <a:lnTo>
                  <a:pt x="15514" y="92391"/>
                </a:lnTo>
                <a:lnTo>
                  <a:pt x="32464" y="103744"/>
                </a:lnTo>
                <a:lnTo>
                  <a:pt x="53372" y="107889"/>
                </a:lnTo>
                <a:lnTo>
                  <a:pt x="74466" y="103744"/>
                </a:lnTo>
                <a:lnTo>
                  <a:pt x="91843" y="92391"/>
                </a:lnTo>
                <a:lnTo>
                  <a:pt x="103637" y="75456"/>
                </a:lnTo>
                <a:lnTo>
                  <a:pt x="107982" y="54564"/>
                </a:lnTo>
                <a:lnTo>
                  <a:pt x="103637" y="33486"/>
                </a:lnTo>
                <a:lnTo>
                  <a:pt x="91843" y="16124"/>
                </a:lnTo>
                <a:lnTo>
                  <a:pt x="74466" y="4341"/>
                </a:lnTo>
                <a:lnTo>
                  <a:pt x="53372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1335" y="761290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4610" y="0"/>
                </a:moveTo>
                <a:lnTo>
                  <a:pt x="33515" y="4339"/>
                </a:lnTo>
                <a:lnTo>
                  <a:pt x="16139" y="16118"/>
                </a:lnTo>
                <a:lnTo>
                  <a:pt x="4345" y="33479"/>
                </a:lnTo>
                <a:lnTo>
                  <a:pt x="0" y="54564"/>
                </a:lnTo>
                <a:lnTo>
                  <a:pt x="4345" y="75449"/>
                </a:lnTo>
                <a:lnTo>
                  <a:pt x="16139" y="92384"/>
                </a:lnTo>
                <a:lnTo>
                  <a:pt x="33515" y="103741"/>
                </a:lnTo>
                <a:lnTo>
                  <a:pt x="54610" y="107889"/>
                </a:lnTo>
                <a:lnTo>
                  <a:pt x="75517" y="103741"/>
                </a:lnTo>
                <a:lnTo>
                  <a:pt x="92467" y="92384"/>
                </a:lnTo>
                <a:lnTo>
                  <a:pt x="103831" y="75449"/>
                </a:lnTo>
                <a:lnTo>
                  <a:pt x="107981" y="54564"/>
                </a:lnTo>
                <a:lnTo>
                  <a:pt x="103831" y="33479"/>
                </a:lnTo>
                <a:lnTo>
                  <a:pt x="92467" y="16118"/>
                </a:lnTo>
                <a:lnTo>
                  <a:pt x="75517" y="4339"/>
                </a:lnTo>
                <a:lnTo>
                  <a:pt x="5461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6976" y="659583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3370" y="0"/>
                </a:moveTo>
                <a:lnTo>
                  <a:pt x="32463" y="4322"/>
                </a:lnTo>
                <a:lnTo>
                  <a:pt x="15513" y="15971"/>
                </a:lnTo>
                <a:lnTo>
                  <a:pt x="4149" y="32970"/>
                </a:lnTo>
                <a:lnTo>
                  <a:pt x="0" y="53341"/>
                </a:lnTo>
                <a:lnTo>
                  <a:pt x="4149" y="74419"/>
                </a:lnTo>
                <a:lnTo>
                  <a:pt x="15513" y="91781"/>
                </a:lnTo>
                <a:lnTo>
                  <a:pt x="32463" y="103564"/>
                </a:lnTo>
                <a:lnTo>
                  <a:pt x="53370" y="107906"/>
                </a:lnTo>
                <a:lnTo>
                  <a:pt x="74472" y="103564"/>
                </a:lnTo>
                <a:lnTo>
                  <a:pt x="91848" y="91781"/>
                </a:lnTo>
                <a:lnTo>
                  <a:pt x="103637" y="74419"/>
                </a:lnTo>
                <a:lnTo>
                  <a:pt x="107981" y="53341"/>
                </a:lnTo>
                <a:lnTo>
                  <a:pt x="103637" y="32970"/>
                </a:lnTo>
                <a:lnTo>
                  <a:pt x="91848" y="15971"/>
                </a:lnTo>
                <a:lnTo>
                  <a:pt x="74472" y="4322"/>
                </a:lnTo>
                <a:lnTo>
                  <a:pt x="5337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9845" y="596340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3370" y="0"/>
                </a:moveTo>
                <a:lnTo>
                  <a:pt x="32463" y="4145"/>
                </a:lnTo>
                <a:lnTo>
                  <a:pt x="15513" y="15498"/>
                </a:lnTo>
                <a:lnTo>
                  <a:pt x="4149" y="32433"/>
                </a:lnTo>
                <a:lnTo>
                  <a:pt x="0" y="53325"/>
                </a:lnTo>
                <a:lnTo>
                  <a:pt x="4149" y="74410"/>
                </a:lnTo>
                <a:lnTo>
                  <a:pt x="15513" y="91771"/>
                </a:lnTo>
                <a:lnTo>
                  <a:pt x="32463" y="103550"/>
                </a:lnTo>
                <a:lnTo>
                  <a:pt x="53370" y="107889"/>
                </a:lnTo>
                <a:lnTo>
                  <a:pt x="74472" y="103550"/>
                </a:lnTo>
                <a:lnTo>
                  <a:pt x="91848" y="91771"/>
                </a:lnTo>
                <a:lnTo>
                  <a:pt x="103637" y="74410"/>
                </a:lnTo>
                <a:lnTo>
                  <a:pt x="107981" y="53325"/>
                </a:lnTo>
                <a:lnTo>
                  <a:pt x="103637" y="32433"/>
                </a:lnTo>
                <a:lnTo>
                  <a:pt x="91848" y="15498"/>
                </a:lnTo>
                <a:lnTo>
                  <a:pt x="74472" y="4145"/>
                </a:lnTo>
                <a:lnTo>
                  <a:pt x="5337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5625" y="724082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4610" y="0"/>
                </a:moveTo>
                <a:lnTo>
                  <a:pt x="33508" y="4145"/>
                </a:lnTo>
                <a:lnTo>
                  <a:pt x="16133" y="15498"/>
                </a:lnTo>
                <a:lnTo>
                  <a:pt x="4343" y="32433"/>
                </a:lnTo>
                <a:lnTo>
                  <a:pt x="0" y="53325"/>
                </a:lnTo>
                <a:lnTo>
                  <a:pt x="4343" y="74410"/>
                </a:lnTo>
                <a:lnTo>
                  <a:pt x="16133" y="91771"/>
                </a:lnTo>
                <a:lnTo>
                  <a:pt x="33508" y="103550"/>
                </a:lnTo>
                <a:lnTo>
                  <a:pt x="54610" y="107889"/>
                </a:lnTo>
                <a:lnTo>
                  <a:pt x="75517" y="103550"/>
                </a:lnTo>
                <a:lnTo>
                  <a:pt x="92467" y="91771"/>
                </a:lnTo>
                <a:lnTo>
                  <a:pt x="103831" y="74410"/>
                </a:lnTo>
                <a:lnTo>
                  <a:pt x="107981" y="53325"/>
                </a:lnTo>
                <a:lnTo>
                  <a:pt x="103831" y="32433"/>
                </a:lnTo>
                <a:lnTo>
                  <a:pt x="92467" y="15498"/>
                </a:lnTo>
                <a:lnTo>
                  <a:pt x="75517" y="4145"/>
                </a:lnTo>
                <a:lnTo>
                  <a:pt x="5461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1266" y="528121"/>
            <a:ext cx="107314" cy="107950"/>
          </a:xfrm>
          <a:custGeom>
            <a:avLst/>
            <a:gdLst/>
            <a:ahLst/>
            <a:cxnLst/>
            <a:rect l="l" t="t" r="r" b="b"/>
            <a:pathLst>
              <a:path w="107315" h="107950">
                <a:moveTo>
                  <a:pt x="53370" y="0"/>
                </a:moveTo>
                <a:lnTo>
                  <a:pt x="32463" y="4148"/>
                </a:lnTo>
                <a:lnTo>
                  <a:pt x="15513" y="15506"/>
                </a:lnTo>
                <a:lnTo>
                  <a:pt x="4149" y="32447"/>
                </a:lnTo>
                <a:lnTo>
                  <a:pt x="0" y="53341"/>
                </a:lnTo>
                <a:lnTo>
                  <a:pt x="4149" y="74419"/>
                </a:lnTo>
                <a:lnTo>
                  <a:pt x="15513" y="91781"/>
                </a:lnTo>
                <a:lnTo>
                  <a:pt x="32463" y="103564"/>
                </a:lnTo>
                <a:lnTo>
                  <a:pt x="53370" y="107906"/>
                </a:lnTo>
                <a:lnTo>
                  <a:pt x="74271" y="103564"/>
                </a:lnTo>
                <a:lnTo>
                  <a:pt x="91222" y="91781"/>
                </a:lnTo>
                <a:lnTo>
                  <a:pt x="102589" y="74419"/>
                </a:lnTo>
                <a:lnTo>
                  <a:pt x="106741" y="53341"/>
                </a:lnTo>
                <a:lnTo>
                  <a:pt x="102589" y="32447"/>
                </a:lnTo>
                <a:lnTo>
                  <a:pt x="91222" y="15506"/>
                </a:lnTo>
                <a:lnTo>
                  <a:pt x="74271" y="4148"/>
                </a:lnTo>
                <a:lnTo>
                  <a:pt x="5337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120" y="835691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54610" y="0"/>
                </a:moveTo>
                <a:lnTo>
                  <a:pt x="33511" y="4341"/>
                </a:lnTo>
                <a:lnTo>
                  <a:pt x="16135" y="16124"/>
                </a:lnTo>
                <a:lnTo>
                  <a:pt x="4344" y="33486"/>
                </a:lnTo>
                <a:lnTo>
                  <a:pt x="0" y="54564"/>
                </a:lnTo>
                <a:lnTo>
                  <a:pt x="4344" y="75458"/>
                </a:lnTo>
                <a:lnTo>
                  <a:pt x="16135" y="92399"/>
                </a:lnTo>
                <a:lnTo>
                  <a:pt x="33511" y="103758"/>
                </a:lnTo>
                <a:lnTo>
                  <a:pt x="54610" y="107906"/>
                </a:lnTo>
                <a:lnTo>
                  <a:pt x="75514" y="103758"/>
                </a:lnTo>
                <a:lnTo>
                  <a:pt x="92463" y="92399"/>
                </a:lnTo>
                <a:lnTo>
                  <a:pt x="103827" y="75458"/>
                </a:lnTo>
                <a:lnTo>
                  <a:pt x="107977" y="54564"/>
                </a:lnTo>
                <a:lnTo>
                  <a:pt x="103827" y="33486"/>
                </a:lnTo>
                <a:lnTo>
                  <a:pt x="92463" y="16124"/>
                </a:lnTo>
                <a:lnTo>
                  <a:pt x="75514" y="4341"/>
                </a:lnTo>
                <a:lnTo>
                  <a:pt x="5461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9818" y="794763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4818" y="0"/>
                </a:moveTo>
                <a:lnTo>
                  <a:pt x="7452" y="0"/>
                </a:lnTo>
                <a:lnTo>
                  <a:pt x="0" y="6198"/>
                </a:lnTo>
                <a:lnTo>
                  <a:pt x="0" y="24811"/>
                </a:lnTo>
                <a:lnTo>
                  <a:pt x="7452" y="32249"/>
                </a:lnTo>
                <a:lnTo>
                  <a:pt x="24818" y="32249"/>
                </a:lnTo>
                <a:lnTo>
                  <a:pt x="32270" y="24811"/>
                </a:lnTo>
                <a:lnTo>
                  <a:pt x="32270" y="6198"/>
                </a:lnTo>
                <a:lnTo>
                  <a:pt x="24818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8077" y="725322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4" h="33654">
                <a:moveTo>
                  <a:pt x="24818" y="0"/>
                </a:moveTo>
                <a:lnTo>
                  <a:pt x="7452" y="0"/>
                </a:lnTo>
                <a:lnTo>
                  <a:pt x="0" y="7438"/>
                </a:lnTo>
                <a:lnTo>
                  <a:pt x="0" y="26034"/>
                </a:lnTo>
                <a:lnTo>
                  <a:pt x="7452" y="33489"/>
                </a:lnTo>
                <a:lnTo>
                  <a:pt x="24818" y="33489"/>
                </a:lnTo>
                <a:lnTo>
                  <a:pt x="32270" y="26034"/>
                </a:lnTo>
                <a:lnTo>
                  <a:pt x="32270" y="7438"/>
                </a:lnTo>
                <a:lnTo>
                  <a:pt x="24818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4594" y="657103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5" h="32384">
                <a:moveTo>
                  <a:pt x="26074" y="0"/>
                </a:moveTo>
                <a:lnTo>
                  <a:pt x="7452" y="0"/>
                </a:lnTo>
                <a:lnTo>
                  <a:pt x="0" y="7438"/>
                </a:lnTo>
                <a:lnTo>
                  <a:pt x="0" y="26050"/>
                </a:lnTo>
                <a:lnTo>
                  <a:pt x="7452" y="32249"/>
                </a:lnTo>
                <a:lnTo>
                  <a:pt x="26074" y="32249"/>
                </a:lnTo>
                <a:lnTo>
                  <a:pt x="33509" y="26050"/>
                </a:lnTo>
                <a:lnTo>
                  <a:pt x="33509" y="7438"/>
                </a:lnTo>
                <a:lnTo>
                  <a:pt x="26074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2869" y="725322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26057" y="0"/>
                </a:moveTo>
                <a:lnTo>
                  <a:pt x="7435" y="0"/>
                </a:lnTo>
                <a:lnTo>
                  <a:pt x="0" y="7438"/>
                </a:lnTo>
                <a:lnTo>
                  <a:pt x="0" y="26034"/>
                </a:lnTo>
                <a:lnTo>
                  <a:pt x="7435" y="33489"/>
                </a:lnTo>
                <a:lnTo>
                  <a:pt x="26057" y="33489"/>
                </a:lnTo>
                <a:lnTo>
                  <a:pt x="33509" y="26034"/>
                </a:lnTo>
                <a:lnTo>
                  <a:pt x="33509" y="7438"/>
                </a:lnTo>
                <a:lnTo>
                  <a:pt x="26057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2367" y="58890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4818" y="0"/>
                </a:moveTo>
                <a:lnTo>
                  <a:pt x="7435" y="0"/>
                </a:lnTo>
                <a:lnTo>
                  <a:pt x="0" y="7438"/>
                </a:lnTo>
                <a:lnTo>
                  <a:pt x="0" y="24794"/>
                </a:lnTo>
                <a:lnTo>
                  <a:pt x="7435" y="32233"/>
                </a:lnTo>
                <a:lnTo>
                  <a:pt x="24818" y="32233"/>
                </a:lnTo>
                <a:lnTo>
                  <a:pt x="32270" y="24794"/>
                </a:lnTo>
                <a:lnTo>
                  <a:pt x="32270" y="7438"/>
                </a:lnTo>
                <a:lnTo>
                  <a:pt x="24818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519" y="601200"/>
            <a:ext cx="605790" cy="293370"/>
          </a:xfrm>
          <a:custGeom>
            <a:avLst/>
            <a:gdLst/>
            <a:ahLst/>
            <a:cxnLst/>
            <a:rect l="l" t="t" r="r" b="b"/>
            <a:pathLst>
              <a:path w="605790" h="293369">
                <a:moveTo>
                  <a:pt x="137199" y="117923"/>
                </a:moveTo>
                <a:lnTo>
                  <a:pt x="106730" y="125047"/>
                </a:lnTo>
                <a:lnTo>
                  <a:pt x="0" y="262707"/>
                </a:lnTo>
                <a:lnTo>
                  <a:pt x="39243" y="293089"/>
                </a:lnTo>
                <a:lnTo>
                  <a:pt x="133630" y="171349"/>
                </a:lnTo>
                <a:lnTo>
                  <a:pt x="115504" y="162553"/>
                </a:lnTo>
                <a:lnTo>
                  <a:pt x="145973" y="155429"/>
                </a:lnTo>
                <a:lnTo>
                  <a:pt x="214466" y="155429"/>
                </a:lnTo>
                <a:lnTo>
                  <a:pt x="137199" y="117923"/>
                </a:lnTo>
                <a:close/>
              </a:path>
              <a:path w="605790" h="293369">
                <a:moveTo>
                  <a:pt x="214466" y="155429"/>
                </a:moveTo>
                <a:lnTo>
                  <a:pt x="145973" y="155429"/>
                </a:lnTo>
                <a:lnTo>
                  <a:pt x="133630" y="171349"/>
                </a:lnTo>
                <a:lnTo>
                  <a:pt x="245825" y="225796"/>
                </a:lnTo>
                <a:lnTo>
                  <a:pt x="273882" y="221366"/>
                </a:lnTo>
                <a:lnTo>
                  <a:pt x="311060" y="185612"/>
                </a:lnTo>
                <a:lnTo>
                  <a:pt x="239463" y="185612"/>
                </a:lnTo>
                <a:lnTo>
                  <a:pt x="251938" y="173619"/>
                </a:lnTo>
                <a:lnTo>
                  <a:pt x="214466" y="155429"/>
                </a:lnTo>
                <a:close/>
              </a:path>
              <a:path w="605790" h="293369">
                <a:moveTo>
                  <a:pt x="251938" y="173619"/>
                </a:moveTo>
                <a:lnTo>
                  <a:pt x="239463" y="185612"/>
                </a:lnTo>
                <a:lnTo>
                  <a:pt x="267520" y="181182"/>
                </a:lnTo>
                <a:lnTo>
                  <a:pt x="251938" y="173619"/>
                </a:lnTo>
                <a:close/>
              </a:path>
              <a:path w="605790" h="293369">
                <a:moveTo>
                  <a:pt x="305243" y="122369"/>
                </a:moveTo>
                <a:lnTo>
                  <a:pt x="251938" y="173619"/>
                </a:lnTo>
                <a:lnTo>
                  <a:pt x="267520" y="181182"/>
                </a:lnTo>
                <a:lnTo>
                  <a:pt x="239463" y="185612"/>
                </a:lnTo>
                <a:lnTo>
                  <a:pt x="311060" y="185612"/>
                </a:lnTo>
                <a:lnTo>
                  <a:pt x="336728" y="160928"/>
                </a:lnTo>
                <a:lnTo>
                  <a:pt x="330360" y="148448"/>
                </a:lnTo>
                <a:lnTo>
                  <a:pt x="305243" y="122369"/>
                </a:lnTo>
                <a:close/>
              </a:path>
              <a:path w="605790" h="293369">
                <a:moveTo>
                  <a:pt x="145973" y="155429"/>
                </a:moveTo>
                <a:lnTo>
                  <a:pt x="115504" y="162553"/>
                </a:lnTo>
                <a:lnTo>
                  <a:pt x="133630" y="171349"/>
                </a:lnTo>
                <a:lnTo>
                  <a:pt x="145973" y="155429"/>
                </a:lnTo>
                <a:close/>
              </a:path>
              <a:path w="605790" h="293369">
                <a:moveTo>
                  <a:pt x="441496" y="53655"/>
                </a:moveTo>
                <a:lnTo>
                  <a:pt x="314893" y="118138"/>
                </a:lnTo>
                <a:lnTo>
                  <a:pt x="330360" y="148448"/>
                </a:lnTo>
                <a:lnTo>
                  <a:pt x="339662" y="158107"/>
                </a:lnTo>
                <a:lnTo>
                  <a:pt x="336728" y="160928"/>
                </a:lnTo>
                <a:lnTo>
                  <a:pt x="337448" y="162338"/>
                </a:lnTo>
                <a:lnTo>
                  <a:pt x="447973" y="106037"/>
                </a:lnTo>
                <a:lnTo>
                  <a:pt x="435217" y="93294"/>
                </a:lnTo>
                <a:lnTo>
                  <a:pt x="505421" y="93294"/>
                </a:lnTo>
                <a:lnTo>
                  <a:pt x="470313" y="58217"/>
                </a:lnTo>
                <a:lnTo>
                  <a:pt x="441496" y="53655"/>
                </a:lnTo>
                <a:close/>
              </a:path>
              <a:path w="605790" h="293369">
                <a:moveTo>
                  <a:pt x="330360" y="148448"/>
                </a:moveTo>
                <a:lnTo>
                  <a:pt x="336728" y="160928"/>
                </a:lnTo>
                <a:lnTo>
                  <a:pt x="339662" y="158107"/>
                </a:lnTo>
                <a:lnTo>
                  <a:pt x="330360" y="148448"/>
                </a:lnTo>
                <a:close/>
              </a:path>
              <a:path w="605790" h="293369">
                <a:moveTo>
                  <a:pt x="505421" y="93294"/>
                </a:moveTo>
                <a:lnTo>
                  <a:pt x="435217" y="93294"/>
                </a:lnTo>
                <a:lnTo>
                  <a:pt x="464034" y="97856"/>
                </a:lnTo>
                <a:lnTo>
                  <a:pt x="447973" y="106037"/>
                </a:lnTo>
                <a:lnTo>
                  <a:pt x="499758" y="157776"/>
                </a:lnTo>
                <a:lnTo>
                  <a:pt x="539415" y="151495"/>
                </a:lnTo>
                <a:lnTo>
                  <a:pt x="550898" y="128981"/>
                </a:lnTo>
                <a:lnTo>
                  <a:pt x="495198" y="128981"/>
                </a:lnTo>
                <a:lnTo>
                  <a:pt x="510703" y="98571"/>
                </a:lnTo>
                <a:lnTo>
                  <a:pt x="505421" y="93294"/>
                </a:lnTo>
                <a:close/>
              </a:path>
              <a:path w="605790" h="293369">
                <a:moveTo>
                  <a:pt x="510703" y="98571"/>
                </a:moveTo>
                <a:lnTo>
                  <a:pt x="495198" y="128981"/>
                </a:lnTo>
                <a:lnTo>
                  <a:pt x="534854" y="122700"/>
                </a:lnTo>
                <a:lnTo>
                  <a:pt x="510703" y="98571"/>
                </a:lnTo>
                <a:close/>
              </a:path>
              <a:path w="605790" h="293369">
                <a:moveTo>
                  <a:pt x="560961" y="0"/>
                </a:moveTo>
                <a:lnTo>
                  <a:pt x="510703" y="98571"/>
                </a:lnTo>
                <a:lnTo>
                  <a:pt x="534854" y="122700"/>
                </a:lnTo>
                <a:lnTo>
                  <a:pt x="495198" y="128981"/>
                </a:lnTo>
                <a:lnTo>
                  <a:pt x="550898" y="128981"/>
                </a:lnTo>
                <a:lnTo>
                  <a:pt x="605195" y="22530"/>
                </a:lnTo>
                <a:lnTo>
                  <a:pt x="560961" y="0"/>
                </a:lnTo>
                <a:close/>
              </a:path>
              <a:path w="605790" h="293369">
                <a:moveTo>
                  <a:pt x="435217" y="93294"/>
                </a:moveTo>
                <a:lnTo>
                  <a:pt x="447973" y="106037"/>
                </a:lnTo>
                <a:lnTo>
                  <a:pt x="464034" y="97856"/>
                </a:lnTo>
                <a:lnTo>
                  <a:pt x="435217" y="93294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8119" y="650905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20">
                <a:moveTo>
                  <a:pt x="59567" y="0"/>
                </a:moveTo>
                <a:lnTo>
                  <a:pt x="36122" y="4787"/>
                </a:lnTo>
                <a:lnTo>
                  <a:pt x="17217" y="17829"/>
                </a:lnTo>
                <a:lnTo>
                  <a:pt x="4595" y="37147"/>
                </a:lnTo>
                <a:lnTo>
                  <a:pt x="0" y="60763"/>
                </a:lnTo>
                <a:lnTo>
                  <a:pt x="4595" y="84388"/>
                </a:lnTo>
                <a:lnTo>
                  <a:pt x="17217" y="103711"/>
                </a:lnTo>
                <a:lnTo>
                  <a:pt x="36122" y="116755"/>
                </a:lnTo>
                <a:lnTo>
                  <a:pt x="59567" y="121543"/>
                </a:lnTo>
                <a:lnTo>
                  <a:pt x="83207" y="116755"/>
                </a:lnTo>
                <a:lnTo>
                  <a:pt x="102544" y="103711"/>
                </a:lnTo>
                <a:lnTo>
                  <a:pt x="115599" y="84388"/>
                </a:lnTo>
                <a:lnTo>
                  <a:pt x="120390" y="60763"/>
                </a:lnTo>
                <a:lnTo>
                  <a:pt x="115599" y="37147"/>
                </a:lnTo>
                <a:lnTo>
                  <a:pt x="102544" y="17829"/>
                </a:lnTo>
                <a:lnTo>
                  <a:pt x="83207" y="4787"/>
                </a:lnTo>
                <a:lnTo>
                  <a:pt x="5956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5737" y="73028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19">
                <a:moveTo>
                  <a:pt x="60823" y="0"/>
                </a:moveTo>
                <a:lnTo>
                  <a:pt x="37182" y="4787"/>
                </a:lnTo>
                <a:lnTo>
                  <a:pt x="17845" y="17829"/>
                </a:lnTo>
                <a:lnTo>
                  <a:pt x="4791" y="37147"/>
                </a:lnTo>
                <a:lnTo>
                  <a:pt x="0" y="60763"/>
                </a:lnTo>
                <a:lnTo>
                  <a:pt x="4791" y="84388"/>
                </a:lnTo>
                <a:lnTo>
                  <a:pt x="17845" y="103711"/>
                </a:lnTo>
                <a:lnTo>
                  <a:pt x="37182" y="116755"/>
                </a:lnTo>
                <a:lnTo>
                  <a:pt x="60823" y="121543"/>
                </a:lnTo>
                <a:lnTo>
                  <a:pt x="84460" y="116755"/>
                </a:lnTo>
                <a:lnTo>
                  <a:pt x="103792" y="103711"/>
                </a:lnTo>
                <a:lnTo>
                  <a:pt x="116840" y="84388"/>
                </a:lnTo>
                <a:lnTo>
                  <a:pt x="121629" y="60763"/>
                </a:lnTo>
                <a:lnTo>
                  <a:pt x="116840" y="37147"/>
                </a:lnTo>
                <a:lnTo>
                  <a:pt x="103792" y="17829"/>
                </a:lnTo>
                <a:lnTo>
                  <a:pt x="84460" y="4787"/>
                </a:lnTo>
                <a:lnTo>
                  <a:pt x="608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1309" y="6149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806" y="0"/>
                </a:moveTo>
                <a:lnTo>
                  <a:pt x="37168" y="4787"/>
                </a:lnTo>
                <a:lnTo>
                  <a:pt x="17837" y="17831"/>
                </a:lnTo>
                <a:lnTo>
                  <a:pt x="4788" y="37154"/>
                </a:lnTo>
                <a:lnTo>
                  <a:pt x="0" y="60779"/>
                </a:lnTo>
                <a:lnTo>
                  <a:pt x="4788" y="84395"/>
                </a:lnTo>
                <a:lnTo>
                  <a:pt x="17837" y="103713"/>
                </a:lnTo>
                <a:lnTo>
                  <a:pt x="37168" y="116756"/>
                </a:lnTo>
                <a:lnTo>
                  <a:pt x="60806" y="121543"/>
                </a:lnTo>
                <a:lnTo>
                  <a:pt x="84447" y="116756"/>
                </a:lnTo>
                <a:lnTo>
                  <a:pt x="103784" y="103713"/>
                </a:lnTo>
                <a:lnTo>
                  <a:pt x="116838" y="84395"/>
                </a:lnTo>
                <a:lnTo>
                  <a:pt x="121629" y="60779"/>
                </a:lnTo>
                <a:lnTo>
                  <a:pt x="116838" y="37154"/>
                </a:lnTo>
                <a:lnTo>
                  <a:pt x="103784" y="17831"/>
                </a:lnTo>
                <a:lnTo>
                  <a:pt x="84447" y="4787"/>
                </a:lnTo>
                <a:lnTo>
                  <a:pt x="6080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0305" y="544254"/>
            <a:ext cx="120650" cy="120650"/>
          </a:xfrm>
          <a:custGeom>
            <a:avLst/>
            <a:gdLst/>
            <a:ahLst/>
            <a:cxnLst/>
            <a:rect l="l" t="t" r="r" b="b"/>
            <a:pathLst>
              <a:path w="120650" h="120650">
                <a:moveTo>
                  <a:pt x="60823" y="0"/>
                </a:moveTo>
                <a:lnTo>
                  <a:pt x="37182" y="4784"/>
                </a:lnTo>
                <a:lnTo>
                  <a:pt x="17845" y="17823"/>
                </a:lnTo>
                <a:lnTo>
                  <a:pt x="4791" y="37140"/>
                </a:lnTo>
                <a:lnTo>
                  <a:pt x="0" y="60763"/>
                </a:lnTo>
                <a:lnTo>
                  <a:pt x="4791" y="84192"/>
                </a:lnTo>
                <a:lnTo>
                  <a:pt x="17845" y="103083"/>
                </a:lnTo>
                <a:lnTo>
                  <a:pt x="37182" y="115695"/>
                </a:lnTo>
                <a:lnTo>
                  <a:pt x="60823" y="120287"/>
                </a:lnTo>
                <a:lnTo>
                  <a:pt x="84267" y="115695"/>
                </a:lnTo>
                <a:lnTo>
                  <a:pt x="103172" y="103083"/>
                </a:lnTo>
                <a:lnTo>
                  <a:pt x="115795" y="84192"/>
                </a:lnTo>
                <a:lnTo>
                  <a:pt x="120390" y="60763"/>
                </a:lnTo>
                <a:lnTo>
                  <a:pt x="115795" y="37140"/>
                </a:lnTo>
                <a:lnTo>
                  <a:pt x="103172" y="17823"/>
                </a:lnTo>
                <a:lnTo>
                  <a:pt x="84267" y="4784"/>
                </a:lnTo>
                <a:lnTo>
                  <a:pt x="608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6488" y="81337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60814" y="0"/>
                </a:moveTo>
                <a:lnTo>
                  <a:pt x="37175" y="4784"/>
                </a:lnTo>
                <a:lnTo>
                  <a:pt x="17841" y="17823"/>
                </a:lnTo>
                <a:lnTo>
                  <a:pt x="4790" y="37140"/>
                </a:lnTo>
                <a:lnTo>
                  <a:pt x="0" y="60763"/>
                </a:lnTo>
                <a:lnTo>
                  <a:pt x="4790" y="84386"/>
                </a:lnTo>
                <a:lnTo>
                  <a:pt x="17841" y="103703"/>
                </a:lnTo>
                <a:lnTo>
                  <a:pt x="37175" y="116742"/>
                </a:lnTo>
                <a:lnTo>
                  <a:pt x="60814" y="121526"/>
                </a:lnTo>
                <a:lnTo>
                  <a:pt x="84451" y="116742"/>
                </a:lnTo>
                <a:lnTo>
                  <a:pt x="103786" y="103703"/>
                </a:lnTo>
                <a:lnTo>
                  <a:pt x="116840" y="84386"/>
                </a:lnTo>
                <a:lnTo>
                  <a:pt x="121631" y="60763"/>
                </a:lnTo>
                <a:lnTo>
                  <a:pt x="116840" y="37140"/>
                </a:lnTo>
                <a:lnTo>
                  <a:pt x="103786" y="17823"/>
                </a:lnTo>
                <a:lnTo>
                  <a:pt x="84451" y="4784"/>
                </a:lnTo>
                <a:lnTo>
                  <a:pt x="6081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7938" y="766249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622" y="0"/>
                </a:moveTo>
                <a:lnTo>
                  <a:pt x="11522" y="1510"/>
                </a:lnTo>
                <a:lnTo>
                  <a:pt x="5587" y="5578"/>
                </a:lnTo>
                <a:lnTo>
                  <a:pt x="1513" y="11506"/>
                </a:lnTo>
                <a:lnTo>
                  <a:pt x="0" y="18595"/>
                </a:lnTo>
                <a:lnTo>
                  <a:pt x="1513" y="25688"/>
                </a:lnTo>
                <a:lnTo>
                  <a:pt x="5587" y="31621"/>
                </a:lnTo>
                <a:lnTo>
                  <a:pt x="11522" y="35695"/>
                </a:lnTo>
                <a:lnTo>
                  <a:pt x="18622" y="37208"/>
                </a:lnTo>
                <a:lnTo>
                  <a:pt x="25711" y="35695"/>
                </a:lnTo>
                <a:lnTo>
                  <a:pt x="31642" y="31621"/>
                </a:lnTo>
                <a:lnTo>
                  <a:pt x="35714" y="25688"/>
                </a:lnTo>
                <a:lnTo>
                  <a:pt x="37227" y="18595"/>
                </a:lnTo>
                <a:lnTo>
                  <a:pt x="35714" y="11506"/>
                </a:lnTo>
                <a:lnTo>
                  <a:pt x="31642" y="5578"/>
                </a:lnTo>
                <a:lnTo>
                  <a:pt x="25711" y="1510"/>
                </a:lnTo>
                <a:lnTo>
                  <a:pt x="1862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6127" y="689353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4" h="37465">
                <a:moveTo>
                  <a:pt x="17366" y="0"/>
                </a:moveTo>
                <a:lnTo>
                  <a:pt x="10470" y="1510"/>
                </a:lnTo>
                <a:lnTo>
                  <a:pt x="4965" y="5578"/>
                </a:lnTo>
                <a:lnTo>
                  <a:pt x="1319" y="11506"/>
                </a:lnTo>
                <a:lnTo>
                  <a:pt x="0" y="18595"/>
                </a:lnTo>
                <a:lnTo>
                  <a:pt x="1319" y="25695"/>
                </a:lnTo>
                <a:lnTo>
                  <a:pt x="4965" y="31627"/>
                </a:lnTo>
                <a:lnTo>
                  <a:pt x="10470" y="35697"/>
                </a:lnTo>
                <a:lnTo>
                  <a:pt x="17366" y="37208"/>
                </a:lnTo>
                <a:lnTo>
                  <a:pt x="24988" y="35697"/>
                </a:lnTo>
                <a:lnTo>
                  <a:pt x="30865" y="31627"/>
                </a:lnTo>
                <a:lnTo>
                  <a:pt x="34649" y="25695"/>
                </a:lnTo>
                <a:lnTo>
                  <a:pt x="35988" y="18595"/>
                </a:lnTo>
                <a:lnTo>
                  <a:pt x="34649" y="11506"/>
                </a:lnTo>
                <a:lnTo>
                  <a:pt x="30865" y="5578"/>
                </a:lnTo>
                <a:lnTo>
                  <a:pt x="24988" y="1510"/>
                </a:lnTo>
                <a:lnTo>
                  <a:pt x="1736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0027" y="612456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4" h="37465">
                <a:moveTo>
                  <a:pt x="18605" y="0"/>
                </a:moveTo>
                <a:lnTo>
                  <a:pt x="11515" y="1511"/>
                </a:lnTo>
                <a:lnTo>
                  <a:pt x="5584" y="5580"/>
                </a:lnTo>
                <a:lnTo>
                  <a:pt x="1512" y="11513"/>
                </a:lnTo>
                <a:lnTo>
                  <a:pt x="0" y="18612"/>
                </a:lnTo>
                <a:lnTo>
                  <a:pt x="1512" y="25702"/>
                </a:lnTo>
                <a:lnTo>
                  <a:pt x="5584" y="31629"/>
                </a:lnTo>
                <a:lnTo>
                  <a:pt x="11515" y="35697"/>
                </a:lnTo>
                <a:lnTo>
                  <a:pt x="18605" y="37208"/>
                </a:lnTo>
                <a:lnTo>
                  <a:pt x="25511" y="35697"/>
                </a:lnTo>
                <a:lnTo>
                  <a:pt x="31020" y="31629"/>
                </a:lnTo>
                <a:lnTo>
                  <a:pt x="34668" y="25702"/>
                </a:lnTo>
                <a:lnTo>
                  <a:pt x="35988" y="18612"/>
                </a:lnTo>
                <a:lnTo>
                  <a:pt x="34668" y="11513"/>
                </a:lnTo>
                <a:lnTo>
                  <a:pt x="31020" y="5580"/>
                </a:lnTo>
                <a:lnTo>
                  <a:pt x="25511" y="1511"/>
                </a:lnTo>
                <a:lnTo>
                  <a:pt x="1860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9855" y="696791"/>
            <a:ext cx="371475" cy="184150"/>
          </a:xfrm>
          <a:custGeom>
            <a:avLst/>
            <a:gdLst/>
            <a:ahLst/>
            <a:cxnLst/>
            <a:rect l="l" t="t" r="r" b="b"/>
            <a:pathLst>
              <a:path w="371475" h="184150">
                <a:moveTo>
                  <a:pt x="130309" y="0"/>
                </a:moveTo>
                <a:lnTo>
                  <a:pt x="0" y="172388"/>
                </a:lnTo>
                <a:lnTo>
                  <a:pt x="14892" y="183546"/>
                </a:lnTo>
                <a:lnTo>
                  <a:pt x="135282" y="22331"/>
                </a:lnTo>
                <a:lnTo>
                  <a:pt x="175363" y="22331"/>
                </a:lnTo>
                <a:lnTo>
                  <a:pt x="130309" y="0"/>
                </a:lnTo>
                <a:close/>
              </a:path>
              <a:path w="371475" h="184150">
                <a:moveTo>
                  <a:pt x="175363" y="22331"/>
                </a:moveTo>
                <a:lnTo>
                  <a:pt x="135282" y="22331"/>
                </a:lnTo>
                <a:lnTo>
                  <a:pt x="289183" y="99211"/>
                </a:lnTo>
                <a:lnTo>
                  <a:pt x="311516" y="76896"/>
                </a:lnTo>
                <a:lnTo>
                  <a:pt x="285448" y="76896"/>
                </a:lnTo>
                <a:lnTo>
                  <a:pt x="175363" y="22331"/>
                </a:lnTo>
                <a:close/>
              </a:path>
              <a:path w="371475" h="184150">
                <a:moveTo>
                  <a:pt x="357441" y="4958"/>
                </a:moveTo>
                <a:lnTo>
                  <a:pt x="285448" y="76896"/>
                </a:lnTo>
                <a:lnTo>
                  <a:pt x="311516" y="76896"/>
                </a:lnTo>
                <a:lnTo>
                  <a:pt x="371090" y="17372"/>
                </a:lnTo>
                <a:lnTo>
                  <a:pt x="357441" y="49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4749" y="619895"/>
            <a:ext cx="155575" cy="95885"/>
          </a:xfrm>
          <a:custGeom>
            <a:avLst/>
            <a:gdLst/>
            <a:ahLst/>
            <a:cxnLst/>
            <a:rect l="l" t="t" r="r" b="b"/>
            <a:pathLst>
              <a:path w="155575" h="95884">
                <a:moveTo>
                  <a:pt x="155139" y="0"/>
                </a:moveTo>
                <a:lnTo>
                  <a:pt x="0" y="79375"/>
                </a:lnTo>
                <a:lnTo>
                  <a:pt x="7435" y="95509"/>
                </a:lnTo>
                <a:lnTo>
                  <a:pt x="151404" y="22331"/>
                </a:lnTo>
                <a:lnTo>
                  <a:pt x="15513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04800" y="1428750"/>
            <a:ext cx="52063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985" indent="-342900" algn="just">
              <a:lnSpc>
                <a:spcPts val="1150"/>
              </a:lnSpc>
              <a:buFont typeface="Wingdings"/>
              <a:buChar char=""/>
              <a:tabLst>
                <a:tab pos="355600" algn="l"/>
              </a:tabLst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988439" y="280465"/>
            <a:ext cx="6860161" cy="862799"/>
          </a:xfrm>
          <a:prstGeom prst="rect">
            <a:avLst/>
          </a:prstGeom>
        </p:spPr>
        <p:txBody>
          <a:bodyPr vert="horz" wrap="square" lIns="0" tIns="244855" rIns="0" bIns="0" rtlCol="0">
            <a:spAutoFit/>
          </a:bodyPr>
          <a:lstStyle/>
          <a:p>
            <a:pPr marL="1079500">
              <a:lnSpc>
                <a:spcPct val="100000"/>
              </a:lnSpc>
            </a:pPr>
            <a:r>
              <a:rPr lang="hr-HR" spc="-5" dirty="0" smtClean="0"/>
              <a:t>ESIF </a:t>
            </a:r>
            <a:r>
              <a:rPr lang="hr-HR" spc="-5" dirty="0" err="1" smtClean="0"/>
              <a:t>portfeljna</a:t>
            </a:r>
            <a:r>
              <a:rPr lang="hr-HR" spc="-5" dirty="0" smtClean="0"/>
              <a:t> jamstva</a:t>
            </a:r>
            <a:endParaRPr spc="-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2292" y="1352963"/>
            <a:ext cx="6669582" cy="28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5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17421"/>
            <a:ext cx="235712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585858"/>
                </a:solidFill>
                <a:latin typeface="Tahoma"/>
                <a:cs typeface="Tahoma"/>
              </a:rPr>
              <a:t>Djelatnost</a:t>
            </a:r>
            <a:r>
              <a:rPr sz="1800" b="1" spc="-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Tahoma"/>
                <a:cs typeface="Tahoma"/>
              </a:rPr>
              <a:t>Agencije: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9173"/>
            <a:ext cx="3742054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  <a:tab pos="1517015" algn="l"/>
                <a:tab pos="2710180" algn="l"/>
                <a:tab pos="3007360" algn="l"/>
              </a:tabLst>
            </a:pP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p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t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i</a:t>
            </a: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canj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e	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sni</a:t>
            </a:r>
            <a:r>
              <a:rPr sz="1800" spc="-35" dirty="0">
                <a:solidFill>
                  <a:srgbClr val="585858"/>
                </a:solidFill>
                <a:latin typeface="Tahoma"/>
                <a:cs typeface="Tahoma"/>
              </a:rPr>
              <a:t>v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anja	i	</a:t>
            </a:r>
            <a:r>
              <a:rPr sz="1800" spc="-40" dirty="0">
                <a:solidFill>
                  <a:srgbClr val="585858"/>
                </a:solidFill>
                <a:latin typeface="Tahoma"/>
                <a:cs typeface="Tahoma"/>
              </a:rPr>
              <a:t>r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az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vo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ja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7704" y="1519173"/>
            <a:ext cx="1859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31265" algn="l"/>
              </a:tabLst>
            </a:pP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subjekat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a	mal</a:t>
            </a:r>
            <a:r>
              <a:rPr sz="1800" spc="-15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g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821" y="1519173"/>
            <a:ext cx="136334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gospodarstva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60511" y="1519173"/>
            <a:ext cx="44704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k</a:t>
            </a:r>
            <a:r>
              <a:rPr sz="1800" spc="-15" dirty="0">
                <a:solidFill>
                  <a:srgbClr val="585858"/>
                </a:solidFill>
                <a:latin typeface="Tahoma"/>
                <a:cs typeface="Tahoma"/>
              </a:rPr>
              <a:t>r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oz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76013" y="1766316"/>
            <a:ext cx="74739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>
                <a:solidFill>
                  <a:srgbClr val="585858"/>
                </a:solidFill>
                <a:latin typeface="Tahoma"/>
                <a:cs typeface="Tahoma"/>
              </a:rPr>
              <a:t>r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az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v</a:t>
            </a:r>
            <a:r>
              <a:rPr sz="1800" spc="5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ja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4984" y="1766316"/>
            <a:ext cx="25984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29080" algn="l"/>
              </a:tabLst>
            </a:pPr>
            <a:r>
              <a:rPr sz="1800" b="1" spc="-5" dirty="0">
                <a:solidFill>
                  <a:srgbClr val="DA0011"/>
                </a:solidFill>
                <a:latin typeface="Tahoma"/>
                <a:cs typeface="Tahoma"/>
              </a:rPr>
              <a:t>izdavanjem	jamstava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61680" y="1766316"/>
            <a:ext cx="24511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za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9144" y="1797811"/>
            <a:ext cx="3627754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39"/>
              </a:lnSpc>
              <a:tabLst>
                <a:tab pos="1376045" algn="l"/>
                <a:tab pos="1607820" algn="l"/>
                <a:tab pos="2295525" algn="l"/>
                <a:tab pos="3562350" algn="l"/>
              </a:tabLst>
            </a:pP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fin</a:t>
            </a:r>
            <a:r>
              <a:rPr sz="1800" spc="5" dirty="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nci</a:t>
            </a:r>
            <a:r>
              <a:rPr sz="1800" spc="-40" dirty="0">
                <a:solidFill>
                  <a:srgbClr val="585858"/>
                </a:solidFill>
                <a:latin typeface="Tahoma"/>
                <a:cs typeface="Tahoma"/>
              </a:rPr>
              <a:t>r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sz="1800" spc="5" dirty="0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je	njih</a:t>
            </a:r>
            <a:r>
              <a:rPr sz="1800" spc="-20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800" spc="-35" dirty="0">
                <a:solidFill>
                  <a:srgbClr val="585858"/>
                </a:solidFill>
                <a:latin typeface="Tahoma"/>
                <a:cs typeface="Tahoma"/>
              </a:rPr>
              <a:t>v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a	pos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l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800" spc="-40" dirty="0">
                <a:solidFill>
                  <a:srgbClr val="585858"/>
                </a:solidFill>
                <a:latin typeface="Tahoma"/>
                <a:cs typeface="Tahoma"/>
              </a:rPr>
              <a:t>v</a:t>
            </a:r>
            <a:r>
              <a:rPr sz="1800" spc="10" dirty="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nja	i  </a:t>
            </a: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odobrene		kredite,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81754" y="2013204"/>
            <a:ext cx="95631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dod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j</a:t>
            </a:r>
            <a:r>
              <a:rPr sz="1800" spc="10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lom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7825" y="2013204"/>
            <a:ext cx="153479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DA0011"/>
                </a:solidFill>
                <a:latin typeface="Tahoma"/>
                <a:cs typeface="Tahoma"/>
              </a:rPr>
              <a:t>bespovratnih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08823" y="2013204"/>
            <a:ext cx="99949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DA0011"/>
                </a:solidFill>
                <a:latin typeface="Tahoma"/>
                <a:cs typeface="Tahoma"/>
              </a:rPr>
              <a:t>potpora</a:t>
            </a:r>
            <a:r>
              <a:rPr sz="1800" b="1" spc="-5" dirty="0">
                <a:solidFill>
                  <a:srgbClr val="585858"/>
                </a:solidFill>
                <a:latin typeface="Tahoma"/>
                <a:cs typeface="Tahoma"/>
              </a:rPr>
              <a:t>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9144" y="2260092"/>
            <a:ext cx="501777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DA0011"/>
                </a:solidFill>
                <a:latin typeface="Tahoma"/>
                <a:cs typeface="Tahoma"/>
              </a:rPr>
              <a:t>mikrokreditiranjem </a:t>
            </a: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te poticanjem</a:t>
            </a:r>
            <a:r>
              <a:rPr sz="1800" spc="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DA0011"/>
                </a:solidFill>
                <a:latin typeface="Tahoma"/>
                <a:cs typeface="Tahoma"/>
              </a:rPr>
              <a:t>investicija</a:t>
            </a: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02830" y="2561844"/>
            <a:ext cx="120713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usmjerenim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2561844"/>
            <a:ext cx="6693534" cy="52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055"/>
              </a:lnSpc>
              <a:buFont typeface="Wingdings"/>
              <a:buChar char=""/>
              <a:tabLst>
                <a:tab pos="355600" algn="l"/>
                <a:tab pos="356235" algn="l"/>
                <a:tab pos="1426845" algn="l"/>
                <a:tab pos="2684780" algn="l"/>
                <a:tab pos="3662679" algn="l"/>
                <a:tab pos="5214620" algn="l"/>
                <a:tab pos="5483225" algn="l"/>
              </a:tabLst>
            </a:pP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pružanje	</a:t>
            </a: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financijs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k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e	p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tp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r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e	</a:t>
            </a:r>
            <a:r>
              <a:rPr sz="1800" b="1" dirty="0">
                <a:solidFill>
                  <a:srgbClr val="DA0011"/>
                </a:solidFill>
                <a:latin typeface="Tahoma"/>
                <a:cs typeface="Tahoma"/>
              </a:rPr>
              <a:t>ino</a:t>
            </a:r>
            <a:r>
              <a:rPr sz="1800" b="1" spc="-10" dirty="0">
                <a:solidFill>
                  <a:srgbClr val="DA0011"/>
                </a:solidFill>
                <a:latin typeface="Tahoma"/>
                <a:cs typeface="Tahoma"/>
              </a:rPr>
              <a:t>v</a:t>
            </a:r>
            <a:r>
              <a:rPr sz="1800" b="1" dirty="0">
                <a:solidFill>
                  <a:srgbClr val="DA0011"/>
                </a:solidFill>
                <a:latin typeface="Tahoma"/>
                <a:cs typeface="Tahoma"/>
              </a:rPr>
              <a:t>at</a:t>
            </a:r>
            <a:r>
              <a:rPr sz="1800" b="1" spc="-10" dirty="0">
                <a:solidFill>
                  <a:srgbClr val="DA0011"/>
                </a:solidFill>
                <a:latin typeface="Tahoma"/>
                <a:cs typeface="Tahoma"/>
              </a:rPr>
              <a:t>i</a:t>
            </a:r>
            <a:r>
              <a:rPr sz="1800" b="1" dirty="0">
                <a:solidFill>
                  <a:srgbClr val="DA0011"/>
                </a:solidFill>
                <a:latin typeface="Tahoma"/>
                <a:cs typeface="Tahoma"/>
              </a:rPr>
              <a:t>vn</a:t>
            </a:r>
            <a:r>
              <a:rPr sz="1800" b="1" spc="-15" dirty="0">
                <a:solidFill>
                  <a:srgbClr val="DA0011"/>
                </a:solidFill>
                <a:latin typeface="Tahoma"/>
                <a:cs typeface="Tahoma"/>
              </a:rPr>
              <a:t>i</a:t>
            </a:r>
            <a:r>
              <a:rPr sz="1800" b="1" dirty="0">
                <a:solidFill>
                  <a:srgbClr val="DA0011"/>
                </a:solidFill>
                <a:latin typeface="Tahoma"/>
                <a:cs typeface="Tahoma"/>
              </a:rPr>
              <a:t>m	i	</a:t>
            </a:r>
            <a:r>
              <a:rPr sz="1800" b="1" spc="-10" dirty="0">
                <a:solidFill>
                  <a:srgbClr val="DA0011"/>
                </a:solidFill>
                <a:latin typeface="Tahoma"/>
                <a:cs typeface="Tahoma"/>
              </a:rPr>
              <a:t>t</a:t>
            </a:r>
            <a:r>
              <a:rPr sz="1800" b="1" dirty="0">
                <a:solidFill>
                  <a:srgbClr val="DA0011"/>
                </a:solidFill>
                <a:latin typeface="Tahoma"/>
                <a:cs typeface="Tahoma"/>
              </a:rPr>
              <a:t>eh</a:t>
            </a:r>
            <a:r>
              <a:rPr sz="1800" b="1" spc="-10" dirty="0">
                <a:solidFill>
                  <a:srgbClr val="DA0011"/>
                </a:solidFill>
                <a:latin typeface="Tahoma"/>
                <a:cs typeface="Tahoma"/>
              </a:rPr>
              <a:t>n</a:t>
            </a:r>
            <a:r>
              <a:rPr sz="1800" b="1" dirty="0">
                <a:solidFill>
                  <a:srgbClr val="DA0011"/>
                </a:solidFill>
                <a:latin typeface="Tahoma"/>
                <a:cs typeface="Tahoma"/>
              </a:rPr>
              <a:t>ol</a:t>
            </a:r>
            <a:r>
              <a:rPr sz="1800" b="1" spc="-10" dirty="0">
                <a:solidFill>
                  <a:srgbClr val="DA0011"/>
                </a:solidFill>
                <a:latin typeface="Tahoma"/>
                <a:cs typeface="Tahoma"/>
              </a:rPr>
              <a:t>o</a:t>
            </a:r>
            <a:r>
              <a:rPr sz="1800" b="1" dirty="0">
                <a:solidFill>
                  <a:srgbClr val="DA0011"/>
                </a:solidFill>
                <a:latin typeface="Tahoma"/>
                <a:cs typeface="Tahoma"/>
              </a:rPr>
              <a:t>š</a:t>
            </a:r>
            <a:r>
              <a:rPr sz="1800" b="1" spc="-15" dirty="0">
                <a:solidFill>
                  <a:srgbClr val="DA0011"/>
                </a:solidFill>
                <a:latin typeface="Tahoma"/>
                <a:cs typeface="Tahoma"/>
              </a:rPr>
              <a:t>k</a:t>
            </a:r>
            <a:r>
              <a:rPr sz="1800" b="1" dirty="0">
                <a:solidFill>
                  <a:srgbClr val="DA0011"/>
                </a:solidFill>
                <a:latin typeface="Tahoma"/>
                <a:cs typeface="Tahoma"/>
              </a:rPr>
              <a:t>i</a:t>
            </a:r>
            <a:endParaRPr sz="1800">
              <a:latin typeface="Tahoma"/>
              <a:cs typeface="Tahoma"/>
            </a:endParaRPr>
          </a:p>
          <a:p>
            <a:pPr marL="355600">
              <a:lnSpc>
                <a:spcPts val="2055"/>
              </a:lnSpc>
            </a:pP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poduzećima 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u 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Hrvatskoj </a:t>
            </a: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kroz </a:t>
            </a:r>
            <a:r>
              <a:rPr sz="1800" b="1" spc="-5" dirty="0">
                <a:solidFill>
                  <a:srgbClr val="DA0011"/>
                </a:solidFill>
                <a:latin typeface="Tahoma"/>
                <a:cs typeface="Tahoma"/>
              </a:rPr>
              <a:t>inovacijske</a:t>
            </a:r>
            <a:r>
              <a:rPr sz="1800" b="1" spc="55" dirty="0">
                <a:solidFill>
                  <a:srgbClr val="DA0011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DA0011"/>
                </a:solidFill>
                <a:latin typeface="Tahoma"/>
                <a:cs typeface="Tahoma"/>
              </a:rPr>
              <a:t>programe</a:t>
            </a: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3412490"/>
            <a:ext cx="8074659" cy="77470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55600" marR="5080" indent="-343535" algn="just">
              <a:lnSpc>
                <a:spcPct val="90100"/>
              </a:lnSpc>
              <a:spcBef>
                <a:spcPts val="210"/>
              </a:spcBef>
            </a:pPr>
            <a:r>
              <a:rPr sz="1800" b="1" spc="-5" dirty="0">
                <a:solidFill>
                  <a:srgbClr val="585858"/>
                </a:solidFill>
                <a:latin typeface="Tahoma"/>
                <a:cs typeface="Tahoma"/>
              </a:rPr>
              <a:t>Podupiranjem rasta </a:t>
            </a:r>
            <a:r>
              <a:rPr sz="1800" b="1" dirty="0">
                <a:solidFill>
                  <a:srgbClr val="585858"/>
                </a:solidFill>
                <a:latin typeface="Tahoma"/>
                <a:cs typeface="Tahoma"/>
              </a:rPr>
              <a:t>i </a:t>
            </a:r>
            <a:r>
              <a:rPr sz="1800" b="1" spc="-5" dirty="0">
                <a:solidFill>
                  <a:srgbClr val="585858"/>
                </a:solidFill>
                <a:latin typeface="Tahoma"/>
                <a:cs typeface="Tahoma"/>
              </a:rPr>
              <a:t>razvoja malog </a:t>
            </a:r>
            <a:r>
              <a:rPr sz="1800" b="1" dirty="0">
                <a:solidFill>
                  <a:srgbClr val="585858"/>
                </a:solidFill>
                <a:latin typeface="Tahoma"/>
                <a:cs typeface="Tahoma"/>
              </a:rPr>
              <a:t>i </a:t>
            </a:r>
            <a:r>
              <a:rPr sz="1800" b="1" spc="-5" dirty="0">
                <a:solidFill>
                  <a:srgbClr val="585858"/>
                </a:solidFill>
                <a:latin typeface="Tahoma"/>
                <a:cs typeface="Tahoma"/>
              </a:rPr>
              <a:t>srednjeg poduzetništva nastoji  se pokrenuti </a:t>
            </a:r>
            <a:r>
              <a:rPr sz="1800" b="1" spc="-5" dirty="0">
                <a:solidFill>
                  <a:srgbClr val="DA0011"/>
                </a:solidFill>
                <a:latin typeface="Tahoma"/>
                <a:cs typeface="Tahoma"/>
              </a:rPr>
              <a:t>gospodarski </a:t>
            </a:r>
            <a:r>
              <a:rPr sz="1800" b="1" dirty="0">
                <a:solidFill>
                  <a:srgbClr val="DA0011"/>
                </a:solidFill>
                <a:latin typeface="Tahoma"/>
                <a:cs typeface="Tahoma"/>
              </a:rPr>
              <a:t>rast </a:t>
            </a:r>
            <a:r>
              <a:rPr sz="1800" b="1" spc="-5" dirty="0">
                <a:solidFill>
                  <a:srgbClr val="DA0011"/>
                </a:solidFill>
                <a:latin typeface="Tahoma"/>
                <a:cs typeface="Tahoma"/>
              </a:rPr>
              <a:t>Hrvatske </a:t>
            </a:r>
            <a:r>
              <a:rPr sz="1800" b="1" dirty="0">
                <a:solidFill>
                  <a:srgbClr val="585858"/>
                </a:solidFill>
                <a:latin typeface="Tahoma"/>
                <a:cs typeface="Tahoma"/>
              </a:rPr>
              <a:t>za </a:t>
            </a:r>
            <a:r>
              <a:rPr sz="1800" b="1" spc="-5" dirty="0">
                <a:solidFill>
                  <a:srgbClr val="DA0011"/>
                </a:solidFill>
                <a:latin typeface="Tahoma"/>
                <a:cs typeface="Tahoma"/>
              </a:rPr>
              <a:t>jačanje hrvatske   globalne</a:t>
            </a:r>
            <a:r>
              <a:rPr sz="1800" b="1" spc="-50" dirty="0">
                <a:solidFill>
                  <a:srgbClr val="DA0011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DA0011"/>
                </a:solidFill>
                <a:latin typeface="Tahoma"/>
                <a:cs typeface="Tahoma"/>
              </a:rPr>
              <a:t>konkurentnosti</a:t>
            </a:r>
            <a:r>
              <a:rPr sz="1800" b="1" spc="-5" dirty="0">
                <a:solidFill>
                  <a:srgbClr val="585858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85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HAMA</a:t>
            </a:r>
            <a:r>
              <a:rPr spc="0" dirty="0"/>
              <a:t>G</a:t>
            </a:r>
            <a:r>
              <a:rPr spc="-10" dirty="0"/>
              <a:t>-BICRO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1711" y="4597908"/>
            <a:ext cx="1831848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9223" y="521204"/>
            <a:ext cx="382270" cy="92075"/>
          </a:xfrm>
          <a:custGeom>
            <a:avLst/>
            <a:gdLst/>
            <a:ahLst/>
            <a:cxnLst/>
            <a:rect l="l" t="t" r="r" b="b"/>
            <a:pathLst>
              <a:path w="382269" h="92075">
                <a:moveTo>
                  <a:pt x="0" y="91515"/>
                </a:moveTo>
                <a:lnTo>
                  <a:pt x="382040" y="91515"/>
                </a:lnTo>
                <a:lnTo>
                  <a:pt x="382040" y="0"/>
                </a:lnTo>
                <a:lnTo>
                  <a:pt x="0" y="0"/>
                </a:lnTo>
                <a:lnTo>
                  <a:pt x="0" y="91515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0252" y="647036"/>
            <a:ext cx="191135" cy="99695"/>
          </a:xfrm>
          <a:custGeom>
            <a:avLst/>
            <a:gdLst/>
            <a:ahLst/>
            <a:cxnLst/>
            <a:rect l="l" t="t" r="r" b="b"/>
            <a:pathLst>
              <a:path w="191134" h="99695">
                <a:moveTo>
                  <a:pt x="191011" y="0"/>
                </a:moveTo>
                <a:lnTo>
                  <a:pt x="0" y="0"/>
                </a:lnTo>
                <a:lnTo>
                  <a:pt x="6022" y="8813"/>
                </a:lnTo>
                <a:lnTo>
                  <a:pt x="10998" y="18104"/>
                </a:lnTo>
                <a:lnTo>
                  <a:pt x="14813" y="27875"/>
                </a:lnTo>
                <a:lnTo>
                  <a:pt x="17349" y="38127"/>
                </a:lnTo>
                <a:lnTo>
                  <a:pt x="17349" y="99137"/>
                </a:lnTo>
                <a:lnTo>
                  <a:pt x="132716" y="99137"/>
                </a:lnTo>
                <a:lnTo>
                  <a:pt x="142769" y="90136"/>
                </a:lnTo>
                <a:lnTo>
                  <a:pt x="152710" y="82449"/>
                </a:lnTo>
                <a:lnTo>
                  <a:pt x="162886" y="76433"/>
                </a:lnTo>
                <a:lnTo>
                  <a:pt x="173645" y="72443"/>
                </a:lnTo>
                <a:lnTo>
                  <a:pt x="191011" y="72443"/>
                </a:lnTo>
                <a:lnTo>
                  <a:pt x="191011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560601"/>
            <a:ext cx="121920" cy="424815"/>
          </a:xfrm>
          <a:custGeom>
            <a:avLst/>
            <a:gdLst/>
            <a:ahLst/>
            <a:cxnLst/>
            <a:rect l="l" t="t" r="r" b="b"/>
            <a:pathLst>
              <a:path w="121920" h="424815">
                <a:moveTo>
                  <a:pt x="0" y="424507"/>
                </a:moveTo>
                <a:lnTo>
                  <a:pt x="121555" y="424507"/>
                </a:lnTo>
                <a:lnTo>
                  <a:pt x="121555" y="0"/>
                </a:lnTo>
                <a:lnTo>
                  <a:pt x="0" y="0"/>
                </a:lnTo>
                <a:lnTo>
                  <a:pt x="0" y="424507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845" y="647036"/>
            <a:ext cx="671195" cy="386715"/>
          </a:xfrm>
          <a:custGeom>
            <a:avLst/>
            <a:gdLst/>
            <a:ahLst/>
            <a:cxnLst/>
            <a:rect l="l" t="t" r="r" b="b"/>
            <a:pathLst>
              <a:path w="671194" h="386715">
                <a:moveTo>
                  <a:pt x="354743" y="0"/>
                </a:moveTo>
                <a:lnTo>
                  <a:pt x="0" y="0"/>
                </a:lnTo>
                <a:lnTo>
                  <a:pt x="0" y="308841"/>
                </a:lnTo>
                <a:lnTo>
                  <a:pt x="139716" y="352927"/>
                </a:lnTo>
                <a:lnTo>
                  <a:pt x="220010" y="375566"/>
                </a:lnTo>
                <a:lnTo>
                  <a:pt x="271231" y="383907"/>
                </a:lnTo>
                <a:lnTo>
                  <a:pt x="367576" y="386236"/>
                </a:lnTo>
                <a:lnTo>
                  <a:pt x="459212" y="386236"/>
                </a:lnTo>
                <a:lnTo>
                  <a:pt x="527001" y="372865"/>
                </a:lnTo>
                <a:lnTo>
                  <a:pt x="592176" y="323794"/>
                </a:lnTo>
                <a:lnTo>
                  <a:pt x="670623" y="233808"/>
                </a:lnTo>
                <a:lnTo>
                  <a:pt x="670623" y="214932"/>
                </a:lnTo>
                <a:lnTo>
                  <a:pt x="403169" y="214932"/>
                </a:lnTo>
                <a:lnTo>
                  <a:pt x="362152" y="213660"/>
                </a:lnTo>
                <a:lnTo>
                  <a:pt x="315321" y="201359"/>
                </a:lnTo>
                <a:lnTo>
                  <a:pt x="262166" y="175793"/>
                </a:lnTo>
                <a:lnTo>
                  <a:pt x="202181" y="134724"/>
                </a:lnTo>
                <a:lnTo>
                  <a:pt x="379962" y="134724"/>
                </a:lnTo>
                <a:lnTo>
                  <a:pt x="386218" y="133293"/>
                </a:lnTo>
                <a:lnTo>
                  <a:pt x="390153" y="124891"/>
                </a:lnTo>
                <a:lnTo>
                  <a:pt x="390715" y="108030"/>
                </a:lnTo>
                <a:lnTo>
                  <a:pt x="390715" y="35586"/>
                </a:lnTo>
                <a:lnTo>
                  <a:pt x="385970" y="15013"/>
                </a:lnTo>
                <a:lnTo>
                  <a:pt x="380641" y="4448"/>
                </a:lnTo>
                <a:lnTo>
                  <a:pt x="371357" y="556"/>
                </a:lnTo>
                <a:lnTo>
                  <a:pt x="354743" y="0"/>
                </a:lnTo>
                <a:close/>
              </a:path>
              <a:path w="671194" h="386715">
                <a:moveTo>
                  <a:pt x="611653" y="93603"/>
                </a:moveTo>
                <a:lnTo>
                  <a:pt x="582966" y="96580"/>
                </a:lnTo>
                <a:lnTo>
                  <a:pt x="570170" y="102988"/>
                </a:lnTo>
                <a:lnTo>
                  <a:pt x="555625" y="116267"/>
                </a:lnTo>
                <a:lnTo>
                  <a:pt x="538823" y="134179"/>
                </a:lnTo>
                <a:lnTo>
                  <a:pt x="519255" y="154488"/>
                </a:lnTo>
                <a:lnTo>
                  <a:pt x="496415" y="174954"/>
                </a:lnTo>
                <a:lnTo>
                  <a:pt x="469792" y="193342"/>
                </a:lnTo>
                <a:lnTo>
                  <a:pt x="438880" y="207414"/>
                </a:lnTo>
                <a:lnTo>
                  <a:pt x="403169" y="214932"/>
                </a:lnTo>
                <a:lnTo>
                  <a:pt x="670623" y="214932"/>
                </a:lnTo>
                <a:lnTo>
                  <a:pt x="670623" y="206857"/>
                </a:lnTo>
                <a:lnTo>
                  <a:pt x="649949" y="146272"/>
                </a:lnTo>
                <a:lnTo>
                  <a:pt x="631035" y="106116"/>
                </a:lnTo>
                <a:lnTo>
                  <a:pt x="611653" y="93603"/>
                </a:lnTo>
                <a:close/>
              </a:path>
              <a:path w="671194" h="386715">
                <a:moveTo>
                  <a:pt x="379962" y="134724"/>
                </a:moveTo>
                <a:lnTo>
                  <a:pt x="354743" y="134724"/>
                </a:lnTo>
                <a:lnTo>
                  <a:pt x="375539" y="135736"/>
                </a:lnTo>
                <a:lnTo>
                  <a:pt x="379962" y="134724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14644" y="0"/>
            <a:ext cx="3229355" cy="5143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0789" y="1244852"/>
            <a:ext cx="545277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tabLst>
                <a:tab pos="355600" algn="l"/>
              </a:tabLs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Hrvatska agencija za malo gospodarstvo, inovacije i investicije  i Ministarstvo regionalnoga razvoja i fondova Europske unije, potpisali su 30. lipnja 2016. godine Sporazum o financiranju za provedbu financijskih instrumenata u okviru Operativnog programa „Konkurentnost i kohezija“ 2014. – 2020.</a:t>
            </a:r>
          </a:p>
          <a:p>
            <a:pPr marL="12700" marR="6350" algn="just">
              <a:lnSpc>
                <a:spcPct val="100000"/>
              </a:lnSpc>
              <a:tabLst>
                <a:tab pos="355600" algn="l"/>
              </a:tabLs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Temeljem navedenog, HAMAG-BICRO raspisao je Programe ESIF Mikro i Malih zajmova.</a:t>
            </a:r>
          </a:p>
          <a:p>
            <a:pPr marL="355600" marR="635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Tahoma"/>
            </a:endParaRPr>
          </a:p>
          <a:p>
            <a:pPr marL="355600" marR="635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Program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ESIF Mikro zajmovi dijele se na programe mikro investicijskih zajmova i mikro zajmova za obrtna sredstva i program je namijenjen mikro i malim poduzetnicima.</a:t>
            </a:r>
          </a:p>
          <a:p>
            <a:pPr marL="355600" marR="635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Program ESIF Malih zajmova namijenjen je mikro, malim i srednjim poduzetnicima.</a:t>
            </a:r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Tahoma"/>
            </a:endParaRPr>
          </a:p>
          <a:p>
            <a:pPr marL="355600" marR="635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Tahoma"/>
            </a:endParaRPr>
          </a:p>
          <a:p>
            <a:pPr marL="355600" marR="635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MIKRO INVESTICIJSKI ZAJMOVI</a:t>
            </a:r>
          </a:p>
          <a:p>
            <a:pPr marL="355600" marR="635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MIKRO ZAJMOVI ZA OBRTNA SREDSTVA</a:t>
            </a:r>
          </a:p>
          <a:p>
            <a:pPr marL="355600" marR="635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MALI ZAJMOVI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220090"/>
            <a:ext cx="8072119" cy="862799"/>
          </a:xfrm>
          <a:prstGeom prst="rect">
            <a:avLst/>
          </a:prstGeom>
        </p:spPr>
        <p:txBody>
          <a:bodyPr vert="horz" wrap="square" lIns="0" tIns="244855" rIns="0" bIns="0" rtlCol="0">
            <a:spAutoFit/>
          </a:bodyPr>
          <a:lstStyle/>
          <a:p>
            <a:pPr marL="996950">
              <a:lnSpc>
                <a:spcPts val="4785"/>
              </a:lnSpc>
            </a:pPr>
            <a:r>
              <a:rPr lang="hr-HR" spc="-10" dirty="0" smtClean="0"/>
              <a:t>Zajmovi</a:t>
            </a:r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220090"/>
            <a:ext cx="8072119" cy="615553"/>
          </a:xfrm>
        </p:spPr>
        <p:txBody>
          <a:bodyPr/>
          <a:lstStyle/>
          <a:p>
            <a:r>
              <a:rPr lang="hr-HR" dirty="0" smtClean="0"/>
              <a:t>Mikro investicijski zajmovi</a:t>
            </a: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0581626"/>
              </p:ext>
            </p:extLst>
          </p:nvPr>
        </p:nvGraphicFramePr>
        <p:xfrm>
          <a:off x="381000" y="1047751"/>
          <a:ext cx="8227059" cy="3235373"/>
        </p:xfrm>
        <a:graphic>
          <a:graphicData uri="http://schemas.openxmlformats.org/drawingml/2006/table">
            <a:tbl>
              <a:tblPr/>
              <a:tblGrid>
                <a:gridCol w="2743200"/>
                <a:gridCol w="5483859"/>
              </a:tblGrid>
              <a:tr h="214062"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Značajka instrumenta/ Naziv programa</a:t>
                      </a:r>
                    </a:p>
                  </a:txBody>
                  <a:tcPr marL="15591" marR="15591" marT="15591" marB="1559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1">
                          <a:effectLst/>
                        </a:rPr>
                        <a:t>ESIF Mikro investicijski zajam</a:t>
                      </a:r>
                      <a:endParaRPr lang="hr-HR" sz="1200">
                        <a:effectLst/>
                      </a:endParaRPr>
                    </a:p>
                  </a:txBody>
                  <a:tcPr marL="15591" marR="15591" marT="15591" marB="1559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462"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Ciljana skupina</a:t>
                      </a:r>
                    </a:p>
                  </a:txBody>
                  <a:tcPr marL="15591" marR="15591" marT="15591" marB="1559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·         Mikro gospodarski subjekt</a:t>
                      </a:r>
                    </a:p>
                    <a:p>
                      <a:r>
                        <a:rPr lang="hr-HR" sz="1200" dirty="0">
                          <a:effectLst/>
                        </a:rPr>
                        <a:t>·         Mali gospodarski subjekt</a:t>
                      </a:r>
                    </a:p>
                    <a:p>
                      <a:r>
                        <a:rPr lang="hr-HR" sz="1200" dirty="0">
                          <a:effectLst/>
                        </a:rPr>
                        <a:t>·         Fizičke osobe- u trenutku podnošenja zahtjeva za kredit nemaju registrirani vlastiti- ukoliko se zajam odobri potrebno je registrirati gospodarski subjekt jer se Ugovor o zajmu ugovara isključivo sa registriranim gospodarskim subjektom.</a:t>
                      </a:r>
                    </a:p>
                  </a:txBody>
                  <a:tcPr marL="15591" marR="15591" marT="15591" marB="1559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62"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Iznos</a:t>
                      </a:r>
                    </a:p>
                  </a:txBody>
                  <a:tcPr marL="15591" marR="15591" marT="15591" marB="1559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Od 1.000,00 EUR do 25.000,00 EUR</a:t>
                      </a:r>
                    </a:p>
                  </a:txBody>
                  <a:tcPr marL="15591" marR="15591" marT="15591" marB="1559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62"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Kamatna stopa *</a:t>
                      </a:r>
                    </a:p>
                  </a:txBody>
                  <a:tcPr marL="15591" marR="15591" marT="15591" marB="1559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0,5% – 1,5%</a:t>
                      </a:r>
                    </a:p>
                  </a:txBody>
                  <a:tcPr marL="15591" marR="15591" marT="15591" marB="1559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33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Poček</a:t>
                      </a:r>
                    </a:p>
                  </a:txBody>
                  <a:tcPr marL="15591" marR="15591" marT="15591" marB="1559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</a:rPr>
                        <a:t>Do 12 mjeseci ukoliko je rok otplate dulji od 2 godine</a:t>
                      </a:r>
                    </a:p>
                  </a:txBody>
                  <a:tcPr marL="15591" marR="15591" marT="15591" marB="1559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62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Rok otplate</a:t>
                      </a:r>
                    </a:p>
                  </a:txBody>
                  <a:tcPr marL="15591" marR="15591" marT="15591" marB="1559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Do 5 godina uključujući poček</a:t>
                      </a:r>
                    </a:p>
                  </a:txBody>
                  <a:tcPr marL="15591" marR="15591" marT="15591" marB="1559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33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Instrumenti osiguranja</a:t>
                      </a:r>
                    </a:p>
                  </a:txBody>
                  <a:tcPr marL="15591" marR="15591" marT="15591" marB="1559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Zadužnica, te ostali instrumenti osiguranja ovisno o procjeni rizika</a:t>
                      </a:r>
                    </a:p>
                  </a:txBody>
                  <a:tcPr marL="15591" marR="15591" marT="15591" marB="1559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62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Potpora</a:t>
                      </a:r>
                    </a:p>
                  </a:txBody>
                  <a:tcPr marL="15591" marR="15591" marT="15591" marB="1559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De </a:t>
                      </a:r>
                      <a:r>
                        <a:rPr lang="hr-HR" sz="1200" dirty="0" err="1">
                          <a:effectLst/>
                        </a:rPr>
                        <a:t>minimis</a:t>
                      </a:r>
                      <a:endParaRPr lang="hr-HR" sz="1200" dirty="0">
                        <a:effectLst/>
                      </a:endParaRPr>
                    </a:p>
                  </a:txBody>
                  <a:tcPr marL="15591" marR="15591" marT="15591" marB="1559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535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Namjena</a:t>
                      </a:r>
                    </a:p>
                  </a:txBody>
                  <a:tcPr marL="15591" marR="15591" marT="15591" marB="1559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·         Osnovna sredstva (materijalna i nematerijalna imovina)</a:t>
                      </a:r>
                    </a:p>
                    <a:p>
                      <a:r>
                        <a:rPr lang="hr-HR" sz="1200" dirty="0">
                          <a:effectLst/>
                        </a:rPr>
                        <a:t>·         Obrtna sredstva- do 30% iznosa zajma</a:t>
                      </a:r>
                    </a:p>
                  </a:txBody>
                  <a:tcPr marL="15591" marR="15591" marT="15591" marB="1559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16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220090"/>
            <a:ext cx="8072119" cy="1231106"/>
          </a:xfrm>
        </p:spPr>
        <p:txBody>
          <a:bodyPr/>
          <a:lstStyle/>
          <a:p>
            <a:r>
              <a:rPr lang="pl-PL" dirty="0"/>
              <a:t>Mikro zajmovi za obrtna sredstva</a:t>
            </a:r>
            <a:br>
              <a:rPr lang="pl-PL" dirty="0"/>
            </a:br>
            <a:endParaRPr lang="hr-H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7438907"/>
              </p:ext>
            </p:extLst>
          </p:nvPr>
        </p:nvGraphicFramePr>
        <p:xfrm>
          <a:off x="609600" y="1200151"/>
          <a:ext cx="7696200" cy="2965461"/>
        </p:xfrm>
        <a:graphic>
          <a:graphicData uri="http://schemas.openxmlformats.org/drawingml/2006/table">
            <a:tbl>
              <a:tblPr/>
              <a:tblGrid>
                <a:gridCol w="2693670"/>
                <a:gridCol w="5002530"/>
              </a:tblGrid>
              <a:tr h="303270"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Značajka instrumenta/ Naziv programa</a:t>
                      </a:r>
                    </a:p>
                  </a:txBody>
                  <a:tcPr marL="24752" marR="24752" marT="24752" marB="24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effectLst/>
                        </a:rPr>
                        <a:t>ESIF Mikro zajam za obrtna sredstva</a:t>
                      </a:r>
                      <a:endParaRPr lang="pl-PL" sz="1200" dirty="0">
                        <a:effectLst/>
                      </a:endParaRPr>
                    </a:p>
                  </a:txBody>
                  <a:tcPr marL="24752" marR="24752" marT="24752" marB="24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76"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Ciljana skupina</a:t>
                      </a:r>
                    </a:p>
                  </a:txBody>
                  <a:tcPr marL="24752" marR="24752" marT="24752" marB="24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</a:rPr>
                        <a:t>·         Mikro gospodarski subjekt</a:t>
                      </a:r>
                    </a:p>
                    <a:p>
                      <a:r>
                        <a:rPr lang="pl-PL" sz="1200" dirty="0">
                          <a:effectLst/>
                        </a:rPr>
                        <a:t>·         Mali gospodarski subjekt</a:t>
                      </a:r>
                    </a:p>
                  </a:txBody>
                  <a:tcPr marL="24752" marR="24752" marT="24752" marB="24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70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Iznos</a:t>
                      </a:r>
                    </a:p>
                  </a:txBody>
                  <a:tcPr marL="24752" marR="24752" marT="24752" marB="24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</a:rPr>
                        <a:t>Od 1.000,00 EUR do 25.000,00 EUR</a:t>
                      </a:r>
                    </a:p>
                  </a:txBody>
                  <a:tcPr marL="24752" marR="24752" marT="24752" marB="24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53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Kamatna stopa *</a:t>
                      </a:r>
                    </a:p>
                  </a:txBody>
                  <a:tcPr marL="24752" marR="24752" marT="24752" marB="24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1,5% – 3,5%</a:t>
                      </a:r>
                    </a:p>
                  </a:txBody>
                  <a:tcPr marL="24752" marR="24752" marT="24752" marB="24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70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Poček</a:t>
                      </a:r>
                    </a:p>
                  </a:txBody>
                  <a:tcPr marL="24752" marR="24752" marT="24752" marB="24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</a:rPr>
                        <a:t>Do 6 mjeseci ukoliko je rok otplate dulji od 2 godine</a:t>
                      </a:r>
                    </a:p>
                  </a:txBody>
                  <a:tcPr marL="24752" marR="24752" marT="24752" marB="24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70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Rok otplate</a:t>
                      </a:r>
                    </a:p>
                  </a:txBody>
                  <a:tcPr marL="24752" marR="24752" marT="24752" marB="24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Do 3 godina uključujući poček</a:t>
                      </a:r>
                    </a:p>
                  </a:txBody>
                  <a:tcPr marL="24752" marR="24752" marT="24752" marB="24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73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Instrumenti osiguranja</a:t>
                      </a:r>
                    </a:p>
                  </a:txBody>
                  <a:tcPr marL="24752" marR="24752" marT="24752" marB="24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Zadužnica, te ostali instrumenti osiguranja ovisno o procjeni rizika</a:t>
                      </a:r>
                    </a:p>
                  </a:txBody>
                  <a:tcPr marL="24752" marR="24752" marT="24752" marB="24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53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Potpora</a:t>
                      </a:r>
                    </a:p>
                  </a:txBody>
                  <a:tcPr marL="24752" marR="24752" marT="24752" marB="24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De </a:t>
                      </a:r>
                      <a:r>
                        <a:rPr lang="hr-HR" sz="1200" dirty="0" err="1">
                          <a:effectLst/>
                        </a:rPr>
                        <a:t>minimis</a:t>
                      </a:r>
                      <a:endParaRPr lang="hr-HR" sz="1200" dirty="0">
                        <a:effectLst/>
                      </a:endParaRPr>
                    </a:p>
                  </a:txBody>
                  <a:tcPr marL="24752" marR="24752" marT="24752" marB="24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64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Namjena</a:t>
                      </a:r>
                    </a:p>
                  </a:txBody>
                  <a:tcPr marL="24752" marR="24752" marT="24752" marB="24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</a:rPr>
                        <a:t>Obrtna sredstva- 100% iznosa zajma</a:t>
                      </a:r>
                    </a:p>
                  </a:txBody>
                  <a:tcPr marL="24752" marR="24752" marT="24752" marB="2475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96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091"/>
            <a:ext cx="8227059" cy="599060"/>
          </a:xfrm>
        </p:spPr>
        <p:txBody>
          <a:bodyPr/>
          <a:lstStyle/>
          <a:p>
            <a:r>
              <a:rPr lang="hr-HR" dirty="0"/>
              <a:t>Mali zajmovi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2256299"/>
              </p:ext>
            </p:extLst>
          </p:nvPr>
        </p:nvGraphicFramePr>
        <p:xfrm>
          <a:off x="390319" y="1123950"/>
          <a:ext cx="7915481" cy="3266934"/>
        </p:xfrm>
        <a:graphic>
          <a:graphicData uri="http://schemas.openxmlformats.org/drawingml/2006/table">
            <a:tbl>
              <a:tblPr/>
              <a:tblGrid>
                <a:gridCol w="2839248"/>
                <a:gridCol w="5076233"/>
              </a:tblGrid>
              <a:tr h="199075"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Značajka instrumenta/ Naziv programa</a:t>
                      </a:r>
                    </a:p>
                  </a:txBody>
                  <a:tcPr marL="14751" marR="14751" marT="14751" marB="147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1">
                          <a:effectLst/>
                        </a:rPr>
                        <a:t>ESIF Mali zajam</a:t>
                      </a:r>
                      <a:endParaRPr lang="hr-HR" sz="1200">
                        <a:effectLst/>
                      </a:endParaRPr>
                    </a:p>
                  </a:txBody>
                  <a:tcPr marL="14751" marR="14751" marT="14751" marB="147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219"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Ciljana skupina</a:t>
                      </a:r>
                    </a:p>
                  </a:txBody>
                  <a:tcPr marL="14751" marR="14751" marT="14751" marB="147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·         Mikro gospodarski subjekt</a:t>
                      </a:r>
                    </a:p>
                    <a:p>
                      <a:r>
                        <a:rPr lang="hr-HR" sz="1200">
                          <a:effectLst/>
                        </a:rPr>
                        <a:t>·         Mali gospodarski subjekt</a:t>
                      </a:r>
                    </a:p>
                    <a:p>
                      <a:r>
                        <a:rPr lang="hr-HR" sz="1200">
                          <a:effectLst/>
                        </a:rPr>
                        <a:t>·         Srednji gospodarski subjekt</a:t>
                      </a:r>
                    </a:p>
                    <a:p>
                      <a:r>
                        <a:rPr lang="hr-HR" sz="1200">
                          <a:effectLst/>
                        </a:rPr>
                        <a:t>·         Fizičke osobe- u trenutku podnošenja zahtjeva za kredit nemaju registrirani vlastiti- ukoliko se zajam odobri potrebno je registrirati gospodarski subjekt jer se Ugovor o zajmu ugovara isključivo sa registriranim gospodarskim subjektom.</a:t>
                      </a:r>
                    </a:p>
                  </a:txBody>
                  <a:tcPr marL="14751" marR="14751" marT="14751" marB="147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75"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Iznos</a:t>
                      </a:r>
                    </a:p>
                  </a:txBody>
                  <a:tcPr marL="14751" marR="14751" marT="14751" marB="147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Od 25.000,01 EUR do 50.000,00 EUR</a:t>
                      </a:r>
                    </a:p>
                  </a:txBody>
                  <a:tcPr marL="14751" marR="14751" marT="14751" marB="147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75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Kamatna stopa *</a:t>
                      </a:r>
                    </a:p>
                  </a:txBody>
                  <a:tcPr marL="14751" marR="14751" marT="14751" marB="147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0,5% – 1,5%</a:t>
                      </a:r>
                    </a:p>
                  </a:txBody>
                  <a:tcPr marL="14751" marR="14751" marT="14751" marB="147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74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Poček</a:t>
                      </a:r>
                    </a:p>
                  </a:txBody>
                  <a:tcPr marL="14751" marR="14751" marT="14751" marB="147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Do 12 mjeseci ukoliko je rok otplate dulji od 2 godine</a:t>
                      </a:r>
                    </a:p>
                  </a:txBody>
                  <a:tcPr marL="14751" marR="14751" marT="14751" marB="147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75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Rok otplate</a:t>
                      </a:r>
                    </a:p>
                  </a:txBody>
                  <a:tcPr marL="14751" marR="14751" marT="14751" marB="147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Do 10 godina uključujući poček</a:t>
                      </a:r>
                    </a:p>
                  </a:txBody>
                  <a:tcPr marL="14751" marR="14751" marT="14751" marB="147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74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Instrumenti osiguranja</a:t>
                      </a:r>
                    </a:p>
                  </a:txBody>
                  <a:tcPr marL="14751" marR="14751" marT="14751" marB="147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Zadužnica, te ostali instrumenti osiguranja ovisno o procjeni rizika</a:t>
                      </a:r>
                    </a:p>
                  </a:txBody>
                  <a:tcPr marL="14751" marR="14751" marT="14751" marB="147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75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Potpora</a:t>
                      </a:r>
                    </a:p>
                  </a:txBody>
                  <a:tcPr marL="14751" marR="14751" marT="14751" marB="147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De </a:t>
                      </a:r>
                      <a:r>
                        <a:rPr lang="hr-HR" sz="1200" dirty="0" err="1">
                          <a:effectLst/>
                        </a:rPr>
                        <a:t>minimis</a:t>
                      </a:r>
                      <a:endParaRPr lang="hr-HR" sz="1200" dirty="0">
                        <a:effectLst/>
                      </a:endParaRPr>
                    </a:p>
                  </a:txBody>
                  <a:tcPr marL="14751" marR="14751" marT="14751" marB="147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57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Namjena</a:t>
                      </a:r>
                    </a:p>
                  </a:txBody>
                  <a:tcPr marL="14751" marR="14751" marT="14751" marB="147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·         Osnovna sredstva (materijalna i nematerijalna imovina)</a:t>
                      </a:r>
                    </a:p>
                    <a:p>
                      <a:r>
                        <a:rPr lang="hr-HR" sz="1200" dirty="0">
                          <a:effectLst/>
                        </a:rPr>
                        <a:t>·         Obrtna sredstva- do 30% iznosa zajma</a:t>
                      </a:r>
                    </a:p>
                  </a:txBody>
                  <a:tcPr marL="14751" marR="14751" marT="14751" marB="147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51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1711" y="4597908"/>
            <a:ext cx="1831848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14645" y="0"/>
            <a:ext cx="3229355" cy="5143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8583" y="1106801"/>
            <a:ext cx="132080" cy="94615"/>
          </a:xfrm>
          <a:custGeom>
            <a:avLst/>
            <a:gdLst/>
            <a:ahLst/>
            <a:cxnLst/>
            <a:rect l="l" t="t" r="r" b="b"/>
            <a:pathLst>
              <a:path w="132080" h="94615">
                <a:moveTo>
                  <a:pt x="65951" y="0"/>
                </a:moveTo>
                <a:lnTo>
                  <a:pt x="20609" y="6873"/>
                </a:lnTo>
                <a:lnTo>
                  <a:pt x="0" y="27493"/>
                </a:lnTo>
                <a:lnTo>
                  <a:pt x="5134" y="53402"/>
                </a:lnTo>
                <a:lnTo>
                  <a:pt x="19187" y="74662"/>
                </a:lnTo>
                <a:lnTo>
                  <a:pt x="40134" y="89048"/>
                </a:lnTo>
                <a:lnTo>
                  <a:pt x="65951" y="94338"/>
                </a:lnTo>
                <a:lnTo>
                  <a:pt x="91762" y="89048"/>
                </a:lnTo>
                <a:lnTo>
                  <a:pt x="112711" y="74662"/>
                </a:lnTo>
                <a:lnTo>
                  <a:pt x="126767" y="53402"/>
                </a:lnTo>
                <a:lnTo>
                  <a:pt x="131903" y="27493"/>
                </a:lnTo>
                <a:lnTo>
                  <a:pt x="111293" y="6873"/>
                </a:lnTo>
                <a:lnTo>
                  <a:pt x="65951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9654" y="1063136"/>
            <a:ext cx="208915" cy="103505"/>
          </a:xfrm>
          <a:custGeom>
            <a:avLst/>
            <a:gdLst/>
            <a:ahLst/>
            <a:cxnLst/>
            <a:rect l="l" t="t" r="r" b="b"/>
            <a:pathLst>
              <a:path w="208915" h="103505">
                <a:moveTo>
                  <a:pt x="182724" y="0"/>
                </a:moveTo>
                <a:lnTo>
                  <a:pt x="25957" y="0"/>
                </a:lnTo>
                <a:lnTo>
                  <a:pt x="15967" y="1920"/>
                </a:lnTo>
                <a:lnTo>
                  <a:pt x="7704" y="7277"/>
                </a:lnTo>
                <a:lnTo>
                  <a:pt x="2077" y="15464"/>
                </a:lnTo>
                <a:lnTo>
                  <a:pt x="0" y="25875"/>
                </a:lnTo>
                <a:lnTo>
                  <a:pt x="0" y="77626"/>
                </a:lnTo>
                <a:lnTo>
                  <a:pt x="2077" y="87582"/>
                </a:lnTo>
                <a:lnTo>
                  <a:pt x="7704" y="95820"/>
                </a:lnTo>
                <a:lnTo>
                  <a:pt x="15967" y="101430"/>
                </a:lnTo>
                <a:lnTo>
                  <a:pt x="25957" y="103502"/>
                </a:lnTo>
                <a:lnTo>
                  <a:pt x="182724" y="103502"/>
                </a:lnTo>
                <a:lnTo>
                  <a:pt x="193161" y="101430"/>
                </a:lnTo>
                <a:lnTo>
                  <a:pt x="201370" y="95820"/>
                </a:lnTo>
                <a:lnTo>
                  <a:pt x="206742" y="87582"/>
                </a:lnTo>
                <a:lnTo>
                  <a:pt x="208667" y="77626"/>
                </a:lnTo>
                <a:lnTo>
                  <a:pt x="208667" y="25875"/>
                </a:lnTo>
                <a:lnTo>
                  <a:pt x="206742" y="15464"/>
                </a:lnTo>
                <a:lnTo>
                  <a:pt x="201370" y="7277"/>
                </a:lnTo>
                <a:lnTo>
                  <a:pt x="193161" y="1920"/>
                </a:lnTo>
                <a:lnTo>
                  <a:pt x="182724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346" y="546700"/>
            <a:ext cx="404495" cy="481330"/>
          </a:xfrm>
          <a:custGeom>
            <a:avLst/>
            <a:gdLst/>
            <a:ahLst/>
            <a:cxnLst/>
            <a:rect l="l" t="t" r="r" b="b"/>
            <a:pathLst>
              <a:path w="404494" h="481330">
                <a:moveTo>
                  <a:pt x="202189" y="0"/>
                </a:moveTo>
                <a:lnTo>
                  <a:pt x="155925" y="5283"/>
                </a:lnTo>
                <a:lnTo>
                  <a:pt x="113405" y="20355"/>
                </a:lnTo>
                <a:lnTo>
                  <a:pt x="75858" y="44045"/>
                </a:lnTo>
                <a:lnTo>
                  <a:pt x="44515" y="75185"/>
                </a:lnTo>
                <a:lnTo>
                  <a:pt x="20604" y="112606"/>
                </a:lnTo>
                <a:lnTo>
                  <a:pt x="5356" y="155138"/>
                </a:lnTo>
                <a:lnTo>
                  <a:pt x="0" y="201613"/>
                </a:lnTo>
                <a:lnTo>
                  <a:pt x="7288" y="254981"/>
                </a:lnTo>
                <a:lnTo>
                  <a:pt x="25508" y="301523"/>
                </a:lnTo>
                <a:lnTo>
                  <a:pt x="49194" y="342314"/>
                </a:lnTo>
                <a:lnTo>
                  <a:pt x="72880" y="378433"/>
                </a:lnTo>
                <a:lnTo>
                  <a:pt x="91100" y="410958"/>
                </a:lnTo>
                <a:lnTo>
                  <a:pt x="98388" y="440966"/>
                </a:lnTo>
                <a:lnTo>
                  <a:pt x="98388" y="454982"/>
                </a:lnTo>
                <a:lnTo>
                  <a:pt x="100465" y="465393"/>
                </a:lnTo>
                <a:lnTo>
                  <a:pt x="106092" y="473582"/>
                </a:lnTo>
                <a:lnTo>
                  <a:pt x="114355" y="478940"/>
                </a:lnTo>
                <a:lnTo>
                  <a:pt x="124345" y="480861"/>
                </a:lnTo>
                <a:lnTo>
                  <a:pt x="280032" y="480861"/>
                </a:lnTo>
                <a:lnTo>
                  <a:pt x="290014" y="478940"/>
                </a:lnTo>
                <a:lnTo>
                  <a:pt x="298273" y="473582"/>
                </a:lnTo>
                <a:lnTo>
                  <a:pt x="303898" y="465393"/>
                </a:lnTo>
                <a:lnTo>
                  <a:pt x="305976" y="454982"/>
                </a:lnTo>
                <a:lnTo>
                  <a:pt x="305976" y="440966"/>
                </a:lnTo>
                <a:lnTo>
                  <a:pt x="313264" y="411107"/>
                </a:lnTo>
                <a:lnTo>
                  <a:pt x="331484" y="378911"/>
                </a:lnTo>
                <a:lnTo>
                  <a:pt x="355170" y="343122"/>
                </a:lnTo>
                <a:lnTo>
                  <a:pt x="378856" y="302480"/>
                </a:lnTo>
                <a:lnTo>
                  <a:pt x="397076" y="255729"/>
                </a:lnTo>
                <a:lnTo>
                  <a:pt x="404364" y="201613"/>
                </a:lnTo>
                <a:lnTo>
                  <a:pt x="399008" y="155138"/>
                </a:lnTo>
                <a:lnTo>
                  <a:pt x="383762" y="112606"/>
                </a:lnTo>
                <a:lnTo>
                  <a:pt x="359854" y="75185"/>
                </a:lnTo>
                <a:lnTo>
                  <a:pt x="328513" y="44045"/>
                </a:lnTo>
                <a:lnTo>
                  <a:pt x="290970" y="20355"/>
                </a:lnTo>
                <a:lnTo>
                  <a:pt x="248452" y="5283"/>
                </a:lnTo>
                <a:lnTo>
                  <a:pt x="202189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342932"/>
            <a:ext cx="829310" cy="732790"/>
          </a:xfrm>
          <a:custGeom>
            <a:avLst/>
            <a:gdLst/>
            <a:ahLst/>
            <a:cxnLst/>
            <a:rect l="l" t="t" r="r" b="b"/>
            <a:pathLst>
              <a:path w="829310" h="732790">
                <a:moveTo>
                  <a:pt x="460583" y="0"/>
                </a:moveTo>
                <a:lnTo>
                  <a:pt x="374087" y="0"/>
                </a:lnTo>
                <a:lnTo>
                  <a:pt x="374087" y="94882"/>
                </a:lnTo>
                <a:lnTo>
                  <a:pt x="460583" y="94882"/>
                </a:lnTo>
                <a:lnTo>
                  <a:pt x="460583" y="0"/>
                </a:lnTo>
                <a:close/>
              </a:path>
              <a:path w="829310" h="732790">
                <a:moveTo>
                  <a:pt x="829085" y="364408"/>
                </a:moveTo>
                <a:lnTo>
                  <a:pt x="730870" y="364408"/>
                </a:lnTo>
                <a:lnTo>
                  <a:pt x="730870" y="450660"/>
                </a:lnTo>
                <a:lnTo>
                  <a:pt x="829085" y="450660"/>
                </a:lnTo>
                <a:lnTo>
                  <a:pt x="829085" y="364408"/>
                </a:lnTo>
                <a:close/>
              </a:path>
              <a:path w="829310" h="732790">
                <a:moveTo>
                  <a:pt x="103792" y="364408"/>
                </a:moveTo>
                <a:lnTo>
                  <a:pt x="0" y="364408"/>
                </a:lnTo>
                <a:lnTo>
                  <a:pt x="0" y="450660"/>
                </a:lnTo>
                <a:lnTo>
                  <a:pt x="103792" y="450660"/>
                </a:lnTo>
                <a:lnTo>
                  <a:pt x="103792" y="364408"/>
                </a:lnTo>
                <a:close/>
              </a:path>
              <a:path w="829310" h="732790">
                <a:moveTo>
                  <a:pt x="669553" y="598060"/>
                </a:moveTo>
                <a:lnTo>
                  <a:pt x="608396" y="659051"/>
                </a:lnTo>
                <a:lnTo>
                  <a:pt x="681906" y="732369"/>
                </a:lnTo>
                <a:lnTo>
                  <a:pt x="743064" y="671373"/>
                </a:lnTo>
                <a:lnTo>
                  <a:pt x="669553" y="598060"/>
                </a:lnTo>
                <a:close/>
              </a:path>
              <a:path w="829310" h="732790">
                <a:moveTo>
                  <a:pt x="152750" y="82704"/>
                </a:moveTo>
                <a:lnTo>
                  <a:pt x="91592" y="143695"/>
                </a:lnTo>
                <a:lnTo>
                  <a:pt x="165117" y="217007"/>
                </a:lnTo>
                <a:lnTo>
                  <a:pt x="226275" y="156016"/>
                </a:lnTo>
                <a:lnTo>
                  <a:pt x="152750" y="82704"/>
                </a:lnTo>
                <a:close/>
              </a:path>
              <a:path w="829310" h="732790">
                <a:moveTo>
                  <a:pt x="165117" y="598060"/>
                </a:moveTo>
                <a:lnTo>
                  <a:pt x="91592" y="671373"/>
                </a:lnTo>
                <a:lnTo>
                  <a:pt x="152750" y="732369"/>
                </a:lnTo>
                <a:lnTo>
                  <a:pt x="226275" y="659051"/>
                </a:lnTo>
                <a:lnTo>
                  <a:pt x="165117" y="598060"/>
                </a:lnTo>
                <a:close/>
              </a:path>
              <a:path w="829310" h="732790">
                <a:moveTo>
                  <a:pt x="681906" y="82704"/>
                </a:moveTo>
                <a:lnTo>
                  <a:pt x="608396" y="156016"/>
                </a:lnTo>
                <a:lnTo>
                  <a:pt x="669553" y="217007"/>
                </a:lnTo>
                <a:lnTo>
                  <a:pt x="743064" y="143695"/>
                </a:lnTo>
                <a:lnTo>
                  <a:pt x="681906" y="82704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1618107"/>
            <a:ext cx="4836795" cy="275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585858"/>
                </a:solidFill>
                <a:latin typeface="Tahoma"/>
                <a:cs typeface="Tahoma"/>
              </a:rPr>
              <a:t>Inovacijski</a:t>
            </a:r>
            <a:r>
              <a:rPr sz="1700" spc="-1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585858"/>
                </a:solidFill>
                <a:latin typeface="Tahoma"/>
                <a:cs typeface="Tahoma"/>
              </a:rPr>
              <a:t>programi:</a:t>
            </a:r>
            <a:endParaRPr sz="17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700" b="1" spc="-5" dirty="0">
                <a:solidFill>
                  <a:srgbClr val="585858"/>
                </a:solidFill>
                <a:latin typeface="Tahoma"/>
                <a:cs typeface="Tahoma"/>
              </a:rPr>
              <a:t>PoC</a:t>
            </a:r>
            <a:endParaRPr sz="17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700" spc="-15" dirty="0">
                <a:solidFill>
                  <a:srgbClr val="585858"/>
                </a:solidFill>
                <a:latin typeface="Tahoma"/>
                <a:cs typeface="Tahoma"/>
              </a:rPr>
              <a:t>Potvrda </a:t>
            </a:r>
            <a:r>
              <a:rPr sz="1700" spc="-10" dirty="0">
                <a:solidFill>
                  <a:srgbClr val="585858"/>
                </a:solidFill>
                <a:latin typeface="Tahoma"/>
                <a:cs typeface="Tahoma"/>
              </a:rPr>
              <a:t>inovativnog</a:t>
            </a:r>
            <a:r>
              <a:rPr sz="1700" spc="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ahoma"/>
                <a:cs typeface="Tahoma"/>
              </a:rPr>
              <a:t>koncepta</a:t>
            </a:r>
            <a:endParaRPr sz="17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700" b="1" spc="-5" dirty="0">
                <a:solidFill>
                  <a:srgbClr val="FF0000"/>
                </a:solidFill>
                <a:latin typeface="Tahoma"/>
                <a:cs typeface="Tahoma"/>
              </a:rPr>
              <a:t>RAZUM</a:t>
            </a:r>
            <a:endParaRPr sz="17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solidFill>
                  <a:srgbClr val="585858"/>
                </a:solidFill>
                <a:latin typeface="Tahoma"/>
                <a:cs typeface="Tahoma"/>
              </a:rPr>
              <a:t>Razvoj </a:t>
            </a:r>
            <a:r>
              <a:rPr sz="1700" dirty="0">
                <a:solidFill>
                  <a:srgbClr val="585858"/>
                </a:solidFill>
                <a:latin typeface="Tahoma"/>
                <a:cs typeface="Tahoma"/>
              </a:rPr>
              <a:t>na znanju utemeljenih</a:t>
            </a:r>
            <a:r>
              <a:rPr sz="1700" spc="-9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ahoma"/>
                <a:cs typeface="Tahoma"/>
              </a:rPr>
              <a:t>poduzeća</a:t>
            </a:r>
            <a:endParaRPr sz="17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700" b="1" dirty="0">
                <a:solidFill>
                  <a:srgbClr val="585858"/>
                </a:solidFill>
                <a:latin typeface="Tahoma"/>
                <a:cs typeface="Tahoma"/>
              </a:rPr>
              <a:t>EUREKA /</a:t>
            </a:r>
            <a:r>
              <a:rPr sz="1700" b="1" spc="-1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700" b="1" dirty="0">
                <a:solidFill>
                  <a:srgbClr val="585858"/>
                </a:solidFill>
                <a:latin typeface="Tahoma"/>
                <a:cs typeface="Tahoma"/>
              </a:rPr>
              <a:t>Eurostars</a:t>
            </a:r>
            <a:endParaRPr sz="1700" dirty="0">
              <a:latin typeface="Tahoma"/>
              <a:cs typeface="Tahoma"/>
            </a:endParaRPr>
          </a:p>
          <a:p>
            <a:pPr marL="355600" marR="5080" indent="-343535">
              <a:lnSpc>
                <a:spcPct val="80000"/>
              </a:lnSpc>
              <a:spcBef>
                <a:spcPts val="409"/>
              </a:spcBef>
            </a:pPr>
            <a:r>
              <a:rPr sz="1700" spc="-5" dirty="0">
                <a:solidFill>
                  <a:srgbClr val="585858"/>
                </a:solidFill>
                <a:latin typeface="Tahoma"/>
                <a:cs typeface="Tahoma"/>
              </a:rPr>
              <a:t>Međunarodna suradnja </a:t>
            </a:r>
            <a:r>
              <a:rPr sz="1700" dirty="0">
                <a:solidFill>
                  <a:srgbClr val="585858"/>
                </a:solidFill>
                <a:latin typeface="Tahoma"/>
                <a:cs typeface="Tahoma"/>
              </a:rPr>
              <a:t>na </a:t>
            </a:r>
            <a:r>
              <a:rPr sz="1700" spc="-5" dirty="0">
                <a:solidFill>
                  <a:srgbClr val="585858"/>
                </a:solidFill>
                <a:latin typeface="Tahoma"/>
                <a:cs typeface="Tahoma"/>
              </a:rPr>
              <a:t>razvoju novih proizvoda  </a:t>
            </a:r>
            <a:r>
              <a:rPr sz="1700" spc="-10" dirty="0">
                <a:solidFill>
                  <a:srgbClr val="585858"/>
                </a:solidFill>
                <a:latin typeface="Tahoma"/>
                <a:cs typeface="Tahoma"/>
              </a:rPr>
              <a:t>ili</a:t>
            </a:r>
            <a:r>
              <a:rPr sz="1700" spc="-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ahoma"/>
                <a:cs typeface="Tahoma"/>
              </a:rPr>
              <a:t>usluga</a:t>
            </a:r>
            <a:endParaRPr sz="17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700" b="1" spc="-5" dirty="0">
                <a:solidFill>
                  <a:srgbClr val="FF0000"/>
                </a:solidFill>
                <a:latin typeface="Tahoma"/>
                <a:cs typeface="Tahoma"/>
              </a:rPr>
              <a:t>IRCRO</a:t>
            </a:r>
            <a:endParaRPr sz="1700" dirty="0">
              <a:latin typeface="Tahoma"/>
              <a:cs typeface="Tahoma"/>
            </a:endParaRPr>
          </a:p>
          <a:p>
            <a:pPr marL="355600" marR="503555" indent="-343535">
              <a:lnSpc>
                <a:spcPct val="80000"/>
              </a:lnSpc>
              <a:spcBef>
                <a:spcPts val="409"/>
              </a:spcBef>
            </a:pPr>
            <a:r>
              <a:rPr sz="1700" spc="-5" dirty="0">
                <a:solidFill>
                  <a:srgbClr val="585858"/>
                </a:solidFill>
                <a:latin typeface="Tahoma"/>
                <a:cs typeface="Tahoma"/>
              </a:rPr>
              <a:t>Suradnja poduzeća </a:t>
            </a:r>
            <a:r>
              <a:rPr sz="1700" dirty="0">
                <a:solidFill>
                  <a:srgbClr val="585858"/>
                </a:solidFill>
                <a:latin typeface="Tahoma"/>
                <a:cs typeface="Tahoma"/>
              </a:rPr>
              <a:t>i </a:t>
            </a:r>
            <a:r>
              <a:rPr sz="1700" spc="-5" dirty="0">
                <a:solidFill>
                  <a:srgbClr val="585858"/>
                </a:solidFill>
                <a:latin typeface="Tahoma"/>
                <a:cs typeface="Tahoma"/>
              </a:rPr>
              <a:t>akademske </a:t>
            </a:r>
            <a:r>
              <a:rPr sz="1700" dirty="0">
                <a:solidFill>
                  <a:srgbClr val="585858"/>
                </a:solidFill>
                <a:latin typeface="Tahoma"/>
                <a:cs typeface="Tahoma"/>
              </a:rPr>
              <a:t>zajednice na  </a:t>
            </a:r>
            <a:r>
              <a:rPr sz="1700" spc="-5" dirty="0">
                <a:solidFill>
                  <a:srgbClr val="585858"/>
                </a:solidFill>
                <a:latin typeface="Tahoma"/>
                <a:cs typeface="Tahoma"/>
              </a:rPr>
              <a:t>razvoju novih proizvoda </a:t>
            </a:r>
            <a:r>
              <a:rPr sz="1700" spc="-10" dirty="0">
                <a:solidFill>
                  <a:srgbClr val="585858"/>
                </a:solidFill>
                <a:latin typeface="Tahoma"/>
                <a:cs typeface="Tahoma"/>
              </a:rPr>
              <a:t>ili</a:t>
            </a:r>
            <a:r>
              <a:rPr sz="1700" spc="-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ahoma"/>
                <a:cs typeface="Tahoma"/>
              </a:rPr>
              <a:t>usluga</a:t>
            </a:r>
            <a:endParaRPr sz="17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4800" y="225944"/>
            <a:ext cx="5864860" cy="862799"/>
          </a:xfrm>
          <a:prstGeom prst="rect">
            <a:avLst/>
          </a:prstGeom>
        </p:spPr>
        <p:txBody>
          <a:bodyPr vert="horz" wrap="square" lIns="0" tIns="244855" rIns="0" bIns="0" rtlCol="0">
            <a:spAutoFit/>
          </a:bodyPr>
          <a:lstStyle/>
          <a:p>
            <a:pPr marL="1003935">
              <a:lnSpc>
                <a:spcPts val="4785"/>
              </a:lnSpc>
            </a:pPr>
            <a:r>
              <a:rPr spc="-20" dirty="0" err="1" smtClean="0"/>
              <a:t>Inovacij</a:t>
            </a:r>
            <a:r>
              <a:rPr lang="hr-HR" spc="-20" dirty="0" err="1" smtClean="0"/>
              <a:t>ski</a:t>
            </a:r>
            <a:r>
              <a:rPr lang="hr-HR" spc="-20" dirty="0" smtClean="0"/>
              <a:t> programi</a:t>
            </a: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429781"/>
            <a:ext cx="681355" cy="862965"/>
          </a:xfrm>
          <a:custGeom>
            <a:avLst/>
            <a:gdLst/>
            <a:ahLst/>
            <a:cxnLst/>
            <a:rect l="l" t="t" r="r" b="b"/>
            <a:pathLst>
              <a:path w="681355" h="862965">
                <a:moveTo>
                  <a:pt x="361100" y="538514"/>
                </a:moveTo>
                <a:lnTo>
                  <a:pt x="328373" y="538514"/>
                </a:lnTo>
                <a:lnTo>
                  <a:pt x="328373" y="862738"/>
                </a:lnTo>
                <a:lnTo>
                  <a:pt x="361100" y="862738"/>
                </a:lnTo>
                <a:lnTo>
                  <a:pt x="361100" y="538514"/>
                </a:lnTo>
                <a:close/>
              </a:path>
              <a:path w="681355" h="862965">
                <a:moveTo>
                  <a:pt x="657874" y="312002"/>
                </a:moveTo>
                <a:lnTo>
                  <a:pt x="98172" y="312002"/>
                </a:lnTo>
                <a:lnTo>
                  <a:pt x="0" y="424148"/>
                </a:lnTo>
                <a:lnTo>
                  <a:pt x="98172" y="538514"/>
                </a:lnTo>
                <a:lnTo>
                  <a:pt x="657874" y="538514"/>
                </a:lnTo>
                <a:lnTo>
                  <a:pt x="657874" y="312002"/>
                </a:lnTo>
                <a:close/>
              </a:path>
              <a:path w="681355" h="862965">
                <a:moveTo>
                  <a:pt x="361100" y="279812"/>
                </a:moveTo>
                <a:lnTo>
                  <a:pt x="328373" y="279812"/>
                </a:lnTo>
                <a:lnTo>
                  <a:pt x="328373" y="312002"/>
                </a:lnTo>
                <a:lnTo>
                  <a:pt x="361100" y="312002"/>
                </a:lnTo>
                <a:lnTo>
                  <a:pt x="361100" y="279812"/>
                </a:lnTo>
                <a:close/>
              </a:path>
              <a:path w="681355" h="862965">
                <a:moveTo>
                  <a:pt x="591295" y="53299"/>
                </a:moveTo>
                <a:lnTo>
                  <a:pt x="32724" y="53299"/>
                </a:lnTo>
                <a:lnTo>
                  <a:pt x="32724" y="279812"/>
                </a:lnTo>
                <a:lnTo>
                  <a:pt x="591295" y="279812"/>
                </a:lnTo>
                <a:lnTo>
                  <a:pt x="681224" y="176244"/>
                </a:lnTo>
                <a:lnTo>
                  <a:pt x="681224" y="154857"/>
                </a:lnTo>
                <a:lnTo>
                  <a:pt x="591295" y="53299"/>
                </a:lnTo>
                <a:close/>
              </a:path>
              <a:path w="681355" h="862965">
                <a:moveTo>
                  <a:pt x="361100" y="0"/>
                </a:moveTo>
                <a:lnTo>
                  <a:pt x="328373" y="0"/>
                </a:lnTo>
                <a:lnTo>
                  <a:pt x="328373" y="53299"/>
                </a:lnTo>
                <a:lnTo>
                  <a:pt x="361100" y="53299"/>
                </a:lnTo>
                <a:lnTo>
                  <a:pt x="361100" y="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5372" y="565242"/>
            <a:ext cx="132080" cy="57785"/>
          </a:xfrm>
          <a:custGeom>
            <a:avLst/>
            <a:gdLst/>
            <a:ahLst/>
            <a:cxnLst/>
            <a:rect l="l" t="t" r="r" b="b"/>
            <a:pathLst>
              <a:path w="132079" h="57784">
                <a:moveTo>
                  <a:pt x="0" y="57737"/>
                </a:moveTo>
                <a:lnTo>
                  <a:pt x="132022" y="57737"/>
                </a:lnTo>
                <a:lnTo>
                  <a:pt x="132022" y="0"/>
                </a:lnTo>
                <a:lnTo>
                  <a:pt x="0" y="0"/>
                </a:lnTo>
                <a:lnTo>
                  <a:pt x="0" y="57737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7605" y="830616"/>
            <a:ext cx="132080" cy="66675"/>
          </a:xfrm>
          <a:custGeom>
            <a:avLst/>
            <a:gdLst/>
            <a:ahLst/>
            <a:cxnLst/>
            <a:rect l="l" t="t" r="r" b="b"/>
            <a:pathLst>
              <a:path w="132080" h="66675">
                <a:moveTo>
                  <a:pt x="132016" y="0"/>
                </a:moveTo>
                <a:lnTo>
                  <a:pt x="0" y="0"/>
                </a:lnTo>
                <a:lnTo>
                  <a:pt x="0" y="66628"/>
                </a:lnTo>
                <a:lnTo>
                  <a:pt x="132016" y="66628"/>
                </a:lnTo>
                <a:lnTo>
                  <a:pt x="132016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2932" y="0"/>
            <a:ext cx="3211067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2107" y="1669414"/>
            <a:ext cx="5125085" cy="1915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Projekti koji 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su uspjeli uz </a:t>
            </a: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pomoć</a:t>
            </a:r>
            <a:r>
              <a:rPr sz="1800" spc="-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HAMAG-BICRO-a: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r-HR" sz="1900" spc="-10" dirty="0" err="1" smtClean="0">
                <a:solidFill>
                  <a:srgbClr val="585858"/>
                </a:solidFill>
                <a:latin typeface="Tahoma"/>
                <a:cs typeface="Tahoma"/>
              </a:rPr>
              <a:t>BIOCentar</a:t>
            </a:r>
            <a:r>
              <a:rPr lang="hr-HR" sz="1900" spc="-10" dirty="0" smtClean="0">
                <a:solidFill>
                  <a:srgbClr val="585858"/>
                </a:solidFill>
                <a:latin typeface="Tahoma"/>
                <a:cs typeface="Tahoma"/>
              </a:rPr>
              <a:t> – najveći infrastrukturni projekt HAMAG-BICRO-a</a:t>
            </a: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900" spc="-10" dirty="0" err="1" smtClean="0">
                <a:solidFill>
                  <a:srgbClr val="585858"/>
                </a:solidFill>
                <a:latin typeface="Tahoma"/>
                <a:cs typeface="Tahoma"/>
              </a:rPr>
              <a:t>PhotoMath</a:t>
            </a:r>
            <a:endParaRPr sz="19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585858"/>
                </a:solidFill>
                <a:latin typeface="Tahoma"/>
                <a:cs typeface="Tahoma"/>
              </a:rPr>
              <a:t>Rimac</a:t>
            </a:r>
            <a:r>
              <a:rPr sz="1900" spc="-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585858"/>
                </a:solidFill>
                <a:latin typeface="Tahoma"/>
                <a:cs typeface="Tahoma"/>
              </a:rPr>
              <a:t>Automobili</a:t>
            </a:r>
            <a:endParaRPr sz="19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855" rIns="0" bIns="0" rtlCol="0">
            <a:spAutoFit/>
          </a:bodyPr>
          <a:lstStyle/>
          <a:p>
            <a:pPr marL="908050">
              <a:lnSpc>
                <a:spcPts val="4785"/>
              </a:lnSpc>
            </a:pPr>
            <a:r>
              <a:rPr spc="-5" dirty="0"/>
              <a:t>Uspješne</a:t>
            </a:r>
            <a:r>
              <a:rPr spc="-65" dirty="0"/>
              <a:t> </a:t>
            </a:r>
            <a:r>
              <a:rPr spc="-5" dirty="0"/>
              <a:t>priče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3954" y="1562989"/>
            <a:ext cx="4735195" cy="3447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62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BIOCentar je inkubator koji </a:t>
            </a:r>
            <a:r>
              <a:rPr sz="1200" spc="-10" dirty="0">
                <a:solidFill>
                  <a:srgbClr val="585858"/>
                </a:solidFill>
                <a:latin typeface="Tahoma"/>
                <a:cs typeface="Tahoma"/>
              </a:rPr>
              <a:t>osigurava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specijaliziranu  laboratorijsku infrastrukturu za start-up kompanije, postojeće  biotehnološke kompanije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i </a:t>
            </a:r>
            <a:r>
              <a:rPr sz="1200" spc="-10" dirty="0">
                <a:solidFill>
                  <a:srgbClr val="585858"/>
                </a:solidFill>
                <a:latin typeface="Tahoma"/>
                <a:cs typeface="Tahoma"/>
              </a:rPr>
              <a:t>istraživačke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projekte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te platformu </a:t>
            </a:r>
            <a:r>
              <a:rPr sz="1200" spc="-10" dirty="0">
                <a:solidFill>
                  <a:srgbClr val="585858"/>
                </a:solidFill>
                <a:latin typeface="Tahoma"/>
                <a:cs typeface="Tahoma"/>
              </a:rPr>
              <a:t>za 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stjecanje znanja, kontakata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i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informacija potrebnih za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uspješno 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poslovanje.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585858"/>
              </a:buClr>
              <a:buFont typeface="Wingdings"/>
              <a:buChar char=""/>
            </a:pPr>
            <a:endParaRPr sz="1750" dirty="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Svjetska banka podržala je projekt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u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razdoblju od </a:t>
            </a:r>
            <a:r>
              <a:rPr sz="1200" spc="-15" dirty="0">
                <a:solidFill>
                  <a:srgbClr val="585858"/>
                </a:solidFill>
                <a:latin typeface="Tahoma"/>
                <a:cs typeface="Tahoma"/>
              </a:rPr>
              <a:t>2008.-2010. 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zajmom,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u iznosu od </a:t>
            </a:r>
            <a:r>
              <a:rPr sz="1200" spc="-10" dirty="0">
                <a:solidFill>
                  <a:srgbClr val="585858"/>
                </a:solidFill>
                <a:latin typeface="Tahoma"/>
                <a:cs typeface="Tahoma"/>
              </a:rPr>
              <a:t>524.874,00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EUR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koji je iskorišten </a:t>
            </a:r>
            <a:r>
              <a:rPr sz="1200" spc="5" dirty="0">
                <a:solidFill>
                  <a:srgbClr val="585858"/>
                </a:solidFill>
                <a:latin typeface="Tahoma"/>
                <a:cs typeface="Tahoma"/>
              </a:rPr>
              <a:t>za 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financiranje </a:t>
            </a:r>
            <a:r>
              <a:rPr sz="1200" spc="-10" dirty="0">
                <a:solidFill>
                  <a:srgbClr val="585858"/>
                </a:solidFill>
                <a:latin typeface="Tahoma"/>
                <a:cs typeface="Tahoma"/>
              </a:rPr>
              <a:t>izrade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tehničke dokumentacije (idejni, glavni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i 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izvedbeni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projekt), na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temelju koje </a:t>
            </a:r>
            <a:r>
              <a:rPr sz="1200" spc="5" dirty="0">
                <a:solidFill>
                  <a:srgbClr val="585858"/>
                </a:solidFill>
                <a:latin typeface="Tahoma"/>
                <a:cs typeface="Tahoma"/>
              </a:rPr>
              <a:t>je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Europska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komisija odobrila  projekt izgradnje, nadzora, tehničke pomoći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i opremanja  </a:t>
            </a:r>
            <a:r>
              <a:rPr sz="1200" spc="-10" dirty="0">
                <a:solidFill>
                  <a:srgbClr val="585858"/>
                </a:solidFill>
                <a:latin typeface="Tahoma"/>
                <a:cs typeface="Tahoma"/>
              </a:rPr>
              <a:t>BIOCentra.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85858"/>
              </a:buClr>
              <a:buFont typeface="Wingdings"/>
              <a:buChar char=""/>
            </a:pPr>
            <a:endParaRPr sz="175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28. rujna 2015.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-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Predsjednik Vlade Republike </a:t>
            </a:r>
            <a:r>
              <a:rPr sz="1200" spc="-10" dirty="0">
                <a:solidFill>
                  <a:srgbClr val="585858"/>
                </a:solidFill>
                <a:latin typeface="Tahoma"/>
                <a:cs typeface="Tahoma"/>
              </a:rPr>
              <a:t>Hrvatske </a:t>
            </a:r>
            <a:r>
              <a:rPr sz="1200" spc="5" dirty="0">
                <a:solidFill>
                  <a:srgbClr val="585858"/>
                </a:solidFill>
                <a:latin typeface="Tahoma"/>
                <a:cs typeface="Tahoma"/>
              </a:rPr>
              <a:t>je </a:t>
            </a:r>
            <a:r>
              <a:rPr sz="1200" spc="10" dirty="0">
                <a:solidFill>
                  <a:srgbClr val="585858"/>
                </a:solidFill>
                <a:latin typeface="Tahoma"/>
                <a:cs typeface="Tahoma"/>
              </a:rPr>
              <a:t>na 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Znanstveno-učilišnome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kampusu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Borongaj svečano otvorio  inkubacijski centar za bioznanosti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i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komercijalizaciju tehnologije 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čime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je označen ulazak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u jednu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novu,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značajnu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fazu daljnjeg  </a:t>
            </a:r>
            <a:r>
              <a:rPr sz="1200" spc="-10" dirty="0">
                <a:solidFill>
                  <a:srgbClr val="585858"/>
                </a:solidFill>
                <a:latin typeface="Tahoma"/>
                <a:cs typeface="Tahoma"/>
              </a:rPr>
              <a:t>razvoja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biotehnološkog </a:t>
            </a:r>
            <a:r>
              <a:rPr sz="1200" spc="-10" dirty="0">
                <a:solidFill>
                  <a:srgbClr val="585858"/>
                </a:solidFill>
                <a:latin typeface="Tahoma"/>
                <a:cs typeface="Tahoma"/>
              </a:rPr>
              <a:t>istraživanja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i </a:t>
            </a:r>
            <a:r>
              <a:rPr sz="1200" spc="-10" dirty="0">
                <a:solidFill>
                  <a:srgbClr val="585858"/>
                </a:solidFill>
                <a:latin typeface="Tahoma"/>
                <a:cs typeface="Tahoma"/>
              </a:rPr>
              <a:t>razvoja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u</a:t>
            </a:r>
            <a:r>
              <a:rPr sz="1200" spc="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Tahoma"/>
                <a:cs typeface="Tahoma"/>
              </a:rPr>
              <a:t>Hrvatskoj.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220090"/>
            <a:ext cx="807211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/>
              <a:t>BIOCentar: INKUBACIJSKI </a:t>
            </a:r>
            <a:r>
              <a:rPr sz="2800" spc="-40" dirty="0"/>
              <a:t>CENTAR </a:t>
            </a:r>
            <a:r>
              <a:rPr sz="2800" spc="-5" dirty="0"/>
              <a:t>ZA  </a:t>
            </a:r>
            <a:r>
              <a:rPr sz="2800" spc="-10" dirty="0"/>
              <a:t>BIOZNANOSTI</a:t>
            </a: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5198364" y="771144"/>
            <a:ext cx="3073908" cy="4242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1235" y="3730244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16763">
            <a:solidFill>
              <a:srgbClr val="422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564004"/>
            <a:ext cx="3847465" cy="2793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9845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300" spc="-5" dirty="0">
                <a:solidFill>
                  <a:srgbClr val="585858"/>
                </a:solidFill>
                <a:latin typeface="Tahoma"/>
                <a:cs typeface="Tahoma"/>
              </a:rPr>
              <a:t>PhotoMath postao je najpopularnija aplikacija u  američkom</a:t>
            </a:r>
            <a:r>
              <a:rPr sz="1300" spc="-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585858"/>
                </a:solidFill>
                <a:latin typeface="Tahoma"/>
                <a:cs typeface="Tahoma"/>
              </a:rPr>
              <a:t>AppStoreu</a:t>
            </a:r>
            <a:endParaRPr sz="1300" dirty="0">
              <a:latin typeface="Tahoma"/>
              <a:cs typeface="Tahoma"/>
            </a:endParaRPr>
          </a:p>
          <a:p>
            <a:pPr marL="355600" marR="335280" indent="-342900">
              <a:lnSpc>
                <a:spcPct val="100000"/>
              </a:lnSpc>
              <a:spcBef>
                <a:spcPts val="31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300" spc="-10" dirty="0">
                <a:solidFill>
                  <a:srgbClr val="585858"/>
                </a:solidFill>
                <a:latin typeface="Tahoma"/>
                <a:cs typeface="Tahoma"/>
              </a:rPr>
              <a:t>Projekt radi </a:t>
            </a:r>
            <a:r>
              <a:rPr sz="1300" spc="-5" dirty="0">
                <a:solidFill>
                  <a:srgbClr val="585858"/>
                </a:solidFill>
                <a:latin typeface="Tahoma"/>
                <a:cs typeface="Tahoma"/>
              </a:rPr>
              <a:t>na principu </a:t>
            </a:r>
            <a:r>
              <a:rPr sz="1300" spc="-10" dirty="0">
                <a:solidFill>
                  <a:srgbClr val="585858"/>
                </a:solidFill>
                <a:latin typeface="Tahoma"/>
                <a:cs typeface="Tahoma"/>
              </a:rPr>
              <a:t>prepoznavanja </a:t>
            </a:r>
            <a:r>
              <a:rPr sz="1300" spc="-5" dirty="0">
                <a:solidFill>
                  <a:srgbClr val="585858"/>
                </a:solidFill>
                <a:latin typeface="Tahoma"/>
                <a:cs typeface="Tahoma"/>
              </a:rPr>
              <a:t>i  </a:t>
            </a:r>
            <a:r>
              <a:rPr sz="1300" spc="-10" dirty="0">
                <a:solidFill>
                  <a:srgbClr val="585858"/>
                </a:solidFill>
                <a:latin typeface="Tahoma"/>
                <a:cs typeface="Tahoma"/>
              </a:rPr>
              <a:t>rješavanja </a:t>
            </a:r>
            <a:r>
              <a:rPr sz="1300" spc="-5" dirty="0">
                <a:solidFill>
                  <a:srgbClr val="585858"/>
                </a:solidFill>
                <a:latin typeface="Tahoma"/>
                <a:cs typeface="Tahoma"/>
              </a:rPr>
              <a:t>matematičkih jednadžbi pomoću  pametnog</a:t>
            </a:r>
            <a:r>
              <a:rPr sz="1300" spc="-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Tahoma"/>
                <a:cs typeface="Tahoma"/>
              </a:rPr>
              <a:t>telefona</a:t>
            </a:r>
            <a:endParaRPr sz="1300" dirty="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31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300" spc="-5" dirty="0">
                <a:solidFill>
                  <a:srgbClr val="585858"/>
                </a:solidFill>
                <a:latin typeface="Tahoma"/>
                <a:cs typeface="Tahoma"/>
              </a:rPr>
              <a:t>Ukupna HAMAG-BICRO </a:t>
            </a:r>
            <a:r>
              <a:rPr sz="1300" spc="-10" dirty="0">
                <a:solidFill>
                  <a:srgbClr val="585858"/>
                </a:solidFill>
                <a:latin typeface="Tahoma"/>
                <a:cs typeface="Tahoma"/>
              </a:rPr>
              <a:t>potpora </a:t>
            </a:r>
            <a:r>
              <a:rPr sz="1300" spc="-5" dirty="0">
                <a:solidFill>
                  <a:srgbClr val="585858"/>
                </a:solidFill>
                <a:latin typeface="Tahoma"/>
                <a:cs typeface="Tahoma"/>
              </a:rPr>
              <a:t>– </a:t>
            </a:r>
            <a:r>
              <a:rPr sz="1300" b="1" spc="-5" dirty="0">
                <a:solidFill>
                  <a:srgbClr val="585858"/>
                </a:solidFill>
                <a:latin typeface="Tahoma"/>
                <a:cs typeface="Tahoma"/>
              </a:rPr>
              <a:t>1,7 milijuna  </a:t>
            </a:r>
            <a:r>
              <a:rPr sz="1300" b="1" spc="-10" dirty="0">
                <a:solidFill>
                  <a:srgbClr val="585858"/>
                </a:solidFill>
                <a:latin typeface="Tahoma"/>
                <a:cs typeface="Tahoma"/>
              </a:rPr>
              <a:t>kuna</a:t>
            </a:r>
            <a:endParaRPr sz="1300" dirty="0">
              <a:latin typeface="Tahoma"/>
              <a:cs typeface="Tahoma"/>
            </a:endParaRPr>
          </a:p>
          <a:p>
            <a:pPr marL="355600" indent="-342900">
              <a:spcBef>
                <a:spcPts val="31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r-HR" sz="1300" spc="-5" dirty="0">
                <a:solidFill>
                  <a:srgbClr val="585858"/>
                </a:solidFill>
                <a:latin typeface="Tahoma"/>
                <a:cs typeface="Tahoma"/>
              </a:rPr>
              <a:t>više od </a:t>
            </a:r>
            <a:r>
              <a:rPr lang="hr-HR" sz="1300" b="1" spc="-5" dirty="0">
                <a:solidFill>
                  <a:srgbClr val="585858"/>
                </a:solidFill>
                <a:latin typeface="Tahoma"/>
                <a:cs typeface="Tahoma"/>
              </a:rPr>
              <a:t>35 milijuna </a:t>
            </a:r>
            <a:r>
              <a:rPr lang="hr-HR" sz="1300" spc="-5" dirty="0">
                <a:solidFill>
                  <a:srgbClr val="585858"/>
                </a:solidFill>
                <a:latin typeface="Tahoma"/>
                <a:cs typeface="Tahoma"/>
              </a:rPr>
              <a:t>skinutih</a:t>
            </a:r>
            <a:r>
              <a:rPr lang="hr-HR" sz="1300" spc="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lang="hr-HR" sz="1300" spc="-5" dirty="0">
                <a:solidFill>
                  <a:srgbClr val="585858"/>
                </a:solidFill>
                <a:latin typeface="Tahoma"/>
                <a:cs typeface="Tahoma"/>
              </a:rPr>
              <a:t>aplikacija</a:t>
            </a:r>
            <a:endParaRPr lang="hr-HR" sz="13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r-HR" sz="1300" b="1" spc="-5" dirty="0" smtClean="0">
                <a:solidFill>
                  <a:srgbClr val="585858"/>
                </a:solidFill>
                <a:latin typeface="Tahoma"/>
                <a:cs typeface="Tahoma"/>
              </a:rPr>
              <a:t>6.5 milijuna </a:t>
            </a:r>
            <a:r>
              <a:rPr sz="1300" spc="-5" dirty="0" err="1" smtClean="0">
                <a:solidFill>
                  <a:srgbClr val="585858"/>
                </a:solidFill>
                <a:latin typeface="Tahoma"/>
                <a:cs typeface="Tahoma"/>
              </a:rPr>
              <a:t>aktivnih</a:t>
            </a:r>
            <a:r>
              <a:rPr sz="1300" spc="30" dirty="0" smtClean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300" spc="-5" dirty="0" err="1" smtClean="0">
                <a:solidFill>
                  <a:srgbClr val="585858"/>
                </a:solidFill>
                <a:latin typeface="Tahoma"/>
                <a:cs typeface="Tahoma"/>
              </a:rPr>
              <a:t>korisnika</a:t>
            </a:r>
            <a:endParaRPr sz="1300" dirty="0">
              <a:latin typeface="Tahoma"/>
              <a:cs typeface="Tahoma"/>
            </a:endParaRPr>
          </a:p>
          <a:p>
            <a:pPr marL="355600" marR="41275" indent="-342900">
              <a:lnSpc>
                <a:spcPct val="100000"/>
              </a:lnSpc>
              <a:spcBef>
                <a:spcPts val="31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300" spc="-5" dirty="0" smtClean="0">
                <a:solidFill>
                  <a:srgbClr val="585858"/>
                </a:solidFill>
                <a:latin typeface="Tahoma"/>
                <a:cs typeface="Tahoma"/>
              </a:rPr>
              <a:t>Na </a:t>
            </a:r>
            <a:r>
              <a:rPr sz="1300" spc="-10" dirty="0">
                <a:solidFill>
                  <a:srgbClr val="585858"/>
                </a:solidFill>
                <a:latin typeface="Tahoma"/>
                <a:cs typeface="Tahoma"/>
              </a:rPr>
              <a:t>startup konferenciji </a:t>
            </a:r>
            <a:r>
              <a:rPr sz="1300" b="1" spc="-5" dirty="0">
                <a:solidFill>
                  <a:srgbClr val="585858"/>
                </a:solidFill>
                <a:latin typeface="Tahoma"/>
                <a:cs typeface="Tahoma"/>
              </a:rPr>
              <a:t>4YFN </a:t>
            </a:r>
            <a:r>
              <a:rPr sz="1300" spc="-10" dirty="0">
                <a:solidFill>
                  <a:srgbClr val="585858"/>
                </a:solidFill>
                <a:latin typeface="Tahoma"/>
                <a:cs typeface="Tahoma"/>
              </a:rPr>
              <a:t>(Four </a:t>
            </a:r>
            <a:r>
              <a:rPr sz="1300" spc="-20" dirty="0">
                <a:solidFill>
                  <a:srgbClr val="585858"/>
                </a:solidFill>
                <a:latin typeface="Tahoma"/>
                <a:cs typeface="Tahoma"/>
              </a:rPr>
              <a:t>Years </a:t>
            </a:r>
            <a:r>
              <a:rPr sz="1300" spc="-10" dirty="0">
                <a:solidFill>
                  <a:srgbClr val="585858"/>
                </a:solidFill>
                <a:latin typeface="Tahoma"/>
                <a:cs typeface="Tahoma"/>
              </a:rPr>
              <a:t>From  </a:t>
            </a:r>
            <a:r>
              <a:rPr sz="1300" spc="-5" dirty="0">
                <a:solidFill>
                  <a:srgbClr val="585858"/>
                </a:solidFill>
                <a:latin typeface="Tahoma"/>
                <a:cs typeface="Tahoma"/>
              </a:rPr>
              <a:t>Now) u sklopu Mobile </a:t>
            </a:r>
            <a:r>
              <a:rPr sz="1300" spc="-15" dirty="0">
                <a:solidFill>
                  <a:srgbClr val="585858"/>
                </a:solidFill>
                <a:latin typeface="Tahoma"/>
                <a:cs typeface="Tahoma"/>
              </a:rPr>
              <a:t>World </a:t>
            </a:r>
            <a:r>
              <a:rPr sz="1300" spc="-10" dirty="0">
                <a:solidFill>
                  <a:srgbClr val="585858"/>
                </a:solidFill>
                <a:latin typeface="Tahoma"/>
                <a:cs typeface="Tahoma"/>
              </a:rPr>
              <a:t>Congressa </a:t>
            </a:r>
            <a:r>
              <a:rPr sz="1300" spc="-5" dirty="0">
                <a:solidFill>
                  <a:srgbClr val="585858"/>
                </a:solidFill>
                <a:latin typeface="Tahoma"/>
                <a:cs typeface="Tahoma"/>
              </a:rPr>
              <a:t>u  Barceloni proglašeni su najboljim u kategoriji  Digital</a:t>
            </a:r>
            <a:r>
              <a:rPr sz="1300" spc="-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585858"/>
                </a:solidFill>
                <a:latin typeface="Tahoma"/>
                <a:cs typeface="Tahoma"/>
              </a:rPr>
              <a:t>Media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855" rIns="0" bIns="0" rtlCol="0">
            <a:spAutoFit/>
          </a:bodyPr>
          <a:lstStyle/>
          <a:p>
            <a:pPr marL="12700">
              <a:lnSpc>
                <a:spcPts val="4785"/>
              </a:lnSpc>
            </a:pPr>
            <a:r>
              <a:rPr spc="-10" dirty="0"/>
              <a:t>PhotoMath</a:t>
            </a:r>
          </a:p>
        </p:txBody>
      </p:sp>
      <p:sp>
        <p:nvSpPr>
          <p:cNvPr id="5" name="object 5"/>
          <p:cNvSpPr/>
          <p:nvPr/>
        </p:nvSpPr>
        <p:spPr>
          <a:xfrm>
            <a:off x="5373623" y="204215"/>
            <a:ext cx="3313176" cy="2124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4796" y="2590800"/>
            <a:ext cx="3095244" cy="2004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39341"/>
            <a:ext cx="4239260" cy="3516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"/>
              <a:tabLst>
                <a:tab pos="356235" algn="l"/>
              </a:tabLst>
            </a:pP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Priča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o uspješnom,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mladom inovatoru koji je proizveo  najbrži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električni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automobil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na svijetu počinje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još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u 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srednjoškolskim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klupama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kada je </a:t>
            </a:r>
            <a:r>
              <a:rPr sz="1200" b="1" dirty="0">
                <a:solidFill>
                  <a:srgbClr val="585858"/>
                </a:solidFill>
                <a:latin typeface="Tahoma"/>
                <a:cs typeface="Tahoma"/>
              </a:rPr>
              <a:t>Mate </a:t>
            </a:r>
            <a:r>
              <a:rPr sz="1200" b="1" spc="-5" dirty="0">
                <a:solidFill>
                  <a:srgbClr val="585858"/>
                </a:solidFill>
                <a:latin typeface="Tahoma"/>
                <a:cs typeface="Tahoma"/>
              </a:rPr>
              <a:t>Rimac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kreirao  svoj prvi</a:t>
            </a:r>
            <a:r>
              <a:rPr sz="1200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patent</a:t>
            </a:r>
            <a:endParaRPr sz="1200" dirty="0">
              <a:latin typeface="Tahoma"/>
              <a:cs typeface="Tahoma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356235" algn="l"/>
              </a:tabLst>
            </a:pP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Nakon nekog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vremena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nastala </a:t>
            </a:r>
            <a:r>
              <a:rPr sz="1200" spc="5" dirty="0">
                <a:solidFill>
                  <a:srgbClr val="585858"/>
                </a:solidFill>
                <a:latin typeface="Tahoma"/>
                <a:cs typeface="Tahoma"/>
              </a:rPr>
              <a:t>je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tvrtka koja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se </a:t>
            </a:r>
            <a:r>
              <a:rPr sz="1200" spc="-10" dirty="0">
                <a:solidFill>
                  <a:srgbClr val="585858"/>
                </a:solidFill>
                <a:latin typeface="Tahoma"/>
                <a:cs typeface="Tahoma"/>
              </a:rPr>
              <a:t>bavi 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proizvodnjom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električnih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automobila </a:t>
            </a: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– 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Rimac</a:t>
            </a:r>
            <a:r>
              <a:rPr sz="1200" spc="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200" spc="-5" dirty="0" err="1" smtClean="0">
                <a:solidFill>
                  <a:srgbClr val="585858"/>
                </a:solidFill>
                <a:latin typeface="Tahoma"/>
                <a:cs typeface="Tahoma"/>
              </a:rPr>
              <a:t>Automobili</a:t>
            </a:r>
            <a:endParaRPr lang="hr-HR" sz="1200" spc="-5" dirty="0" smtClean="0">
              <a:solidFill>
                <a:srgbClr val="585858"/>
              </a:solidFill>
              <a:latin typeface="Tahoma"/>
              <a:cs typeface="Tahoma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356235" algn="l"/>
              </a:tabLst>
            </a:pPr>
            <a:r>
              <a:rPr lang="hr-HR" sz="1200" b="1" spc="-5" dirty="0">
                <a:solidFill>
                  <a:srgbClr val="585858"/>
                </a:solidFill>
                <a:latin typeface="Tahoma"/>
                <a:cs typeface="Tahoma"/>
              </a:rPr>
              <a:t>2017 - </a:t>
            </a:r>
            <a:r>
              <a:rPr lang="hr-HR" sz="1200" b="1" spc="-5" dirty="0" err="1">
                <a:solidFill>
                  <a:srgbClr val="585858"/>
                </a:solidFill>
                <a:latin typeface="Tahoma"/>
                <a:cs typeface="Tahoma"/>
              </a:rPr>
              <a:t>Forbes</a:t>
            </a:r>
            <a:r>
              <a:rPr lang="hr-HR" sz="1200" b="1" spc="-5" dirty="0">
                <a:solidFill>
                  <a:srgbClr val="585858"/>
                </a:solidFill>
                <a:latin typeface="Tahoma"/>
                <a:cs typeface="Tahoma"/>
              </a:rPr>
              <a:t>: Rimac među 30 najuspješnijih mladih poduzetnika</a:t>
            </a:r>
            <a:endParaRPr sz="1200" b="1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200" b="1" u="heavy" spc="-5" dirty="0" err="1" smtClean="0">
                <a:solidFill>
                  <a:srgbClr val="585858"/>
                </a:solidFill>
                <a:latin typeface="Tahoma"/>
                <a:cs typeface="Tahoma"/>
              </a:rPr>
              <a:t>Ostvarena</a:t>
            </a:r>
            <a:r>
              <a:rPr sz="1200" b="1" u="heavy" spc="-5" dirty="0" smtClean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200" b="1" u="heavy" spc="-5" dirty="0">
                <a:solidFill>
                  <a:srgbClr val="585858"/>
                </a:solidFill>
                <a:latin typeface="Tahoma"/>
                <a:cs typeface="Tahoma"/>
              </a:rPr>
              <a:t>HAMAG-BICRO</a:t>
            </a:r>
            <a:r>
              <a:rPr sz="1200" b="1" u="heavy" spc="-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200" b="1" u="heavy" spc="-5" dirty="0" err="1" smtClean="0">
                <a:solidFill>
                  <a:srgbClr val="585858"/>
                </a:solidFill>
                <a:latin typeface="Tahoma"/>
                <a:cs typeface="Tahoma"/>
              </a:rPr>
              <a:t>potpora</a:t>
            </a:r>
            <a:endParaRPr lang="hr-HR" sz="1200" b="1" u="heavy" spc="-5" dirty="0" smtClean="0">
              <a:solidFill>
                <a:srgbClr val="585858"/>
              </a:solidFill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Kroz HAMAG-BICRO programe korisnik Rimac Automobili ostvario je više od 5 milijuna kuna potpore.</a:t>
            </a:r>
            <a:r>
              <a:rPr lang="hr-H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</a:t>
            </a:r>
            <a:endParaRPr lang="hr-H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Bespovratna </a:t>
            </a:r>
            <a:r>
              <a:rPr lang="hr-H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sredstva HAMAG-BICRO-a dobio je za različite projekte kroz programe: PoC5 – 350 000 kuna, PoC6 – 350 000 kuna, IRCRO – 900 000 kuna, SME Instrument – 375 000 kuna te Poduzetnički Impuls (MINPO) – 400 000 kuna.  Osim bespovratnih potpora, Rimcu je osigurano jamstvo HAMAG-BICRO-a u iznosu 2,6 milijuna kuna za kredit od 3,7 milijuna kuna.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855" rIns="0" bIns="0" rtlCol="0">
            <a:spAutoFit/>
          </a:bodyPr>
          <a:lstStyle/>
          <a:p>
            <a:pPr marL="12700">
              <a:lnSpc>
                <a:spcPts val="4785"/>
              </a:lnSpc>
            </a:pPr>
            <a:r>
              <a:rPr spc="-5" dirty="0"/>
              <a:t>Rimac</a:t>
            </a:r>
            <a:r>
              <a:rPr spc="-65" dirty="0"/>
              <a:t> </a:t>
            </a:r>
            <a:r>
              <a:rPr spc="-5" dirty="0"/>
              <a:t>Automobili</a:t>
            </a:r>
          </a:p>
        </p:txBody>
      </p:sp>
      <p:sp>
        <p:nvSpPr>
          <p:cNvPr id="4" name="object 4"/>
          <p:cNvSpPr/>
          <p:nvPr/>
        </p:nvSpPr>
        <p:spPr>
          <a:xfrm>
            <a:off x="5282184" y="99060"/>
            <a:ext cx="3541775" cy="2392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41620" y="2673095"/>
            <a:ext cx="3421379" cy="2279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1561" y="2529077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823"/>
                </a:lnTo>
              </a:path>
            </a:pathLst>
          </a:custGeom>
          <a:ln w="38100">
            <a:solidFill>
              <a:srgbClr val="D2D2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81015" y="0"/>
            <a:ext cx="922655" cy="461009"/>
          </a:xfrm>
          <a:custGeom>
            <a:avLst/>
            <a:gdLst/>
            <a:ahLst/>
            <a:cxnLst/>
            <a:rect l="l" t="t" r="r" b="b"/>
            <a:pathLst>
              <a:path w="922654" h="461009">
                <a:moveTo>
                  <a:pt x="0" y="0"/>
                </a:moveTo>
                <a:lnTo>
                  <a:pt x="109163" y="460502"/>
                </a:lnTo>
                <a:lnTo>
                  <a:pt x="922190" y="420078"/>
                </a:lnTo>
                <a:lnTo>
                  <a:pt x="822107" y="0"/>
                </a:lnTo>
                <a:lnTo>
                  <a:pt x="0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03123" y="0"/>
            <a:ext cx="830580" cy="420370"/>
          </a:xfrm>
          <a:custGeom>
            <a:avLst/>
            <a:gdLst/>
            <a:ahLst/>
            <a:cxnLst/>
            <a:rect l="l" t="t" r="r" b="b"/>
            <a:pathLst>
              <a:path w="830579" h="420370">
                <a:moveTo>
                  <a:pt x="0" y="0"/>
                </a:moveTo>
                <a:lnTo>
                  <a:pt x="100083" y="420078"/>
                </a:lnTo>
                <a:lnTo>
                  <a:pt x="829939" y="108059"/>
                </a:lnTo>
                <a:lnTo>
                  <a:pt x="830470" y="107626"/>
                </a:lnTo>
                <a:lnTo>
                  <a:pt x="804784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63336" y="0"/>
            <a:ext cx="763905" cy="946785"/>
          </a:xfrm>
          <a:custGeom>
            <a:avLst/>
            <a:gdLst/>
            <a:ahLst/>
            <a:cxnLst/>
            <a:rect l="l" t="t" r="r" b="b"/>
            <a:pathLst>
              <a:path w="763904" h="946785">
                <a:moveTo>
                  <a:pt x="342968" y="0"/>
                </a:moveTo>
                <a:lnTo>
                  <a:pt x="0" y="608412"/>
                </a:lnTo>
                <a:lnTo>
                  <a:pt x="405123" y="946461"/>
                </a:lnTo>
                <a:lnTo>
                  <a:pt x="763653" y="309745"/>
                </a:lnTo>
                <a:lnTo>
                  <a:pt x="393767" y="0"/>
                </a:lnTo>
                <a:lnTo>
                  <a:pt x="342968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9848" y="0"/>
            <a:ext cx="826769" cy="608965"/>
          </a:xfrm>
          <a:custGeom>
            <a:avLst/>
            <a:gdLst/>
            <a:ahLst/>
            <a:cxnLst/>
            <a:rect l="l" t="t" r="r" b="b"/>
            <a:pathLst>
              <a:path w="826770" h="608965">
                <a:moveTo>
                  <a:pt x="245180" y="0"/>
                </a:moveTo>
                <a:lnTo>
                  <a:pt x="0" y="435441"/>
                </a:lnTo>
                <a:lnTo>
                  <a:pt x="483487" y="608412"/>
                </a:lnTo>
                <a:lnTo>
                  <a:pt x="826456" y="0"/>
                </a:lnTo>
                <a:lnTo>
                  <a:pt x="24518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9848" y="435441"/>
            <a:ext cx="889000" cy="511175"/>
          </a:xfrm>
          <a:custGeom>
            <a:avLst/>
            <a:gdLst/>
            <a:ahLst/>
            <a:cxnLst/>
            <a:rect l="l" t="t" r="r" b="b"/>
            <a:pathLst>
              <a:path w="889000" h="511175">
                <a:moveTo>
                  <a:pt x="0" y="0"/>
                </a:moveTo>
                <a:lnTo>
                  <a:pt x="403793" y="337917"/>
                </a:lnTo>
                <a:lnTo>
                  <a:pt x="888611" y="511019"/>
                </a:lnTo>
                <a:lnTo>
                  <a:pt x="483487" y="172970"/>
                </a:lnTo>
                <a:lnTo>
                  <a:pt x="0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34754" y="646235"/>
            <a:ext cx="1217930" cy="1504950"/>
          </a:xfrm>
          <a:custGeom>
            <a:avLst/>
            <a:gdLst/>
            <a:ahLst/>
            <a:cxnLst/>
            <a:rect l="l" t="t" r="r" b="b"/>
            <a:pathLst>
              <a:path w="1217929" h="1504950">
                <a:moveTo>
                  <a:pt x="562856" y="0"/>
                </a:moveTo>
                <a:lnTo>
                  <a:pt x="557951" y="0"/>
                </a:lnTo>
                <a:lnTo>
                  <a:pt x="0" y="586672"/>
                </a:lnTo>
                <a:lnTo>
                  <a:pt x="660907" y="1504558"/>
                </a:lnTo>
                <a:lnTo>
                  <a:pt x="1217670" y="920169"/>
                </a:lnTo>
                <a:lnTo>
                  <a:pt x="1217670" y="908090"/>
                </a:lnTo>
                <a:lnTo>
                  <a:pt x="562856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21423" y="1232907"/>
            <a:ext cx="1374775" cy="1267460"/>
          </a:xfrm>
          <a:custGeom>
            <a:avLst/>
            <a:gdLst/>
            <a:ahLst/>
            <a:cxnLst/>
            <a:rect l="l" t="t" r="r" b="b"/>
            <a:pathLst>
              <a:path w="1374775" h="1267460">
                <a:moveTo>
                  <a:pt x="713329" y="0"/>
                </a:moveTo>
                <a:lnTo>
                  <a:pt x="0" y="349350"/>
                </a:lnTo>
                <a:lnTo>
                  <a:pt x="660869" y="1267236"/>
                </a:lnTo>
                <a:lnTo>
                  <a:pt x="1374237" y="917886"/>
                </a:lnTo>
                <a:lnTo>
                  <a:pt x="713329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21423" y="646235"/>
            <a:ext cx="1271270" cy="936625"/>
          </a:xfrm>
          <a:custGeom>
            <a:avLst/>
            <a:gdLst/>
            <a:ahLst/>
            <a:cxnLst/>
            <a:rect l="l" t="t" r="r" b="b"/>
            <a:pathLst>
              <a:path w="1271270" h="936625">
                <a:moveTo>
                  <a:pt x="1271281" y="0"/>
                </a:moveTo>
                <a:lnTo>
                  <a:pt x="1268065" y="0"/>
                </a:lnTo>
                <a:lnTo>
                  <a:pt x="560741" y="345498"/>
                </a:lnTo>
                <a:lnTo>
                  <a:pt x="0" y="936022"/>
                </a:lnTo>
                <a:lnTo>
                  <a:pt x="713329" y="586672"/>
                </a:lnTo>
                <a:lnTo>
                  <a:pt x="1271281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63411" y="2280753"/>
            <a:ext cx="365760" cy="336550"/>
          </a:xfrm>
          <a:custGeom>
            <a:avLst/>
            <a:gdLst/>
            <a:ahLst/>
            <a:cxnLst/>
            <a:rect l="l" t="t" r="r" b="b"/>
            <a:pathLst>
              <a:path w="365760" h="336550">
                <a:moveTo>
                  <a:pt x="3851" y="0"/>
                </a:moveTo>
                <a:lnTo>
                  <a:pt x="0" y="263841"/>
                </a:lnTo>
                <a:lnTo>
                  <a:pt x="361091" y="336012"/>
                </a:lnTo>
                <a:lnTo>
                  <a:pt x="365423" y="72176"/>
                </a:lnTo>
                <a:lnTo>
                  <a:pt x="3851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67263" y="2041293"/>
            <a:ext cx="455930" cy="311785"/>
          </a:xfrm>
          <a:custGeom>
            <a:avLst/>
            <a:gdLst/>
            <a:ahLst/>
            <a:cxnLst/>
            <a:rect l="l" t="t" r="r" b="b"/>
            <a:pathLst>
              <a:path w="455929" h="311785">
                <a:moveTo>
                  <a:pt x="93880" y="0"/>
                </a:moveTo>
                <a:lnTo>
                  <a:pt x="0" y="239460"/>
                </a:lnTo>
                <a:lnTo>
                  <a:pt x="361571" y="311636"/>
                </a:lnTo>
                <a:lnTo>
                  <a:pt x="455453" y="71692"/>
                </a:lnTo>
                <a:lnTo>
                  <a:pt x="9388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24503" y="2112985"/>
            <a:ext cx="98425" cy="503555"/>
          </a:xfrm>
          <a:custGeom>
            <a:avLst/>
            <a:gdLst/>
            <a:ahLst/>
            <a:cxnLst/>
            <a:rect l="l" t="t" r="r" b="b"/>
            <a:pathLst>
              <a:path w="98425" h="503555">
                <a:moveTo>
                  <a:pt x="98213" y="0"/>
                </a:moveTo>
                <a:lnTo>
                  <a:pt x="4331" y="239944"/>
                </a:lnTo>
                <a:lnTo>
                  <a:pt x="0" y="503301"/>
                </a:lnTo>
                <a:lnTo>
                  <a:pt x="93882" y="263841"/>
                </a:lnTo>
                <a:lnTo>
                  <a:pt x="98213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36574" y="3443308"/>
            <a:ext cx="759460" cy="730250"/>
          </a:xfrm>
          <a:custGeom>
            <a:avLst/>
            <a:gdLst/>
            <a:ahLst/>
            <a:cxnLst/>
            <a:rect l="l" t="t" r="r" b="b"/>
            <a:pathLst>
              <a:path w="759459" h="730250">
                <a:moveTo>
                  <a:pt x="0" y="592768"/>
                </a:moveTo>
                <a:lnTo>
                  <a:pt x="455446" y="729887"/>
                </a:lnTo>
                <a:lnTo>
                  <a:pt x="759279" y="138423"/>
                </a:lnTo>
                <a:lnTo>
                  <a:pt x="759422" y="137919"/>
                </a:lnTo>
                <a:lnTo>
                  <a:pt x="304324" y="0"/>
                </a:lnTo>
                <a:lnTo>
                  <a:pt x="0" y="592768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71689" y="3165004"/>
            <a:ext cx="669290" cy="871219"/>
          </a:xfrm>
          <a:custGeom>
            <a:avLst/>
            <a:gdLst/>
            <a:ahLst/>
            <a:cxnLst/>
            <a:rect l="l" t="t" r="r" b="b"/>
            <a:pathLst>
              <a:path w="669290" h="871220">
                <a:moveTo>
                  <a:pt x="6432" y="569777"/>
                </a:moveTo>
                <a:lnTo>
                  <a:pt x="0" y="592334"/>
                </a:lnTo>
                <a:lnTo>
                  <a:pt x="364885" y="871073"/>
                </a:lnTo>
                <a:lnTo>
                  <a:pt x="669209" y="278304"/>
                </a:lnTo>
                <a:lnTo>
                  <a:pt x="308167" y="2891"/>
                </a:lnTo>
                <a:lnTo>
                  <a:pt x="298028" y="0"/>
                </a:lnTo>
                <a:lnTo>
                  <a:pt x="6432" y="569777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79857" y="3167895"/>
            <a:ext cx="815975" cy="413384"/>
          </a:xfrm>
          <a:custGeom>
            <a:avLst/>
            <a:gdLst/>
            <a:ahLst/>
            <a:cxnLst/>
            <a:rect l="l" t="t" r="r" b="b"/>
            <a:pathLst>
              <a:path w="815975" h="413385">
                <a:moveTo>
                  <a:pt x="0" y="0"/>
                </a:moveTo>
                <a:lnTo>
                  <a:pt x="361041" y="275412"/>
                </a:lnTo>
                <a:lnTo>
                  <a:pt x="815412" y="413125"/>
                </a:lnTo>
                <a:lnTo>
                  <a:pt x="446852" y="131577"/>
                </a:lnTo>
                <a:lnTo>
                  <a:pt x="214861" y="61271"/>
                </a:lnTo>
                <a:lnTo>
                  <a:pt x="0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95120" y="3607274"/>
            <a:ext cx="245745" cy="313690"/>
          </a:xfrm>
          <a:custGeom>
            <a:avLst/>
            <a:gdLst/>
            <a:ahLst/>
            <a:cxnLst/>
            <a:rect l="l" t="t" r="r" b="b"/>
            <a:pathLst>
              <a:path w="245745" h="313689">
                <a:moveTo>
                  <a:pt x="129797" y="0"/>
                </a:moveTo>
                <a:lnTo>
                  <a:pt x="0" y="107741"/>
                </a:lnTo>
                <a:lnTo>
                  <a:pt x="115266" y="313472"/>
                </a:lnTo>
                <a:lnTo>
                  <a:pt x="115386" y="313611"/>
                </a:lnTo>
                <a:lnTo>
                  <a:pt x="245352" y="206130"/>
                </a:lnTo>
                <a:lnTo>
                  <a:pt x="129797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24917" y="3554058"/>
            <a:ext cx="271145" cy="259715"/>
          </a:xfrm>
          <a:custGeom>
            <a:avLst/>
            <a:gdLst/>
            <a:ahLst/>
            <a:cxnLst/>
            <a:rect l="l" t="t" r="r" b="b"/>
            <a:pathLst>
              <a:path w="271145" h="259714">
                <a:moveTo>
                  <a:pt x="153904" y="0"/>
                </a:moveTo>
                <a:lnTo>
                  <a:pt x="0" y="53216"/>
                </a:lnTo>
                <a:lnTo>
                  <a:pt x="115554" y="259346"/>
                </a:lnTo>
                <a:lnTo>
                  <a:pt x="267724" y="206614"/>
                </a:lnTo>
                <a:lnTo>
                  <a:pt x="270566" y="204184"/>
                </a:lnTo>
                <a:lnTo>
                  <a:pt x="159312" y="6324"/>
                </a:lnTo>
                <a:lnTo>
                  <a:pt x="153904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10710" y="3760672"/>
            <a:ext cx="281940" cy="160655"/>
          </a:xfrm>
          <a:custGeom>
            <a:avLst/>
            <a:gdLst/>
            <a:ahLst/>
            <a:cxnLst/>
            <a:rect l="l" t="t" r="r" b="b"/>
            <a:pathLst>
              <a:path w="281940" h="160654">
                <a:moveTo>
                  <a:pt x="281931" y="0"/>
                </a:moveTo>
                <a:lnTo>
                  <a:pt x="129761" y="52732"/>
                </a:lnTo>
                <a:lnTo>
                  <a:pt x="0" y="160038"/>
                </a:lnTo>
                <a:lnTo>
                  <a:pt x="155455" y="106286"/>
                </a:lnTo>
                <a:lnTo>
                  <a:pt x="221721" y="51485"/>
                </a:lnTo>
                <a:lnTo>
                  <a:pt x="281931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24302" y="4272544"/>
            <a:ext cx="1021080" cy="871219"/>
          </a:xfrm>
          <a:custGeom>
            <a:avLst/>
            <a:gdLst/>
            <a:ahLst/>
            <a:cxnLst/>
            <a:rect l="l" t="t" r="r" b="b"/>
            <a:pathLst>
              <a:path w="1021079" h="871220">
                <a:moveTo>
                  <a:pt x="166204" y="870954"/>
                </a:moveTo>
                <a:lnTo>
                  <a:pt x="1020829" y="870954"/>
                </a:lnTo>
                <a:lnTo>
                  <a:pt x="692880" y="0"/>
                </a:lnTo>
                <a:lnTo>
                  <a:pt x="3149" y="418826"/>
                </a:lnTo>
                <a:lnTo>
                  <a:pt x="0" y="430483"/>
                </a:lnTo>
                <a:lnTo>
                  <a:pt x="166204" y="870954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7183" y="4121404"/>
            <a:ext cx="1164590" cy="1022350"/>
          </a:xfrm>
          <a:custGeom>
            <a:avLst/>
            <a:gdLst/>
            <a:ahLst/>
            <a:cxnLst/>
            <a:rect l="l" t="t" r="r" b="b"/>
            <a:pathLst>
              <a:path w="1164590" h="1022350">
                <a:moveTo>
                  <a:pt x="327948" y="1022095"/>
                </a:moveTo>
                <a:lnTo>
                  <a:pt x="1164403" y="1022095"/>
                </a:lnTo>
                <a:lnTo>
                  <a:pt x="779576" y="0"/>
                </a:lnTo>
                <a:lnTo>
                  <a:pt x="0" y="151140"/>
                </a:lnTo>
                <a:lnTo>
                  <a:pt x="327948" y="10220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5940" y="2574163"/>
            <a:ext cx="421005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22195" algn="l"/>
              </a:tabLst>
            </a:pPr>
            <a:r>
              <a:rPr sz="1600" spc="-10" dirty="0" smtClean="0">
                <a:solidFill>
                  <a:srgbClr val="585858"/>
                </a:solidFill>
                <a:latin typeface="Tahoma"/>
                <a:cs typeface="Tahoma"/>
                <a:hlinkClick r:id="rId2"/>
              </a:rPr>
              <a:t>www.hamagbicro.hr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8640" y="3506723"/>
            <a:ext cx="141731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255" y="3811522"/>
            <a:ext cx="189865" cy="95250"/>
          </a:xfrm>
          <a:custGeom>
            <a:avLst/>
            <a:gdLst/>
            <a:ahLst/>
            <a:cxnLst/>
            <a:rect l="l" t="t" r="r" b="b"/>
            <a:pathLst>
              <a:path w="189865" h="95250">
                <a:moveTo>
                  <a:pt x="95829" y="0"/>
                </a:moveTo>
                <a:lnTo>
                  <a:pt x="93603" y="0"/>
                </a:lnTo>
                <a:lnTo>
                  <a:pt x="64143" y="2208"/>
                </a:lnTo>
                <a:lnTo>
                  <a:pt x="25280" y="17034"/>
                </a:lnTo>
                <a:lnTo>
                  <a:pt x="1775" y="47279"/>
                </a:lnTo>
                <a:lnTo>
                  <a:pt x="0" y="52998"/>
                </a:lnTo>
                <a:lnTo>
                  <a:pt x="278" y="72556"/>
                </a:lnTo>
                <a:lnTo>
                  <a:pt x="940" y="81389"/>
                </a:lnTo>
                <a:lnTo>
                  <a:pt x="2228" y="88329"/>
                </a:lnTo>
                <a:lnTo>
                  <a:pt x="13754" y="93850"/>
                </a:lnTo>
                <a:lnTo>
                  <a:pt x="32593" y="94638"/>
                </a:lnTo>
                <a:lnTo>
                  <a:pt x="50177" y="89749"/>
                </a:lnTo>
                <a:lnTo>
                  <a:pt x="57943" y="78234"/>
                </a:lnTo>
                <a:lnTo>
                  <a:pt x="57003" y="71057"/>
                </a:lnTo>
                <a:lnTo>
                  <a:pt x="55436" y="64353"/>
                </a:lnTo>
                <a:lnTo>
                  <a:pt x="55123" y="57650"/>
                </a:lnTo>
                <a:lnTo>
                  <a:pt x="93603" y="40378"/>
                </a:lnTo>
                <a:lnTo>
                  <a:pt x="184095" y="40378"/>
                </a:lnTo>
                <a:lnTo>
                  <a:pt x="180622" y="34897"/>
                </a:lnTo>
                <a:lnTo>
                  <a:pt x="173832" y="27761"/>
                </a:lnTo>
                <a:lnTo>
                  <a:pt x="162270" y="17034"/>
                </a:lnTo>
                <a:lnTo>
                  <a:pt x="146530" y="8201"/>
                </a:lnTo>
                <a:lnTo>
                  <a:pt x="124940" y="2208"/>
                </a:lnTo>
                <a:lnTo>
                  <a:pt x="95829" y="0"/>
                </a:lnTo>
                <a:close/>
              </a:path>
              <a:path w="189865" h="95250">
                <a:moveTo>
                  <a:pt x="184095" y="40378"/>
                </a:moveTo>
                <a:lnTo>
                  <a:pt x="93603" y="40378"/>
                </a:lnTo>
                <a:lnTo>
                  <a:pt x="104815" y="40535"/>
                </a:lnTo>
                <a:lnTo>
                  <a:pt x="114773" y="41640"/>
                </a:lnTo>
                <a:lnTo>
                  <a:pt x="123061" y="44637"/>
                </a:lnTo>
                <a:lnTo>
                  <a:pt x="129259" y="50474"/>
                </a:lnTo>
                <a:lnTo>
                  <a:pt x="133019" y="57650"/>
                </a:lnTo>
                <a:lnTo>
                  <a:pt x="132602" y="64353"/>
                </a:lnTo>
                <a:lnTo>
                  <a:pt x="130513" y="71057"/>
                </a:lnTo>
                <a:lnTo>
                  <a:pt x="129259" y="78234"/>
                </a:lnTo>
                <a:lnTo>
                  <a:pt x="137025" y="89749"/>
                </a:lnTo>
                <a:lnTo>
                  <a:pt x="154610" y="94638"/>
                </a:lnTo>
                <a:lnTo>
                  <a:pt x="173449" y="93850"/>
                </a:lnTo>
                <a:lnTo>
                  <a:pt x="184974" y="88329"/>
                </a:lnTo>
                <a:lnTo>
                  <a:pt x="188456" y="81389"/>
                </a:lnTo>
                <a:lnTo>
                  <a:pt x="189432" y="72556"/>
                </a:lnTo>
                <a:lnTo>
                  <a:pt x="188735" y="62777"/>
                </a:lnTo>
                <a:lnTo>
                  <a:pt x="187203" y="52998"/>
                </a:lnTo>
                <a:lnTo>
                  <a:pt x="186680" y="47279"/>
                </a:lnTo>
                <a:lnTo>
                  <a:pt x="184695" y="41325"/>
                </a:lnTo>
                <a:lnTo>
                  <a:pt x="184095" y="40378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640" y="4055371"/>
            <a:ext cx="181610" cy="152400"/>
          </a:xfrm>
          <a:custGeom>
            <a:avLst/>
            <a:gdLst/>
            <a:ahLst/>
            <a:cxnLst/>
            <a:rect l="l" t="t" r="r" b="b"/>
            <a:pathLst>
              <a:path w="181609" h="152400">
                <a:moveTo>
                  <a:pt x="180499" y="0"/>
                </a:moveTo>
                <a:lnTo>
                  <a:pt x="2157" y="0"/>
                </a:lnTo>
                <a:lnTo>
                  <a:pt x="0" y="2302"/>
                </a:lnTo>
                <a:lnTo>
                  <a:pt x="0" y="145119"/>
                </a:lnTo>
                <a:lnTo>
                  <a:pt x="6472" y="152030"/>
                </a:lnTo>
                <a:lnTo>
                  <a:pt x="174745" y="152030"/>
                </a:lnTo>
                <a:lnTo>
                  <a:pt x="181218" y="146847"/>
                </a:lnTo>
                <a:lnTo>
                  <a:pt x="181218" y="128995"/>
                </a:lnTo>
                <a:lnTo>
                  <a:pt x="34516" y="128995"/>
                </a:lnTo>
                <a:lnTo>
                  <a:pt x="44647" y="115174"/>
                </a:lnTo>
                <a:lnTo>
                  <a:pt x="21573" y="115174"/>
                </a:lnTo>
                <a:lnTo>
                  <a:pt x="21573" y="18428"/>
                </a:lnTo>
                <a:lnTo>
                  <a:pt x="181218" y="18428"/>
                </a:lnTo>
                <a:lnTo>
                  <a:pt x="181218" y="575"/>
                </a:lnTo>
                <a:lnTo>
                  <a:pt x="180499" y="0"/>
                </a:lnTo>
                <a:close/>
              </a:path>
              <a:path w="181609" h="152400">
                <a:moveTo>
                  <a:pt x="114820" y="76015"/>
                </a:moveTo>
                <a:lnTo>
                  <a:pt x="110026" y="76015"/>
                </a:lnTo>
                <a:lnTo>
                  <a:pt x="146701" y="128995"/>
                </a:lnTo>
                <a:lnTo>
                  <a:pt x="181218" y="128995"/>
                </a:lnTo>
                <a:lnTo>
                  <a:pt x="181218" y="115174"/>
                </a:lnTo>
                <a:lnTo>
                  <a:pt x="159644" y="115174"/>
                </a:lnTo>
                <a:lnTo>
                  <a:pt x="114820" y="76015"/>
                </a:lnTo>
                <a:close/>
              </a:path>
              <a:path w="181609" h="152400">
                <a:moveTo>
                  <a:pt x="30204" y="18428"/>
                </a:moveTo>
                <a:lnTo>
                  <a:pt x="21573" y="18428"/>
                </a:lnTo>
                <a:lnTo>
                  <a:pt x="71194" y="73712"/>
                </a:lnTo>
                <a:lnTo>
                  <a:pt x="21573" y="115174"/>
                </a:lnTo>
                <a:lnTo>
                  <a:pt x="44647" y="115174"/>
                </a:lnTo>
                <a:lnTo>
                  <a:pt x="73349" y="76015"/>
                </a:lnTo>
                <a:lnTo>
                  <a:pt x="114820" y="76015"/>
                </a:lnTo>
                <a:lnTo>
                  <a:pt x="112184" y="73712"/>
                </a:lnTo>
                <a:lnTo>
                  <a:pt x="118117" y="66801"/>
                </a:lnTo>
                <a:lnTo>
                  <a:pt x="90610" y="66801"/>
                </a:lnTo>
                <a:lnTo>
                  <a:pt x="30204" y="18428"/>
                </a:lnTo>
                <a:close/>
              </a:path>
              <a:path w="181609" h="152400">
                <a:moveTo>
                  <a:pt x="181218" y="18428"/>
                </a:moveTo>
                <a:lnTo>
                  <a:pt x="159644" y="18428"/>
                </a:lnTo>
                <a:lnTo>
                  <a:pt x="159644" y="115174"/>
                </a:lnTo>
                <a:lnTo>
                  <a:pt x="181218" y="115174"/>
                </a:lnTo>
                <a:lnTo>
                  <a:pt x="181218" y="18428"/>
                </a:lnTo>
                <a:close/>
              </a:path>
              <a:path w="181609" h="152400">
                <a:moveTo>
                  <a:pt x="110026" y="76015"/>
                </a:moveTo>
                <a:lnTo>
                  <a:pt x="73349" y="76015"/>
                </a:lnTo>
                <a:lnTo>
                  <a:pt x="90610" y="96746"/>
                </a:lnTo>
                <a:lnTo>
                  <a:pt x="110026" y="76015"/>
                </a:lnTo>
                <a:close/>
              </a:path>
              <a:path w="181609" h="152400">
                <a:moveTo>
                  <a:pt x="159644" y="18428"/>
                </a:moveTo>
                <a:lnTo>
                  <a:pt x="151016" y="18428"/>
                </a:lnTo>
                <a:lnTo>
                  <a:pt x="90610" y="66801"/>
                </a:lnTo>
                <a:lnTo>
                  <a:pt x="118117" y="66801"/>
                </a:lnTo>
                <a:lnTo>
                  <a:pt x="159644" y="18428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94503" y="715450"/>
            <a:ext cx="907492" cy="271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4923" y="440426"/>
            <a:ext cx="1679117" cy="539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5518" y="1014476"/>
            <a:ext cx="269303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4000"/>
              </a:lnSpc>
            </a:pPr>
            <a:r>
              <a:rPr sz="750" spc="5" dirty="0">
                <a:solidFill>
                  <a:srgbClr val="585858"/>
                </a:solidFill>
                <a:latin typeface="Tahoma"/>
                <a:cs typeface="Tahoma"/>
              </a:rPr>
              <a:t>Hrvatska agencija </a:t>
            </a:r>
            <a:r>
              <a:rPr sz="750" dirty="0">
                <a:solidFill>
                  <a:srgbClr val="585858"/>
                </a:solidFill>
                <a:latin typeface="Tahoma"/>
                <a:cs typeface="Tahoma"/>
              </a:rPr>
              <a:t>za </a:t>
            </a:r>
            <a:r>
              <a:rPr sz="750" spc="5" dirty="0">
                <a:solidFill>
                  <a:srgbClr val="585858"/>
                </a:solidFill>
                <a:latin typeface="Tahoma"/>
                <a:cs typeface="Tahoma"/>
              </a:rPr>
              <a:t>malo gospodarstvo, inovacije </a:t>
            </a:r>
            <a:r>
              <a:rPr sz="750" dirty="0">
                <a:solidFill>
                  <a:srgbClr val="585858"/>
                </a:solidFill>
                <a:latin typeface="Tahoma"/>
                <a:cs typeface="Tahoma"/>
              </a:rPr>
              <a:t>i </a:t>
            </a:r>
            <a:r>
              <a:rPr sz="750" spc="5" dirty="0">
                <a:solidFill>
                  <a:srgbClr val="585858"/>
                </a:solidFill>
                <a:latin typeface="Tahoma"/>
                <a:cs typeface="Tahoma"/>
              </a:rPr>
              <a:t>investicije  Croatian Agency for SMEs, Innovations and</a:t>
            </a:r>
            <a:r>
              <a:rPr sz="750" spc="-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750" spc="5" dirty="0">
                <a:solidFill>
                  <a:srgbClr val="585858"/>
                </a:solidFill>
                <a:latin typeface="Tahoma"/>
                <a:cs typeface="Tahoma"/>
              </a:rPr>
              <a:t>Investments</a:t>
            </a:r>
            <a:endParaRPr sz="75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90773" y="4688800"/>
            <a:ext cx="10795" cy="42545"/>
          </a:xfrm>
          <a:custGeom>
            <a:avLst/>
            <a:gdLst/>
            <a:ahLst/>
            <a:cxnLst/>
            <a:rect l="l" t="t" r="r" b="b"/>
            <a:pathLst>
              <a:path w="10794" h="42545">
                <a:moveTo>
                  <a:pt x="8871" y="0"/>
                </a:moveTo>
                <a:lnTo>
                  <a:pt x="1612" y="0"/>
                </a:lnTo>
                <a:lnTo>
                  <a:pt x="0" y="2687"/>
                </a:lnTo>
                <a:lnTo>
                  <a:pt x="0" y="39523"/>
                </a:lnTo>
                <a:lnTo>
                  <a:pt x="1612" y="42214"/>
                </a:lnTo>
                <a:lnTo>
                  <a:pt x="8871" y="42214"/>
                </a:lnTo>
                <a:lnTo>
                  <a:pt x="10483" y="39523"/>
                </a:lnTo>
                <a:lnTo>
                  <a:pt x="10483" y="2687"/>
                </a:lnTo>
                <a:lnTo>
                  <a:pt x="8871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3624" y="4632874"/>
            <a:ext cx="270510" cy="269875"/>
          </a:xfrm>
          <a:custGeom>
            <a:avLst/>
            <a:gdLst/>
            <a:ahLst/>
            <a:cxnLst/>
            <a:rect l="l" t="t" r="r" b="b"/>
            <a:pathLst>
              <a:path w="270510" h="269875">
                <a:moveTo>
                  <a:pt x="269892" y="0"/>
                </a:moveTo>
                <a:lnTo>
                  <a:pt x="0" y="0"/>
                </a:lnTo>
                <a:lnTo>
                  <a:pt x="0" y="269681"/>
                </a:lnTo>
                <a:lnTo>
                  <a:pt x="269892" y="269681"/>
                </a:lnTo>
                <a:lnTo>
                  <a:pt x="269892" y="243331"/>
                </a:lnTo>
                <a:lnTo>
                  <a:pt x="134946" y="243331"/>
                </a:lnTo>
                <a:lnTo>
                  <a:pt x="118019" y="243294"/>
                </a:lnTo>
                <a:lnTo>
                  <a:pt x="67743" y="240911"/>
                </a:lnTo>
                <a:lnTo>
                  <a:pt x="45530" y="202226"/>
                </a:lnTo>
                <a:lnTo>
                  <a:pt x="45161" y="180684"/>
                </a:lnTo>
                <a:lnTo>
                  <a:pt x="45211" y="170075"/>
                </a:lnTo>
                <a:lnTo>
                  <a:pt x="50995" y="131651"/>
                </a:lnTo>
                <a:lnTo>
                  <a:pt x="101244" y="118607"/>
                </a:lnTo>
                <a:lnTo>
                  <a:pt x="269892" y="118304"/>
                </a:lnTo>
                <a:lnTo>
                  <a:pt x="269892" y="108087"/>
                </a:lnTo>
                <a:lnTo>
                  <a:pt x="126881" y="108087"/>
                </a:lnTo>
                <a:lnTo>
                  <a:pt x="125038" y="107281"/>
                </a:lnTo>
                <a:lnTo>
                  <a:pt x="89247" y="107281"/>
                </a:lnTo>
                <a:lnTo>
                  <a:pt x="89247" y="74477"/>
                </a:lnTo>
                <a:lnTo>
                  <a:pt x="88189" y="69536"/>
                </a:lnTo>
                <a:lnTo>
                  <a:pt x="86627" y="63587"/>
                </a:lnTo>
                <a:lnTo>
                  <a:pt x="84560" y="56629"/>
                </a:lnTo>
                <a:lnTo>
                  <a:pt x="81988" y="48665"/>
                </a:lnTo>
                <a:lnTo>
                  <a:pt x="76614" y="33606"/>
                </a:lnTo>
                <a:lnTo>
                  <a:pt x="74192" y="26081"/>
                </a:lnTo>
                <a:lnTo>
                  <a:pt x="269892" y="26081"/>
                </a:lnTo>
                <a:lnTo>
                  <a:pt x="269892" y="0"/>
                </a:lnTo>
                <a:close/>
              </a:path>
              <a:path w="270510" h="269875">
                <a:moveTo>
                  <a:pt x="269892" y="118304"/>
                </a:moveTo>
                <a:lnTo>
                  <a:pt x="134946" y="118304"/>
                </a:lnTo>
                <a:lnTo>
                  <a:pt x="151722" y="118342"/>
                </a:lnTo>
                <a:lnTo>
                  <a:pt x="168549" y="118607"/>
                </a:lnTo>
                <a:lnTo>
                  <a:pt x="208843" y="122584"/>
                </a:lnTo>
                <a:lnTo>
                  <a:pt x="224327" y="159341"/>
                </a:lnTo>
                <a:lnTo>
                  <a:pt x="224731" y="180684"/>
                </a:lnTo>
                <a:lnTo>
                  <a:pt x="224680" y="191442"/>
                </a:lnTo>
                <a:lnTo>
                  <a:pt x="218898" y="229872"/>
                </a:lnTo>
                <a:lnTo>
                  <a:pt x="168549" y="243029"/>
                </a:lnTo>
                <a:lnTo>
                  <a:pt x="134946" y="243331"/>
                </a:lnTo>
                <a:lnTo>
                  <a:pt x="269892" y="243331"/>
                </a:lnTo>
                <a:lnTo>
                  <a:pt x="269892" y="118304"/>
                </a:lnTo>
                <a:close/>
              </a:path>
              <a:path w="270510" h="269875">
                <a:moveTo>
                  <a:pt x="269892" y="45977"/>
                </a:moveTo>
                <a:lnTo>
                  <a:pt x="137901" y="45977"/>
                </a:lnTo>
                <a:lnTo>
                  <a:pt x="142204" y="48127"/>
                </a:lnTo>
                <a:lnTo>
                  <a:pt x="145160" y="52162"/>
                </a:lnTo>
                <a:lnTo>
                  <a:pt x="147579" y="55387"/>
                </a:lnTo>
                <a:lnTo>
                  <a:pt x="148657" y="59956"/>
                </a:lnTo>
                <a:lnTo>
                  <a:pt x="148657" y="94104"/>
                </a:lnTo>
                <a:lnTo>
                  <a:pt x="147579" y="98946"/>
                </a:lnTo>
                <a:lnTo>
                  <a:pt x="145160" y="101902"/>
                </a:lnTo>
                <a:lnTo>
                  <a:pt x="142204" y="106206"/>
                </a:lnTo>
                <a:lnTo>
                  <a:pt x="137901" y="108087"/>
                </a:lnTo>
                <a:lnTo>
                  <a:pt x="162096" y="108087"/>
                </a:lnTo>
                <a:lnTo>
                  <a:pt x="159678" y="106744"/>
                </a:lnTo>
                <a:lnTo>
                  <a:pt x="158065" y="101902"/>
                </a:lnTo>
                <a:lnTo>
                  <a:pt x="157528" y="98946"/>
                </a:lnTo>
                <a:lnTo>
                  <a:pt x="157528" y="46783"/>
                </a:lnTo>
                <a:lnTo>
                  <a:pt x="269892" y="46783"/>
                </a:lnTo>
                <a:lnTo>
                  <a:pt x="269892" y="45977"/>
                </a:lnTo>
                <a:close/>
              </a:path>
              <a:path w="270510" h="269875">
                <a:moveTo>
                  <a:pt x="178226" y="100827"/>
                </a:moveTo>
                <a:lnTo>
                  <a:pt x="173923" y="105669"/>
                </a:lnTo>
                <a:lnTo>
                  <a:pt x="169624" y="108087"/>
                </a:lnTo>
                <a:lnTo>
                  <a:pt x="269892" y="108087"/>
                </a:lnTo>
                <a:lnTo>
                  <a:pt x="269892" y="107281"/>
                </a:lnTo>
                <a:lnTo>
                  <a:pt x="178226" y="107281"/>
                </a:lnTo>
                <a:lnTo>
                  <a:pt x="178226" y="100827"/>
                </a:lnTo>
                <a:close/>
              </a:path>
              <a:path w="270510" h="269875">
                <a:moveTo>
                  <a:pt x="269892" y="26081"/>
                </a:moveTo>
                <a:lnTo>
                  <a:pt x="116129" y="26081"/>
                </a:lnTo>
                <a:lnTo>
                  <a:pt x="101343" y="74477"/>
                </a:lnTo>
                <a:lnTo>
                  <a:pt x="101343" y="107281"/>
                </a:lnTo>
                <a:lnTo>
                  <a:pt x="125038" y="107281"/>
                </a:lnTo>
                <a:lnTo>
                  <a:pt x="122581" y="106206"/>
                </a:lnTo>
                <a:lnTo>
                  <a:pt x="119622" y="101902"/>
                </a:lnTo>
                <a:lnTo>
                  <a:pt x="117204" y="98946"/>
                </a:lnTo>
                <a:lnTo>
                  <a:pt x="116129" y="94104"/>
                </a:lnTo>
                <a:lnTo>
                  <a:pt x="116129" y="59956"/>
                </a:lnTo>
                <a:lnTo>
                  <a:pt x="117204" y="55387"/>
                </a:lnTo>
                <a:lnTo>
                  <a:pt x="119622" y="52162"/>
                </a:lnTo>
                <a:lnTo>
                  <a:pt x="122581" y="48127"/>
                </a:lnTo>
                <a:lnTo>
                  <a:pt x="126881" y="45977"/>
                </a:lnTo>
                <a:lnTo>
                  <a:pt x="269892" y="45977"/>
                </a:lnTo>
                <a:lnTo>
                  <a:pt x="269892" y="26081"/>
                </a:lnTo>
                <a:close/>
              </a:path>
              <a:path w="270510" h="269875">
                <a:moveTo>
                  <a:pt x="269892" y="46783"/>
                </a:moveTo>
                <a:lnTo>
                  <a:pt x="189247" y="46783"/>
                </a:lnTo>
                <a:lnTo>
                  <a:pt x="189247" y="107281"/>
                </a:lnTo>
                <a:lnTo>
                  <a:pt x="269892" y="107281"/>
                </a:lnTo>
                <a:lnTo>
                  <a:pt x="269892" y="46783"/>
                </a:lnTo>
                <a:close/>
              </a:path>
              <a:path w="270510" h="269875">
                <a:moveTo>
                  <a:pt x="178226" y="46783"/>
                </a:moveTo>
                <a:lnTo>
                  <a:pt x="168549" y="46783"/>
                </a:lnTo>
                <a:lnTo>
                  <a:pt x="168549" y="95179"/>
                </a:lnTo>
                <a:lnTo>
                  <a:pt x="168817" y="95717"/>
                </a:lnTo>
                <a:lnTo>
                  <a:pt x="169086" y="97333"/>
                </a:lnTo>
                <a:lnTo>
                  <a:pt x="169892" y="98139"/>
                </a:lnTo>
                <a:lnTo>
                  <a:pt x="173385" y="98139"/>
                </a:lnTo>
                <a:lnTo>
                  <a:pt x="175807" y="96523"/>
                </a:lnTo>
                <a:lnTo>
                  <a:pt x="178226" y="93029"/>
                </a:lnTo>
                <a:lnTo>
                  <a:pt x="178226" y="46783"/>
                </a:lnTo>
                <a:close/>
              </a:path>
              <a:path w="270510" h="269875">
                <a:moveTo>
                  <a:pt x="103765" y="26081"/>
                </a:moveTo>
                <a:lnTo>
                  <a:pt x="86829" y="26081"/>
                </a:lnTo>
                <a:lnTo>
                  <a:pt x="95431" y="58075"/>
                </a:lnTo>
                <a:lnTo>
                  <a:pt x="103765" y="26081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2227" y="4772150"/>
            <a:ext cx="38100" cy="80645"/>
          </a:xfrm>
          <a:custGeom>
            <a:avLst/>
            <a:gdLst/>
            <a:ahLst/>
            <a:cxnLst/>
            <a:rect l="l" t="t" r="r" b="b"/>
            <a:pathLst>
              <a:path w="38100" h="80645">
                <a:moveTo>
                  <a:pt x="24728" y="11295"/>
                </a:moveTo>
                <a:lnTo>
                  <a:pt x="12632" y="11295"/>
                </a:lnTo>
                <a:lnTo>
                  <a:pt x="12632" y="80394"/>
                </a:lnTo>
                <a:lnTo>
                  <a:pt x="24728" y="80394"/>
                </a:lnTo>
                <a:lnTo>
                  <a:pt x="24728" y="11295"/>
                </a:lnTo>
                <a:close/>
              </a:path>
              <a:path w="38100" h="80645">
                <a:moveTo>
                  <a:pt x="37633" y="0"/>
                </a:moveTo>
                <a:lnTo>
                  <a:pt x="0" y="0"/>
                </a:lnTo>
                <a:lnTo>
                  <a:pt x="0" y="11295"/>
                </a:lnTo>
                <a:lnTo>
                  <a:pt x="37633" y="11295"/>
                </a:lnTo>
                <a:lnTo>
                  <a:pt x="37633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61473" y="4792588"/>
            <a:ext cx="31750" cy="60960"/>
          </a:xfrm>
          <a:custGeom>
            <a:avLst/>
            <a:gdLst/>
            <a:ahLst/>
            <a:cxnLst/>
            <a:rect l="l" t="t" r="r" b="b"/>
            <a:pathLst>
              <a:path w="31750" h="60960">
                <a:moveTo>
                  <a:pt x="11020" y="0"/>
                </a:moveTo>
                <a:lnTo>
                  <a:pt x="0" y="0"/>
                </a:lnTo>
                <a:lnTo>
                  <a:pt x="0" y="51621"/>
                </a:lnTo>
                <a:lnTo>
                  <a:pt x="537" y="54581"/>
                </a:lnTo>
                <a:lnTo>
                  <a:pt x="1074" y="56462"/>
                </a:lnTo>
                <a:lnTo>
                  <a:pt x="2149" y="59419"/>
                </a:lnTo>
                <a:lnTo>
                  <a:pt x="4568" y="60763"/>
                </a:lnTo>
                <a:lnTo>
                  <a:pt x="12095" y="60763"/>
                </a:lnTo>
                <a:lnTo>
                  <a:pt x="16129" y="58344"/>
                </a:lnTo>
                <a:lnTo>
                  <a:pt x="20429" y="53506"/>
                </a:lnTo>
                <a:lnTo>
                  <a:pt x="31181" y="53506"/>
                </a:lnTo>
                <a:lnTo>
                  <a:pt x="31181" y="50815"/>
                </a:lnTo>
                <a:lnTo>
                  <a:pt x="12095" y="50815"/>
                </a:lnTo>
                <a:lnTo>
                  <a:pt x="11289" y="50008"/>
                </a:lnTo>
                <a:lnTo>
                  <a:pt x="11020" y="48396"/>
                </a:lnTo>
                <a:lnTo>
                  <a:pt x="11020" y="0"/>
                </a:lnTo>
                <a:close/>
              </a:path>
              <a:path w="31750" h="60960">
                <a:moveTo>
                  <a:pt x="31181" y="53506"/>
                </a:moveTo>
                <a:lnTo>
                  <a:pt x="20429" y="53506"/>
                </a:lnTo>
                <a:lnTo>
                  <a:pt x="20429" y="59956"/>
                </a:lnTo>
                <a:lnTo>
                  <a:pt x="31181" y="59956"/>
                </a:lnTo>
                <a:lnTo>
                  <a:pt x="31181" y="53506"/>
                </a:lnTo>
                <a:close/>
              </a:path>
              <a:path w="31750" h="60960">
                <a:moveTo>
                  <a:pt x="31181" y="0"/>
                </a:moveTo>
                <a:lnTo>
                  <a:pt x="20429" y="0"/>
                </a:lnTo>
                <a:lnTo>
                  <a:pt x="20429" y="45708"/>
                </a:lnTo>
                <a:lnTo>
                  <a:pt x="18010" y="49202"/>
                </a:lnTo>
                <a:lnTo>
                  <a:pt x="15861" y="50815"/>
                </a:lnTo>
                <a:lnTo>
                  <a:pt x="31181" y="50815"/>
                </a:lnTo>
                <a:lnTo>
                  <a:pt x="31181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02063" y="4772150"/>
            <a:ext cx="32384" cy="81280"/>
          </a:xfrm>
          <a:custGeom>
            <a:avLst/>
            <a:gdLst/>
            <a:ahLst/>
            <a:cxnLst/>
            <a:rect l="l" t="t" r="r" b="b"/>
            <a:pathLst>
              <a:path w="32385" h="81279">
                <a:moveTo>
                  <a:pt x="30915" y="74481"/>
                </a:moveTo>
                <a:lnTo>
                  <a:pt x="11024" y="74481"/>
                </a:lnTo>
                <a:lnTo>
                  <a:pt x="14517" y="79050"/>
                </a:lnTo>
                <a:lnTo>
                  <a:pt x="18283" y="81200"/>
                </a:lnTo>
                <a:lnTo>
                  <a:pt x="26613" y="81200"/>
                </a:lnTo>
                <a:lnTo>
                  <a:pt x="29303" y="79050"/>
                </a:lnTo>
                <a:lnTo>
                  <a:pt x="30915" y="74481"/>
                </a:lnTo>
                <a:close/>
              </a:path>
              <a:path w="32385" h="81279">
                <a:moveTo>
                  <a:pt x="11024" y="0"/>
                </a:moveTo>
                <a:lnTo>
                  <a:pt x="0" y="0"/>
                </a:lnTo>
                <a:lnTo>
                  <a:pt x="0" y="80394"/>
                </a:lnTo>
                <a:lnTo>
                  <a:pt x="11024" y="80394"/>
                </a:lnTo>
                <a:lnTo>
                  <a:pt x="11024" y="74481"/>
                </a:lnTo>
                <a:lnTo>
                  <a:pt x="30915" y="74481"/>
                </a:lnTo>
                <a:lnTo>
                  <a:pt x="31453" y="72058"/>
                </a:lnTo>
                <a:lnTo>
                  <a:pt x="31560" y="71252"/>
                </a:lnTo>
                <a:lnTo>
                  <a:pt x="14517" y="71252"/>
                </a:lnTo>
                <a:lnTo>
                  <a:pt x="12636" y="70446"/>
                </a:lnTo>
                <a:lnTo>
                  <a:pt x="11024" y="68564"/>
                </a:lnTo>
                <a:lnTo>
                  <a:pt x="11024" y="32266"/>
                </a:lnTo>
                <a:lnTo>
                  <a:pt x="12636" y="30385"/>
                </a:lnTo>
                <a:lnTo>
                  <a:pt x="14517" y="29578"/>
                </a:lnTo>
                <a:lnTo>
                  <a:pt x="31530" y="29578"/>
                </a:lnTo>
                <a:lnTo>
                  <a:pt x="31453" y="29041"/>
                </a:lnTo>
                <a:lnTo>
                  <a:pt x="30915" y="26618"/>
                </a:lnTo>
                <a:lnTo>
                  <a:pt x="30821" y="26350"/>
                </a:lnTo>
                <a:lnTo>
                  <a:pt x="11024" y="26350"/>
                </a:lnTo>
                <a:lnTo>
                  <a:pt x="11024" y="0"/>
                </a:lnTo>
                <a:close/>
              </a:path>
              <a:path w="32385" h="81279">
                <a:moveTo>
                  <a:pt x="31530" y="29578"/>
                </a:moveTo>
                <a:lnTo>
                  <a:pt x="19626" y="29578"/>
                </a:lnTo>
                <a:lnTo>
                  <a:pt x="20970" y="32266"/>
                </a:lnTo>
                <a:lnTo>
                  <a:pt x="20970" y="68564"/>
                </a:lnTo>
                <a:lnTo>
                  <a:pt x="19626" y="71252"/>
                </a:lnTo>
                <a:lnTo>
                  <a:pt x="31560" y="71252"/>
                </a:lnTo>
                <a:lnTo>
                  <a:pt x="31990" y="68027"/>
                </a:lnTo>
                <a:lnTo>
                  <a:pt x="31990" y="32804"/>
                </a:lnTo>
                <a:lnTo>
                  <a:pt x="31530" y="29578"/>
                </a:lnTo>
                <a:close/>
              </a:path>
              <a:path w="32385" h="81279">
                <a:moveTo>
                  <a:pt x="26613" y="19627"/>
                </a:moveTo>
                <a:lnTo>
                  <a:pt x="18283" y="19627"/>
                </a:lnTo>
                <a:lnTo>
                  <a:pt x="14517" y="22049"/>
                </a:lnTo>
                <a:lnTo>
                  <a:pt x="11024" y="26350"/>
                </a:lnTo>
                <a:lnTo>
                  <a:pt x="30821" y="26350"/>
                </a:lnTo>
                <a:lnTo>
                  <a:pt x="29303" y="22049"/>
                </a:lnTo>
                <a:lnTo>
                  <a:pt x="26613" y="19627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2387" y="4791778"/>
            <a:ext cx="33020" cy="61594"/>
          </a:xfrm>
          <a:custGeom>
            <a:avLst/>
            <a:gdLst/>
            <a:ahLst/>
            <a:cxnLst/>
            <a:rect l="l" t="t" r="r" b="b"/>
            <a:pathLst>
              <a:path w="33019" h="61595">
                <a:moveTo>
                  <a:pt x="21772" y="0"/>
                </a:moveTo>
                <a:lnTo>
                  <a:pt x="11020" y="0"/>
                </a:lnTo>
                <a:lnTo>
                  <a:pt x="6452" y="2153"/>
                </a:lnTo>
                <a:lnTo>
                  <a:pt x="3493" y="6185"/>
                </a:lnTo>
                <a:lnTo>
                  <a:pt x="1074" y="9414"/>
                </a:lnTo>
                <a:lnTo>
                  <a:pt x="0" y="13983"/>
                </a:lnTo>
                <a:lnTo>
                  <a:pt x="0" y="47862"/>
                </a:lnTo>
                <a:lnTo>
                  <a:pt x="1343" y="52431"/>
                </a:lnTo>
                <a:lnTo>
                  <a:pt x="3493" y="55391"/>
                </a:lnTo>
                <a:lnTo>
                  <a:pt x="6721" y="59422"/>
                </a:lnTo>
                <a:lnTo>
                  <a:pt x="11020" y="61573"/>
                </a:lnTo>
                <a:lnTo>
                  <a:pt x="22310" y="61573"/>
                </a:lnTo>
                <a:lnTo>
                  <a:pt x="26881" y="59422"/>
                </a:lnTo>
                <a:lnTo>
                  <a:pt x="29837" y="55122"/>
                </a:lnTo>
                <a:lnTo>
                  <a:pt x="31181" y="53237"/>
                </a:lnTo>
                <a:lnTo>
                  <a:pt x="31788" y="51625"/>
                </a:lnTo>
                <a:lnTo>
                  <a:pt x="12632" y="51625"/>
                </a:lnTo>
                <a:lnTo>
                  <a:pt x="11020" y="48937"/>
                </a:lnTo>
                <a:lnTo>
                  <a:pt x="11020" y="32804"/>
                </a:lnTo>
                <a:lnTo>
                  <a:pt x="32528" y="32804"/>
                </a:lnTo>
                <a:lnTo>
                  <a:pt x="32528" y="23662"/>
                </a:lnTo>
                <a:lnTo>
                  <a:pt x="11020" y="23662"/>
                </a:lnTo>
                <a:lnTo>
                  <a:pt x="11020" y="12639"/>
                </a:lnTo>
                <a:lnTo>
                  <a:pt x="12632" y="9951"/>
                </a:lnTo>
                <a:lnTo>
                  <a:pt x="31576" y="9951"/>
                </a:lnTo>
                <a:lnTo>
                  <a:pt x="31449" y="9414"/>
                </a:lnTo>
                <a:lnTo>
                  <a:pt x="29300" y="6185"/>
                </a:lnTo>
                <a:lnTo>
                  <a:pt x="26075" y="2153"/>
                </a:lnTo>
                <a:lnTo>
                  <a:pt x="21772" y="0"/>
                </a:lnTo>
                <a:close/>
              </a:path>
              <a:path w="33019" h="61595">
                <a:moveTo>
                  <a:pt x="32528" y="40064"/>
                </a:moveTo>
                <a:lnTo>
                  <a:pt x="21503" y="40064"/>
                </a:lnTo>
                <a:lnTo>
                  <a:pt x="21503" y="46787"/>
                </a:lnTo>
                <a:lnTo>
                  <a:pt x="21235" y="47324"/>
                </a:lnTo>
                <a:lnTo>
                  <a:pt x="20697" y="50281"/>
                </a:lnTo>
                <a:lnTo>
                  <a:pt x="19085" y="51625"/>
                </a:lnTo>
                <a:lnTo>
                  <a:pt x="31788" y="51625"/>
                </a:lnTo>
                <a:lnTo>
                  <a:pt x="31990" y="51087"/>
                </a:lnTo>
                <a:lnTo>
                  <a:pt x="32259" y="48668"/>
                </a:lnTo>
                <a:lnTo>
                  <a:pt x="32528" y="47593"/>
                </a:lnTo>
                <a:lnTo>
                  <a:pt x="32528" y="40064"/>
                </a:lnTo>
                <a:close/>
              </a:path>
              <a:path w="33019" h="61595">
                <a:moveTo>
                  <a:pt x="31576" y="9951"/>
                </a:moveTo>
                <a:lnTo>
                  <a:pt x="19891" y="9951"/>
                </a:lnTo>
                <a:lnTo>
                  <a:pt x="21772" y="12639"/>
                </a:lnTo>
                <a:lnTo>
                  <a:pt x="21772" y="23662"/>
                </a:lnTo>
                <a:lnTo>
                  <a:pt x="32528" y="23662"/>
                </a:lnTo>
                <a:lnTo>
                  <a:pt x="32528" y="13983"/>
                </a:lnTo>
                <a:lnTo>
                  <a:pt x="31576" y="9951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7379" y="4632874"/>
            <a:ext cx="271780" cy="270510"/>
          </a:xfrm>
          <a:custGeom>
            <a:avLst/>
            <a:gdLst/>
            <a:ahLst/>
            <a:cxnLst/>
            <a:rect l="l" t="t" r="r" b="b"/>
            <a:pathLst>
              <a:path w="271780" h="270510">
                <a:moveTo>
                  <a:pt x="271428" y="0"/>
                </a:moveTo>
                <a:lnTo>
                  <a:pt x="0" y="0"/>
                </a:lnTo>
                <a:lnTo>
                  <a:pt x="0" y="269950"/>
                </a:lnTo>
                <a:lnTo>
                  <a:pt x="32982" y="269950"/>
                </a:lnTo>
                <a:lnTo>
                  <a:pt x="44154" y="230997"/>
                </a:lnTo>
                <a:lnTo>
                  <a:pt x="54237" y="207168"/>
                </a:lnTo>
                <a:lnTo>
                  <a:pt x="61533" y="195236"/>
                </a:lnTo>
                <a:lnTo>
                  <a:pt x="64342" y="191976"/>
                </a:lnTo>
                <a:lnTo>
                  <a:pt x="84295" y="191976"/>
                </a:lnTo>
                <a:lnTo>
                  <a:pt x="71337" y="172886"/>
                </a:lnTo>
                <a:lnTo>
                  <a:pt x="65693" y="145192"/>
                </a:lnTo>
                <a:lnTo>
                  <a:pt x="71337" y="117343"/>
                </a:lnTo>
                <a:lnTo>
                  <a:pt x="86713" y="94610"/>
                </a:lnTo>
                <a:lnTo>
                  <a:pt x="109490" y="79288"/>
                </a:lnTo>
                <a:lnTo>
                  <a:pt x="137335" y="73671"/>
                </a:lnTo>
                <a:lnTo>
                  <a:pt x="271428" y="73671"/>
                </a:lnTo>
                <a:lnTo>
                  <a:pt x="271428" y="0"/>
                </a:lnTo>
                <a:close/>
              </a:path>
              <a:path w="271780" h="270510">
                <a:moveTo>
                  <a:pt x="271428" y="196011"/>
                </a:moveTo>
                <a:lnTo>
                  <a:pt x="211140" y="196011"/>
                </a:lnTo>
                <a:lnTo>
                  <a:pt x="220919" y="213235"/>
                </a:lnTo>
                <a:lnTo>
                  <a:pt x="228545" y="231972"/>
                </a:lnTo>
                <a:lnTo>
                  <a:pt x="234295" y="251213"/>
                </a:lnTo>
                <a:lnTo>
                  <a:pt x="238448" y="269950"/>
                </a:lnTo>
                <a:lnTo>
                  <a:pt x="271428" y="269950"/>
                </a:lnTo>
                <a:lnTo>
                  <a:pt x="271428" y="196011"/>
                </a:lnTo>
                <a:close/>
              </a:path>
              <a:path w="271780" h="270510">
                <a:moveTo>
                  <a:pt x="84295" y="191976"/>
                </a:moveTo>
                <a:lnTo>
                  <a:pt x="64342" y="191976"/>
                </a:lnTo>
                <a:lnTo>
                  <a:pt x="75988" y="215449"/>
                </a:lnTo>
                <a:lnTo>
                  <a:pt x="87558" y="227502"/>
                </a:lnTo>
                <a:lnTo>
                  <a:pt x="105971" y="231943"/>
                </a:lnTo>
                <a:lnTo>
                  <a:pt x="138146" y="232577"/>
                </a:lnTo>
                <a:lnTo>
                  <a:pt x="171222" y="226864"/>
                </a:lnTo>
                <a:lnTo>
                  <a:pt x="190025" y="216444"/>
                </a:lnTo>
                <a:lnTo>
                  <a:pt x="137335" y="216444"/>
                </a:lnTo>
                <a:lnTo>
                  <a:pt x="109490" y="210831"/>
                </a:lnTo>
                <a:lnTo>
                  <a:pt x="86713" y="195538"/>
                </a:lnTo>
                <a:lnTo>
                  <a:pt x="84295" y="191976"/>
                </a:lnTo>
                <a:close/>
              </a:path>
              <a:path w="271780" h="270510">
                <a:moveTo>
                  <a:pt x="271428" y="73671"/>
                </a:moveTo>
                <a:lnTo>
                  <a:pt x="137335" y="73671"/>
                </a:lnTo>
                <a:lnTo>
                  <a:pt x="165338" y="79288"/>
                </a:lnTo>
                <a:lnTo>
                  <a:pt x="188195" y="94610"/>
                </a:lnTo>
                <a:lnTo>
                  <a:pt x="203600" y="117343"/>
                </a:lnTo>
                <a:lnTo>
                  <a:pt x="209248" y="145192"/>
                </a:lnTo>
                <a:lnTo>
                  <a:pt x="203600" y="172886"/>
                </a:lnTo>
                <a:lnTo>
                  <a:pt x="188195" y="195538"/>
                </a:lnTo>
                <a:lnTo>
                  <a:pt x="165338" y="210831"/>
                </a:lnTo>
                <a:lnTo>
                  <a:pt x="137335" y="216444"/>
                </a:lnTo>
                <a:lnTo>
                  <a:pt x="190025" y="216444"/>
                </a:lnTo>
                <a:lnTo>
                  <a:pt x="193906" y="214294"/>
                </a:lnTo>
                <a:lnTo>
                  <a:pt x="206958" y="201724"/>
                </a:lnTo>
                <a:lnTo>
                  <a:pt x="211140" y="196011"/>
                </a:lnTo>
                <a:lnTo>
                  <a:pt x="271428" y="196011"/>
                </a:lnTo>
                <a:lnTo>
                  <a:pt x="271428" y="73671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95516" y="4765969"/>
            <a:ext cx="24765" cy="24130"/>
          </a:xfrm>
          <a:custGeom>
            <a:avLst/>
            <a:gdLst/>
            <a:ahLst/>
            <a:cxnLst/>
            <a:rect l="l" t="t" r="r" b="b"/>
            <a:pathLst>
              <a:path w="24764" h="24129">
                <a:moveTo>
                  <a:pt x="18923" y="0"/>
                </a:moveTo>
                <a:lnTo>
                  <a:pt x="5408" y="0"/>
                </a:lnTo>
                <a:lnTo>
                  <a:pt x="0" y="5375"/>
                </a:lnTo>
                <a:lnTo>
                  <a:pt x="0" y="18552"/>
                </a:lnTo>
                <a:lnTo>
                  <a:pt x="5408" y="23927"/>
                </a:lnTo>
                <a:lnTo>
                  <a:pt x="18923" y="23927"/>
                </a:lnTo>
                <a:lnTo>
                  <a:pt x="24332" y="18552"/>
                </a:lnTo>
                <a:lnTo>
                  <a:pt x="24332" y="5375"/>
                </a:lnTo>
                <a:lnTo>
                  <a:pt x="18923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49856" y="4765969"/>
            <a:ext cx="24765" cy="24130"/>
          </a:xfrm>
          <a:custGeom>
            <a:avLst/>
            <a:gdLst/>
            <a:ahLst/>
            <a:cxnLst/>
            <a:rect l="l" t="t" r="r" b="b"/>
            <a:pathLst>
              <a:path w="24764" h="24129">
                <a:moveTo>
                  <a:pt x="18923" y="0"/>
                </a:moveTo>
                <a:lnTo>
                  <a:pt x="5408" y="0"/>
                </a:lnTo>
                <a:lnTo>
                  <a:pt x="0" y="5375"/>
                </a:lnTo>
                <a:lnTo>
                  <a:pt x="0" y="18552"/>
                </a:lnTo>
                <a:lnTo>
                  <a:pt x="5408" y="23927"/>
                </a:lnTo>
                <a:lnTo>
                  <a:pt x="18923" y="23927"/>
                </a:lnTo>
                <a:lnTo>
                  <a:pt x="24332" y="18552"/>
                </a:lnTo>
                <a:lnTo>
                  <a:pt x="24332" y="5375"/>
                </a:lnTo>
                <a:lnTo>
                  <a:pt x="18923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17675" y="4632874"/>
            <a:ext cx="268605" cy="269875"/>
          </a:xfrm>
          <a:custGeom>
            <a:avLst/>
            <a:gdLst/>
            <a:ahLst/>
            <a:cxnLst/>
            <a:rect l="l" t="t" r="r" b="b"/>
            <a:pathLst>
              <a:path w="268605" h="269875">
                <a:moveTo>
                  <a:pt x="268364" y="0"/>
                </a:moveTo>
                <a:lnTo>
                  <a:pt x="0" y="0"/>
                </a:lnTo>
                <a:lnTo>
                  <a:pt x="0" y="269681"/>
                </a:lnTo>
                <a:lnTo>
                  <a:pt x="268364" y="269681"/>
                </a:lnTo>
                <a:lnTo>
                  <a:pt x="268364" y="226392"/>
                </a:lnTo>
                <a:lnTo>
                  <a:pt x="45707" y="226392"/>
                </a:lnTo>
                <a:lnTo>
                  <a:pt x="45707" y="104052"/>
                </a:lnTo>
                <a:lnTo>
                  <a:pt x="164178" y="104052"/>
                </a:lnTo>
                <a:lnTo>
                  <a:pt x="167493" y="102575"/>
                </a:lnTo>
                <a:lnTo>
                  <a:pt x="180156" y="100827"/>
                </a:lnTo>
                <a:lnTo>
                  <a:pt x="268364" y="100827"/>
                </a:lnTo>
                <a:lnTo>
                  <a:pt x="268364" y="87113"/>
                </a:lnTo>
                <a:lnTo>
                  <a:pt x="64684" y="87113"/>
                </a:lnTo>
                <a:lnTo>
                  <a:pt x="56186" y="85407"/>
                </a:lnTo>
                <a:lnTo>
                  <a:pt x="49216" y="80727"/>
                </a:lnTo>
                <a:lnTo>
                  <a:pt x="44501" y="73729"/>
                </a:lnTo>
                <a:lnTo>
                  <a:pt x="42768" y="65067"/>
                </a:lnTo>
                <a:lnTo>
                  <a:pt x="44501" y="56518"/>
                </a:lnTo>
                <a:lnTo>
                  <a:pt x="49216" y="49507"/>
                </a:lnTo>
                <a:lnTo>
                  <a:pt x="56186" y="44764"/>
                </a:lnTo>
                <a:lnTo>
                  <a:pt x="64684" y="43020"/>
                </a:lnTo>
                <a:lnTo>
                  <a:pt x="268364" y="43020"/>
                </a:lnTo>
                <a:lnTo>
                  <a:pt x="268364" y="0"/>
                </a:lnTo>
                <a:close/>
              </a:path>
              <a:path w="268605" h="269875">
                <a:moveTo>
                  <a:pt x="107452" y="104052"/>
                </a:moveTo>
                <a:lnTo>
                  <a:pt x="83662" y="104052"/>
                </a:lnTo>
                <a:lnTo>
                  <a:pt x="83662" y="226392"/>
                </a:lnTo>
                <a:lnTo>
                  <a:pt x="107452" y="226392"/>
                </a:lnTo>
                <a:lnTo>
                  <a:pt x="107452" y="104052"/>
                </a:lnTo>
                <a:close/>
              </a:path>
              <a:path w="268605" h="269875">
                <a:moveTo>
                  <a:pt x="167862" y="134438"/>
                </a:moveTo>
                <a:lnTo>
                  <a:pt x="156122" y="137084"/>
                </a:lnTo>
                <a:lnTo>
                  <a:pt x="149318" y="144116"/>
                </a:lnTo>
                <a:lnTo>
                  <a:pt x="146172" y="154173"/>
                </a:lnTo>
                <a:lnTo>
                  <a:pt x="145407" y="165894"/>
                </a:lnTo>
                <a:lnTo>
                  <a:pt x="145407" y="226392"/>
                </a:lnTo>
                <a:lnTo>
                  <a:pt x="187641" y="226392"/>
                </a:lnTo>
                <a:lnTo>
                  <a:pt x="187608" y="165894"/>
                </a:lnTo>
                <a:lnTo>
                  <a:pt x="187295" y="155875"/>
                </a:lnTo>
                <a:lnTo>
                  <a:pt x="185069" y="145360"/>
                </a:lnTo>
                <a:lnTo>
                  <a:pt x="179184" y="137517"/>
                </a:lnTo>
                <a:lnTo>
                  <a:pt x="167862" y="134438"/>
                </a:lnTo>
                <a:close/>
              </a:path>
              <a:path w="268605" h="269875">
                <a:moveTo>
                  <a:pt x="268364" y="100827"/>
                </a:moveTo>
                <a:lnTo>
                  <a:pt x="180156" y="100827"/>
                </a:lnTo>
                <a:lnTo>
                  <a:pt x="203383" y="105331"/>
                </a:lnTo>
                <a:lnTo>
                  <a:pt x="217211" y="117699"/>
                </a:lnTo>
                <a:lnTo>
                  <a:pt x="223872" y="136217"/>
                </a:lnTo>
                <a:lnTo>
                  <a:pt x="225596" y="159171"/>
                </a:lnTo>
                <a:lnTo>
                  <a:pt x="225596" y="226392"/>
                </a:lnTo>
                <a:lnTo>
                  <a:pt x="268364" y="226392"/>
                </a:lnTo>
                <a:lnTo>
                  <a:pt x="268364" y="100827"/>
                </a:lnTo>
                <a:close/>
              </a:path>
              <a:path w="268605" h="269875">
                <a:moveTo>
                  <a:pt x="164178" y="104052"/>
                </a:moveTo>
                <a:lnTo>
                  <a:pt x="143804" y="104052"/>
                </a:lnTo>
                <a:lnTo>
                  <a:pt x="143804" y="120723"/>
                </a:lnTo>
                <a:lnTo>
                  <a:pt x="144339" y="120723"/>
                </a:lnTo>
                <a:lnTo>
                  <a:pt x="149485" y="113531"/>
                </a:lnTo>
                <a:lnTo>
                  <a:pt x="157236" y="107145"/>
                </a:lnTo>
                <a:lnTo>
                  <a:pt x="164178" y="104052"/>
                </a:lnTo>
                <a:close/>
              </a:path>
              <a:path w="268605" h="269875">
                <a:moveTo>
                  <a:pt x="268364" y="43020"/>
                </a:moveTo>
                <a:lnTo>
                  <a:pt x="64684" y="43020"/>
                </a:lnTo>
                <a:lnTo>
                  <a:pt x="73297" y="44764"/>
                </a:lnTo>
                <a:lnTo>
                  <a:pt x="80256" y="49507"/>
                </a:lnTo>
                <a:lnTo>
                  <a:pt x="84909" y="56518"/>
                </a:lnTo>
                <a:lnTo>
                  <a:pt x="86604" y="65067"/>
                </a:lnTo>
                <a:lnTo>
                  <a:pt x="84909" y="73729"/>
                </a:lnTo>
                <a:lnTo>
                  <a:pt x="80256" y="80727"/>
                </a:lnTo>
                <a:lnTo>
                  <a:pt x="73297" y="85407"/>
                </a:lnTo>
                <a:lnTo>
                  <a:pt x="64684" y="87113"/>
                </a:lnTo>
                <a:lnTo>
                  <a:pt x="268364" y="87113"/>
                </a:lnTo>
                <a:lnTo>
                  <a:pt x="268364" y="4302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4775" y="4632874"/>
            <a:ext cx="270510" cy="269875"/>
          </a:xfrm>
          <a:custGeom>
            <a:avLst/>
            <a:gdLst/>
            <a:ahLst/>
            <a:cxnLst/>
            <a:rect l="l" t="t" r="r" b="b"/>
            <a:pathLst>
              <a:path w="270509" h="269875">
                <a:moveTo>
                  <a:pt x="269892" y="0"/>
                </a:moveTo>
                <a:lnTo>
                  <a:pt x="0" y="0"/>
                </a:lnTo>
                <a:lnTo>
                  <a:pt x="0" y="269681"/>
                </a:lnTo>
                <a:lnTo>
                  <a:pt x="269892" y="269681"/>
                </a:lnTo>
                <a:lnTo>
                  <a:pt x="269892" y="207840"/>
                </a:lnTo>
                <a:lnTo>
                  <a:pt x="101611" y="207840"/>
                </a:lnTo>
                <a:lnTo>
                  <a:pt x="86210" y="206752"/>
                </a:lnTo>
                <a:lnTo>
                  <a:pt x="71539" y="203571"/>
                </a:lnTo>
                <a:lnTo>
                  <a:pt x="57724" y="198424"/>
                </a:lnTo>
                <a:lnTo>
                  <a:pt x="44892" y="191438"/>
                </a:lnTo>
                <a:lnTo>
                  <a:pt x="56917" y="191438"/>
                </a:lnTo>
                <a:lnTo>
                  <a:pt x="66385" y="190631"/>
                </a:lnTo>
                <a:lnTo>
                  <a:pt x="78327" y="187539"/>
                </a:lnTo>
                <a:lnTo>
                  <a:pt x="89411" y="182631"/>
                </a:lnTo>
                <a:lnTo>
                  <a:pt x="99462" y="176111"/>
                </a:lnTo>
                <a:lnTo>
                  <a:pt x="87961" y="173931"/>
                </a:lnTo>
                <a:lnTo>
                  <a:pt x="78023" y="168550"/>
                </a:lnTo>
                <a:lnTo>
                  <a:pt x="70203" y="160497"/>
                </a:lnTo>
                <a:lnTo>
                  <a:pt x="65052" y="150302"/>
                </a:lnTo>
                <a:lnTo>
                  <a:pt x="79745" y="150302"/>
                </a:lnTo>
                <a:lnTo>
                  <a:pt x="81720" y="149761"/>
                </a:lnTo>
                <a:lnTo>
                  <a:pt x="69955" y="145149"/>
                </a:lnTo>
                <a:lnTo>
                  <a:pt x="60584" y="137057"/>
                </a:lnTo>
                <a:lnTo>
                  <a:pt x="54389" y="126243"/>
                </a:lnTo>
                <a:lnTo>
                  <a:pt x="52151" y="113463"/>
                </a:lnTo>
                <a:lnTo>
                  <a:pt x="52151" y="112925"/>
                </a:lnTo>
                <a:lnTo>
                  <a:pt x="63227" y="112925"/>
                </a:lnTo>
                <a:lnTo>
                  <a:pt x="62060" y="111914"/>
                </a:lnTo>
                <a:lnTo>
                  <a:pt x="56889" y="104625"/>
                </a:lnTo>
                <a:lnTo>
                  <a:pt x="53583" y="96176"/>
                </a:lnTo>
                <a:lnTo>
                  <a:pt x="52419" y="86844"/>
                </a:lnTo>
                <a:lnTo>
                  <a:pt x="52419" y="80125"/>
                </a:lnTo>
                <a:lnTo>
                  <a:pt x="54300" y="73671"/>
                </a:lnTo>
                <a:lnTo>
                  <a:pt x="57525" y="68292"/>
                </a:lnTo>
                <a:lnTo>
                  <a:pt x="149459" y="68292"/>
                </a:lnTo>
                <a:lnTo>
                  <a:pt x="155209" y="64454"/>
                </a:lnTo>
                <a:lnTo>
                  <a:pt x="169624" y="61573"/>
                </a:lnTo>
                <a:lnTo>
                  <a:pt x="269892" y="61573"/>
                </a:lnTo>
                <a:lnTo>
                  <a:pt x="269892" y="0"/>
                </a:lnTo>
                <a:close/>
              </a:path>
              <a:path w="270509" h="269875">
                <a:moveTo>
                  <a:pt x="269892" y="78781"/>
                </a:moveTo>
                <a:lnTo>
                  <a:pt x="224999" y="78781"/>
                </a:lnTo>
                <a:lnTo>
                  <a:pt x="220968" y="84220"/>
                </a:lnTo>
                <a:lnTo>
                  <a:pt x="216533" y="89232"/>
                </a:lnTo>
                <a:lnTo>
                  <a:pt x="211694" y="93790"/>
                </a:lnTo>
                <a:lnTo>
                  <a:pt x="206451" y="97871"/>
                </a:lnTo>
                <a:lnTo>
                  <a:pt x="206451" y="99483"/>
                </a:lnTo>
                <a:lnTo>
                  <a:pt x="206720" y="101096"/>
                </a:lnTo>
                <a:lnTo>
                  <a:pt x="206720" y="102709"/>
                </a:lnTo>
                <a:lnTo>
                  <a:pt x="199823" y="139781"/>
                </a:lnTo>
                <a:lnTo>
                  <a:pt x="179569" y="173626"/>
                </a:lnTo>
                <a:lnTo>
                  <a:pt x="146614" y="198295"/>
                </a:lnTo>
                <a:lnTo>
                  <a:pt x="101611" y="207840"/>
                </a:lnTo>
                <a:lnTo>
                  <a:pt x="269892" y="207840"/>
                </a:lnTo>
                <a:lnTo>
                  <a:pt x="269892" y="78781"/>
                </a:lnTo>
                <a:close/>
              </a:path>
              <a:path w="270509" h="269875">
                <a:moveTo>
                  <a:pt x="56917" y="191438"/>
                </a:moveTo>
                <a:lnTo>
                  <a:pt x="44892" y="191438"/>
                </a:lnTo>
                <a:lnTo>
                  <a:pt x="47848" y="191707"/>
                </a:lnTo>
                <a:lnTo>
                  <a:pt x="53763" y="191707"/>
                </a:lnTo>
                <a:lnTo>
                  <a:pt x="56917" y="191438"/>
                </a:lnTo>
                <a:close/>
              </a:path>
              <a:path w="270509" h="269875">
                <a:moveTo>
                  <a:pt x="79745" y="150302"/>
                </a:moveTo>
                <a:lnTo>
                  <a:pt x="65052" y="150302"/>
                </a:lnTo>
                <a:lnTo>
                  <a:pt x="67206" y="150840"/>
                </a:lnTo>
                <a:lnTo>
                  <a:pt x="69624" y="151108"/>
                </a:lnTo>
                <a:lnTo>
                  <a:pt x="75267" y="151108"/>
                </a:lnTo>
                <a:lnTo>
                  <a:pt x="78764" y="150571"/>
                </a:lnTo>
                <a:lnTo>
                  <a:pt x="79745" y="150302"/>
                </a:lnTo>
                <a:close/>
              </a:path>
              <a:path w="270509" h="269875">
                <a:moveTo>
                  <a:pt x="63227" y="112925"/>
                </a:moveTo>
                <a:lnTo>
                  <a:pt x="52151" y="112925"/>
                </a:lnTo>
                <a:lnTo>
                  <a:pt x="56987" y="115885"/>
                </a:lnTo>
                <a:lnTo>
                  <a:pt x="62903" y="117498"/>
                </a:lnTo>
                <a:lnTo>
                  <a:pt x="68818" y="117767"/>
                </a:lnTo>
                <a:lnTo>
                  <a:pt x="63227" y="112925"/>
                </a:lnTo>
                <a:close/>
              </a:path>
              <a:path w="270509" h="269875">
                <a:moveTo>
                  <a:pt x="149459" y="68292"/>
                </a:moveTo>
                <a:lnTo>
                  <a:pt x="57525" y="68292"/>
                </a:lnTo>
                <a:lnTo>
                  <a:pt x="72701" y="83530"/>
                </a:lnTo>
                <a:lnTo>
                  <a:pt x="90826" y="95415"/>
                </a:lnTo>
                <a:lnTo>
                  <a:pt x="111320" y="103419"/>
                </a:lnTo>
                <a:lnTo>
                  <a:pt x="133602" y="107012"/>
                </a:lnTo>
                <a:lnTo>
                  <a:pt x="133065" y="104321"/>
                </a:lnTo>
                <a:lnTo>
                  <a:pt x="132527" y="101365"/>
                </a:lnTo>
                <a:lnTo>
                  <a:pt x="132527" y="98408"/>
                </a:lnTo>
                <a:lnTo>
                  <a:pt x="135451" y="84031"/>
                </a:lnTo>
                <a:lnTo>
                  <a:pt x="143414" y="72326"/>
                </a:lnTo>
                <a:lnTo>
                  <a:pt x="149459" y="68292"/>
                </a:lnTo>
                <a:close/>
              </a:path>
              <a:path w="270509" h="269875">
                <a:moveTo>
                  <a:pt x="269892" y="64260"/>
                </a:moveTo>
                <a:lnTo>
                  <a:pt x="219894" y="64260"/>
                </a:lnTo>
                <a:lnTo>
                  <a:pt x="217297" y="70440"/>
                </a:lnTo>
                <a:lnTo>
                  <a:pt x="213643" y="75990"/>
                </a:lnTo>
                <a:lnTo>
                  <a:pt x="209082" y="80783"/>
                </a:lnTo>
                <a:lnTo>
                  <a:pt x="203764" y="84694"/>
                </a:lnTo>
                <a:lnTo>
                  <a:pt x="211291" y="83888"/>
                </a:lnTo>
                <a:lnTo>
                  <a:pt x="218278" y="81737"/>
                </a:lnTo>
                <a:lnTo>
                  <a:pt x="224999" y="78781"/>
                </a:lnTo>
                <a:lnTo>
                  <a:pt x="269892" y="78781"/>
                </a:lnTo>
                <a:lnTo>
                  <a:pt x="269892" y="64260"/>
                </a:lnTo>
                <a:close/>
              </a:path>
              <a:path w="270509" h="269875">
                <a:moveTo>
                  <a:pt x="269892" y="61573"/>
                </a:moveTo>
                <a:lnTo>
                  <a:pt x="169624" y="61573"/>
                </a:lnTo>
                <a:lnTo>
                  <a:pt x="177301" y="62396"/>
                </a:lnTo>
                <a:lnTo>
                  <a:pt x="184475" y="64731"/>
                </a:lnTo>
                <a:lnTo>
                  <a:pt x="190944" y="68377"/>
                </a:lnTo>
                <a:lnTo>
                  <a:pt x="196505" y="73133"/>
                </a:lnTo>
                <a:lnTo>
                  <a:pt x="204839" y="71521"/>
                </a:lnTo>
                <a:lnTo>
                  <a:pt x="212904" y="68561"/>
                </a:lnTo>
                <a:lnTo>
                  <a:pt x="219894" y="64260"/>
                </a:lnTo>
                <a:lnTo>
                  <a:pt x="269892" y="64260"/>
                </a:lnTo>
                <a:lnTo>
                  <a:pt x="269892" y="61573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2731" y="4632690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270347" y="0"/>
                </a:moveTo>
                <a:lnTo>
                  <a:pt x="0" y="0"/>
                </a:lnTo>
                <a:lnTo>
                  <a:pt x="0" y="270136"/>
                </a:lnTo>
                <a:lnTo>
                  <a:pt x="270347" y="270136"/>
                </a:lnTo>
                <a:lnTo>
                  <a:pt x="270347" y="267702"/>
                </a:lnTo>
                <a:lnTo>
                  <a:pt x="157340" y="267702"/>
                </a:lnTo>
                <a:lnTo>
                  <a:pt x="157340" y="161433"/>
                </a:lnTo>
                <a:lnTo>
                  <a:pt x="121658" y="161433"/>
                </a:lnTo>
                <a:lnTo>
                  <a:pt x="121658" y="120059"/>
                </a:lnTo>
                <a:lnTo>
                  <a:pt x="157340" y="120059"/>
                </a:lnTo>
                <a:lnTo>
                  <a:pt x="157340" y="89504"/>
                </a:lnTo>
                <a:lnTo>
                  <a:pt x="161214" y="66025"/>
                </a:lnTo>
                <a:lnTo>
                  <a:pt x="172109" y="48910"/>
                </a:lnTo>
                <a:lnTo>
                  <a:pt x="188934" y="38436"/>
                </a:lnTo>
                <a:lnTo>
                  <a:pt x="210599" y="34882"/>
                </a:lnTo>
                <a:lnTo>
                  <a:pt x="270347" y="34882"/>
                </a:lnTo>
                <a:lnTo>
                  <a:pt x="270347" y="0"/>
                </a:lnTo>
                <a:close/>
              </a:path>
              <a:path w="270509" h="270510">
                <a:moveTo>
                  <a:pt x="270347" y="34882"/>
                </a:moveTo>
                <a:lnTo>
                  <a:pt x="210599" y="34882"/>
                </a:lnTo>
                <a:lnTo>
                  <a:pt x="221439" y="35060"/>
                </a:lnTo>
                <a:lnTo>
                  <a:pt x="230809" y="35491"/>
                </a:lnTo>
                <a:lnTo>
                  <a:pt x="238050" y="36023"/>
                </a:lnTo>
                <a:lnTo>
                  <a:pt x="242502" y="36504"/>
                </a:lnTo>
                <a:lnTo>
                  <a:pt x="242502" y="73550"/>
                </a:lnTo>
                <a:lnTo>
                  <a:pt x="220605" y="73550"/>
                </a:lnTo>
                <a:lnTo>
                  <a:pt x="210095" y="75003"/>
                </a:lnTo>
                <a:lnTo>
                  <a:pt x="203842" y="79093"/>
                </a:lnTo>
                <a:lnTo>
                  <a:pt x="200834" y="85414"/>
                </a:lnTo>
                <a:lnTo>
                  <a:pt x="200056" y="93559"/>
                </a:lnTo>
                <a:lnTo>
                  <a:pt x="200056" y="120059"/>
                </a:lnTo>
                <a:lnTo>
                  <a:pt x="240880" y="120059"/>
                </a:lnTo>
                <a:lnTo>
                  <a:pt x="235742" y="161433"/>
                </a:lnTo>
                <a:lnTo>
                  <a:pt x="200056" y="161433"/>
                </a:lnTo>
                <a:lnTo>
                  <a:pt x="200056" y="267702"/>
                </a:lnTo>
                <a:lnTo>
                  <a:pt x="270347" y="267702"/>
                </a:lnTo>
                <a:lnTo>
                  <a:pt x="270347" y="34882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15518" y="3158617"/>
            <a:ext cx="2151482" cy="1059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r-HR" b="1" dirty="0" smtClean="0">
                <a:solidFill>
                  <a:srgbClr val="585858"/>
                </a:solidFill>
                <a:latin typeface="Tahoma"/>
                <a:cs typeface="Tahoma"/>
              </a:rPr>
              <a:t>Svjetlana Bušić</a:t>
            </a:r>
            <a:endParaRPr sz="1800" dirty="0">
              <a:latin typeface="Tahoma"/>
              <a:cs typeface="Tahoma"/>
            </a:endParaRPr>
          </a:p>
          <a:p>
            <a:pPr marL="290830">
              <a:lnSpc>
                <a:spcPct val="100000"/>
              </a:lnSpc>
              <a:spcBef>
                <a:spcPts val="755"/>
              </a:spcBef>
            </a:pP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Ksaver 208, Zagreb,</a:t>
            </a:r>
            <a:r>
              <a:rPr sz="1000" spc="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Tahoma"/>
                <a:cs typeface="Tahoma"/>
              </a:rPr>
              <a:t>Hrvatska</a:t>
            </a:r>
            <a:endParaRPr sz="1000" dirty="0">
              <a:latin typeface="Tahoma"/>
              <a:cs typeface="Tahoma"/>
            </a:endParaRPr>
          </a:p>
          <a:p>
            <a:pPr marL="266700">
              <a:lnSpc>
                <a:spcPct val="100000"/>
              </a:lnSpc>
              <a:spcBef>
                <a:spcPts val="815"/>
              </a:spcBef>
            </a:pPr>
            <a:r>
              <a:rPr sz="1000" spc="-10" dirty="0">
                <a:solidFill>
                  <a:srgbClr val="585858"/>
                </a:solidFill>
                <a:latin typeface="Tahoma"/>
                <a:cs typeface="Tahoma"/>
              </a:rPr>
              <a:t>+385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1 </a:t>
            </a:r>
            <a:r>
              <a:rPr sz="1000" spc="-10" dirty="0">
                <a:solidFill>
                  <a:srgbClr val="585858"/>
                </a:solidFill>
                <a:latin typeface="Tahoma"/>
                <a:cs typeface="Tahoma"/>
              </a:rPr>
              <a:t>488</a:t>
            </a:r>
            <a:r>
              <a:rPr sz="1000" spc="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Tahoma"/>
                <a:cs typeface="Tahoma"/>
              </a:rPr>
              <a:t>1001</a:t>
            </a:r>
            <a:endParaRPr sz="1000" dirty="0">
              <a:latin typeface="Tahoma"/>
              <a:cs typeface="Tahoma"/>
            </a:endParaRPr>
          </a:p>
          <a:p>
            <a:pPr marL="308610">
              <a:lnSpc>
                <a:spcPct val="100000"/>
              </a:lnSpc>
              <a:spcBef>
                <a:spcPts val="880"/>
              </a:spcBef>
            </a:pPr>
            <a:r>
              <a:rPr lang="hr-HR" sz="1000" spc="-5" dirty="0" smtClean="0">
                <a:solidFill>
                  <a:srgbClr val="585858"/>
                </a:solidFill>
                <a:latin typeface="Tahoma"/>
                <a:cs typeface="Tahoma"/>
                <a:hlinkClick r:id="rId6"/>
              </a:rPr>
              <a:t>svjetlana.busic</a:t>
            </a:r>
            <a:r>
              <a:rPr sz="1000" spc="-5" dirty="0" smtClean="0">
                <a:solidFill>
                  <a:srgbClr val="585858"/>
                </a:solidFill>
                <a:latin typeface="Tahoma"/>
                <a:cs typeface="Tahoma"/>
                <a:hlinkClick r:id="rId6"/>
              </a:rPr>
              <a:t>@</a:t>
            </a:r>
            <a:r>
              <a:rPr sz="1000" spc="-5" dirty="0" err="1" smtClean="0">
                <a:solidFill>
                  <a:srgbClr val="585858"/>
                </a:solidFill>
                <a:latin typeface="Tahoma"/>
                <a:cs typeface="Tahoma"/>
                <a:hlinkClick r:id="rId6"/>
              </a:rPr>
              <a:t>hamagbicro.hr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535940" y="1683766"/>
            <a:ext cx="252412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Hvala</a:t>
            </a:r>
            <a:r>
              <a:rPr spc="-75" dirty="0"/>
              <a:t> </a:t>
            </a:r>
            <a:r>
              <a:rPr spc="-25" dirty="0"/>
              <a:t>vam!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43800" y="208715"/>
            <a:ext cx="1292859" cy="1296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5800" y="1200151"/>
            <a:ext cx="5029200" cy="452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2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r-HR" sz="2800" spc="-10" dirty="0" smtClean="0">
                <a:solidFill>
                  <a:srgbClr val="585858"/>
                </a:solidFill>
                <a:latin typeface="Tahoma"/>
                <a:cs typeface="Tahoma"/>
              </a:rPr>
              <a:t>Bespovratne potpore</a:t>
            </a:r>
          </a:p>
          <a:p>
            <a:pPr marL="355600" indent="-342900">
              <a:lnSpc>
                <a:spcPct val="2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r-HR" sz="2800" spc="-10" dirty="0" smtClean="0">
                <a:solidFill>
                  <a:srgbClr val="585858"/>
                </a:solidFill>
                <a:latin typeface="Tahoma"/>
                <a:cs typeface="Tahoma"/>
              </a:rPr>
              <a:t>Financijski instrumenti</a:t>
            </a:r>
          </a:p>
          <a:p>
            <a:pPr marL="355600" indent="-342900">
              <a:lnSpc>
                <a:spcPct val="2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10" dirty="0" err="1" smtClean="0">
                <a:solidFill>
                  <a:srgbClr val="585858"/>
                </a:solidFill>
                <a:latin typeface="Tahoma"/>
                <a:cs typeface="Tahoma"/>
              </a:rPr>
              <a:t>Inovacij</a:t>
            </a:r>
            <a:r>
              <a:rPr lang="hr-HR" sz="2800" spc="-10" dirty="0" smtClean="0">
                <a:solidFill>
                  <a:srgbClr val="585858"/>
                </a:solidFill>
                <a:latin typeface="Tahoma"/>
                <a:cs typeface="Tahoma"/>
              </a:rPr>
              <a:t>ski programi</a:t>
            </a:r>
          </a:p>
          <a:p>
            <a:pPr marL="355600" indent="-342900">
              <a:lnSpc>
                <a:spcPct val="150000"/>
              </a:lnSpc>
              <a:tabLst>
                <a:tab pos="355600" algn="l"/>
                <a:tab pos="356235" algn="l"/>
              </a:tabLst>
            </a:pPr>
            <a:endParaRPr lang="hr-HR" sz="2800" spc="-10" dirty="0" smtClean="0">
              <a:solidFill>
                <a:srgbClr val="585858"/>
              </a:solidFill>
              <a:latin typeface="Tahoma"/>
              <a:cs typeface="Tahoma"/>
            </a:endParaRPr>
          </a:p>
          <a:p>
            <a:pPr marL="355600" indent="-342900">
              <a:lnSpc>
                <a:spcPct val="150000"/>
              </a:lnSpc>
              <a:tabLst>
                <a:tab pos="355600" algn="l"/>
                <a:tab pos="356235" algn="l"/>
              </a:tabLst>
            </a:pPr>
            <a:endParaRPr sz="2800" dirty="0">
              <a:latin typeface="Tahoma"/>
              <a:cs typeface="Tahoma"/>
            </a:endParaRPr>
          </a:p>
          <a:p>
            <a:pPr marL="355600" indent="-342900">
              <a:lnSpc>
                <a:spcPct val="150000"/>
              </a:lnSpc>
              <a:tabLst>
                <a:tab pos="355600" algn="l"/>
                <a:tab pos="356235" algn="l"/>
              </a:tabLst>
            </a:pP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220090"/>
            <a:ext cx="8072119" cy="862799"/>
          </a:xfrm>
          <a:prstGeom prst="rect">
            <a:avLst/>
          </a:prstGeom>
        </p:spPr>
        <p:txBody>
          <a:bodyPr vert="horz" wrap="square" lIns="0" tIns="244855" rIns="0" bIns="0" rtlCol="0">
            <a:spAutoFit/>
          </a:bodyPr>
          <a:lstStyle/>
          <a:p>
            <a:pPr marL="12700">
              <a:lnSpc>
                <a:spcPts val="4785"/>
              </a:lnSpc>
            </a:pPr>
            <a:r>
              <a:rPr lang="hr-HR" spc="-5" dirty="0" smtClean="0"/>
              <a:t>Teme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14350" y="577850"/>
            <a:ext cx="8099425" cy="1204913"/>
          </a:xfrm>
        </p:spPr>
        <p:txBody>
          <a:bodyPr/>
          <a:lstStyle/>
          <a:p>
            <a:r>
              <a:rPr lang="hr-HR" sz="2400" u="sng" dirty="0" smtClean="0">
                <a:latin typeface="VladaRHSans Med" charset="0"/>
                <a:cs typeface="VladaRHSans Med" charset="0"/>
              </a:rPr>
              <a:t>Posredničko tijelo razine 1 – MGPO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>
              <a:lnSpc>
                <a:spcPct val="150000"/>
              </a:lnSpc>
              <a:spcBef>
                <a:spcPts val="575"/>
              </a:spcBef>
              <a:buClrTx/>
              <a:buFontTx/>
              <a:buChar char="•"/>
            </a:pPr>
            <a:r>
              <a:rPr lang="hr-HR" sz="2200" smtClean="0">
                <a:latin typeface="VladaRHSans Reg" charset="0"/>
                <a:cs typeface="VladaRHSans Reg" charset="0"/>
              </a:rPr>
              <a:t>Izrađuje upute za prijavitelje</a:t>
            </a:r>
          </a:p>
          <a:p>
            <a:pPr indent="-342900">
              <a:lnSpc>
                <a:spcPct val="150000"/>
              </a:lnSpc>
              <a:spcBef>
                <a:spcPts val="575"/>
              </a:spcBef>
              <a:buClrTx/>
              <a:buFontTx/>
              <a:buChar char="•"/>
            </a:pPr>
            <a:r>
              <a:rPr lang="hr-HR" sz="2200" smtClean="0">
                <a:latin typeface="VladaRHSans Reg" charset="0"/>
                <a:cs typeface="VladaRHSans Reg" charset="0"/>
              </a:rPr>
              <a:t>Osigurava sredstva za financiranje projekata</a:t>
            </a:r>
          </a:p>
          <a:p>
            <a:pPr indent="-342900">
              <a:lnSpc>
                <a:spcPct val="150000"/>
              </a:lnSpc>
              <a:spcBef>
                <a:spcPts val="575"/>
              </a:spcBef>
              <a:buClrTx/>
              <a:buFontTx/>
              <a:buChar char="•"/>
            </a:pPr>
            <a:r>
              <a:rPr lang="hr-HR" sz="2200" smtClean="0">
                <a:latin typeface="VladaRHSans Reg" charset="0"/>
                <a:cs typeface="VladaRHSans Reg" charset="0"/>
              </a:rPr>
              <a:t>Priprema kriterije odabira i sudjeluje u odabiru projekata</a:t>
            </a:r>
          </a:p>
          <a:p>
            <a:pPr indent="-342900">
              <a:lnSpc>
                <a:spcPct val="150000"/>
              </a:lnSpc>
              <a:spcBef>
                <a:spcPts val="575"/>
              </a:spcBef>
              <a:buClrTx/>
              <a:buFontTx/>
              <a:buChar char="•"/>
            </a:pPr>
            <a:r>
              <a:rPr lang="hr-HR" sz="2200" smtClean="0">
                <a:latin typeface="VladaRHSans Reg" charset="0"/>
                <a:cs typeface="VladaRHSans Reg" charset="0"/>
              </a:rPr>
              <a:t>Sudjeluje u praćenju provedbe projekata</a:t>
            </a:r>
          </a:p>
          <a:p>
            <a:pPr indent="-342900">
              <a:lnSpc>
                <a:spcPct val="150000"/>
              </a:lnSpc>
              <a:spcBef>
                <a:spcPts val="575"/>
              </a:spcBef>
              <a:buClrTx/>
              <a:buFontTx/>
              <a:buChar char="•"/>
            </a:pPr>
            <a:r>
              <a:rPr lang="hr-HR" sz="2200" smtClean="0">
                <a:latin typeface="VladaRHSans Reg" charset="0"/>
                <a:cs typeface="VladaRHSans Reg" charset="0"/>
              </a:rPr>
              <a:t>Osigurava plaćanje prema korisnicima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14350" y="368300"/>
            <a:ext cx="8099425" cy="857250"/>
          </a:xfrm>
        </p:spPr>
        <p:txBody>
          <a:bodyPr/>
          <a:lstStyle/>
          <a:p>
            <a:r>
              <a:rPr lang="hr-HR" sz="2400" u="sng" smtClean="0">
                <a:latin typeface="VladaRHSans Med" charset="0"/>
                <a:cs typeface="VladaRHSans Med" charset="0"/>
              </a:rPr>
              <a:t>Posredničko tijelo razine 2 – HAMAG - BICRO</a:t>
            </a:r>
            <a:br>
              <a:rPr lang="hr-HR" sz="2400" u="sng" smtClean="0">
                <a:latin typeface="VladaRHSans Med" charset="0"/>
                <a:cs typeface="VladaRHSans Med" charset="0"/>
              </a:rPr>
            </a:br>
            <a:endParaRPr lang="hr-HR" sz="2400" u="sng" smtClean="0">
              <a:latin typeface="VladaRHSans Med" charset="0"/>
              <a:cs typeface="VladaRHSans Med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14350" y="1063625"/>
            <a:ext cx="8099425" cy="3197225"/>
          </a:xfrm>
        </p:spPr>
        <p:txBody>
          <a:bodyPr/>
          <a:lstStyle/>
          <a:p>
            <a:pPr indent="-341313">
              <a:lnSpc>
                <a:spcPct val="150000"/>
              </a:lnSpc>
              <a:spcBef>
                <a:spcPts val="575"/>
              </a:spcBef>
              <a:buClrTx/>
              <a:buFontTx/>
              <a:buChar char="•"/>
            </a:pPr>
            <a:r>
              <a:rPr lang="hr-HR" sz="2200" dirty="0" smtClean="0">
                <a:latin typeface="VladaRHSans Reg" charset="0"/>
                <a:cs typeface="VladaRHSans Reg" charset="0"/>
              </a:rPr>
              <a:t>Sudjeluje o odabiru projekata</a:t>
            </a:r>
          </a:p>
          <a:p>
            <a:pPr indent="-341313">
              <a:lnSpc>
                <a:spcPct val="150000"/>
              </a:lnSpc>
              <a:spcBef>
                <a:spcPts val="575"/>
              </a:spcBef>
              <a:buClrTx/>
              <a:buFontTx/>
              <a:buChar char="•"/>
            </a:pPr>
            <a:r>
              <a:rPr lang="hr-HR" sz="2200" dirty="0" smtClean="0">
                <a:latin typeface="VladaRHSans Reg" charset="0"/>
                <a:cs typeface="VladaRHSans Reg" charset="0"/>
              </a:rPr>
              <a:t>Vrši nadzor nad provedbom projekata</a:t>
            </a:r>
          </a:p>
          <a:p>
            <a:pPr indent="-341313">
              <a:lnSpc>
                <a:spcPct val="150000"/>
              </a:lnSpc>
              <a:spcBef>
                <a:spcPts val="575"/>
              </a:spcBef>
              <a:buClrTx/>
              <a:buFontTx/>
              <a:buChar char="•"/>
            </a:pPr>
            <a:r>
              <a:rPr lang="hr-HR" sz="2200" dirty="0" smtClean="0">
                <a:latin typeface="VladaRHSans Reg" charset="0"/>
                <a:cs typeface="VladaRHSans Reg" charset="0"/>
              </a:rPr>
              <a:t>Komunicira s korisnicima</a:t>
            </a:r>
          </a:p>
          <a:p>
            <a:pPr indent="-341313">
              <a:lnSpc>
                <a:spcPct val="150000"/>
              </a:lnSpc>
              <a:spcBef>
                <a:spcPts val="575"/>
              </a:spcBef>
              <a:buClrTx/>
              <a:buFontTx/>
              <a:buChar char="•"/>
            </a:pPr>
            <a:r>
              <a:rPr lang="hr-HR" sz="2200" dirty="0" smtClean="0">
                <a:latin typeface="VladaRHSans Reg" charset="0"/>
                <a:cs typeface="VladaRHSans Reg" charset="0"/>
              </a:rPr>
              <a:t>Odobrava izvještaje</a:t>
            </a:r>
          </a:p>
          <a:p>
            <a:pPr indent="-341313">
              <a:lnSpc>
                <a:spcPct val="100000"/>
              </a:lnSpc>
              <a:spcBef>
                <a:spcPts val="575"/>
              </a:spcBef>
              <a:buClrTx/>
              <a:buFontTx/>
              <a:buChar char="•"/>
            </a:pPr>
            <a:r>
              <a:rPr lang="hr-HR" sz="2200" dirty="0" smtClean="0">
                <a:latin typeface="VladaRHSans Reg" charset="0"/>
                <a:cs typeface="VladaRHSans Reg" charset="0"/>
              </a:rPr>
              <a:t>Utvrđuje prihvatljivost troškova i postupanje u skladu s ugovornim obvezama</a:t>
            </a:r>
          </a:p>
          <a:p>
            <a:pPr indent="-341313">
              <a:lnSpc>
                <a:spcPct val="150000"/>
              </a:lnSpc>
              <a:spcBef>
                <a:spcPts val="575"/>
              </a:spcBef>
              <a:buFontTx/>
              <a:buChar char="•"/>
            </a:pPr>
            <a:endParaRPr lang="hr-HR" sz="2200" dirty="0" smtClean="0">
              <a:latin typeface="VladaRHSans Reg" charset="0"/>
              <a:cs typeface="VladaRHSans Reg" charset="0"/>
            </a:endParaRPr>
          </a:p>
          <a:p>
            <a:pPr indent="-341313">
              <a:lnSpc>
                <a:spcPct val="150000"/>
              </a:lnSpc>
              <a:spcBef>
                <a:spcPts val="575"/>
              </a:spcBef>
            </a:pPr>
            <a:r>
              <a:rPr lang="hr-HR" sz="2200" dirty="0" smtClean="0">
                <a:latin typeface="VladaRHSans Reg" charset="0"/>
                <a:cs typeface="VladaRHSans Reg" charset="0"/>
              </a:rPr>
              <a:t> </a:t>
            </a:r>
            <a:endParaRPr lang="hr-HR" sz="2200" u="sng" dirty="0" smtClean="0">
              <a:latin typeface="VladaRHSans Reg" charset="0"/>
              <a:cs typeface="VladaRHSans Reg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382554"/>
            <a:ext cx="802005" cy="773430"/>
          </a:xfrm>
          <a:custGeom>
            <a:avLst/>
            <a:gdLst/>
            <a:ahLst/>
            <a:cxnLst/>
            <a:rect l="l" t="t" r="r" b="b"/>
            <a:pathLst>
              <a:path w="802005" h="773430">
                <a:moveTo>
                  <a:pt x="300056" y="500213"/>
                </a:moveTo>
                <a:lnTo>
                  <a:pt x="184465" y="500213"/>
                </a:lnTo>
                <a:lnTo>
                  <a:pt x="324649" y="641716"/>
                </a:lnTo>
                <a:lnTo>
                  <a:pt x="206590" y="675229"/>
                </a:lnTo>
                <a:lnTo>
                  <a:pt x="205362" y="676472"/>
                </a:lnTo>
                <a:lnTo>
                  <a:pt x="204133" y="678953"/>
                </a:lnTo>
                <a:lnTo>
                  <a:pt x="205362" y="681435"/>
                </a:lnTo>
                <a:lnTo>
                  <a:pt x="205362" y="682678"/>
                </a:lnTo>
                <a:lnTo>
                  <a:pt x="206590" y="682678"/>
                </a:lnTo>
                <a:lnTo>
                  <a:pt x="206590" y="683919"/>
                </a:lnTo>
                <a:lnTo>
                  <a:pt x="207835" y="685160"/>
                </a:lnTo>
                <a:lnTo>
                  <a:pt x="211519" y="685160"/>
                </a:lnTo>
                <a:lnTo>
                  <a:pt x="505430" y="772047"/>
                </a:lnTo>
                <a:lnTo>
                  <a:pt x="507886" y="773288"/>
                </a:lnTo>
                <a:lnTo>
                  <a:pt x="511571" y="769564"/>
                </a:lnTo>
                <a:lnTo>
                  <a:pt x="512799" y="767081"/>
                </a:lnTo>
                <a:lnTo>
                  <a:pt x="511571" y="765840"/>
                </a:lnTo>
                <a:lnTo>
                  <a:pt x="453086" y="583375"/>
                </a:lnTo>
                <a:lnTo>
                  <a:pt x="382458" y="583375"/>
                </a:lnTo>
                <a:lnTo>
                  <a:pt x="300056" y="500213"/>
                </a:lnTo>
                <a:close/>
              </a:path>
              <a:path w="802005" h="773430">
                <a:moveTo>
                  <a:pt x="409512" y="464225"/>
                </a:moveTo>
                <a:lnTo>
                  <a:pt x="407039" y="464225"/>
                </a:lnTo>
                <a:lnTo>
                  <a:pt x="405811" y="466704"/>
                </a:lnTo>
                <a:lnTo>
                  <a:pt x="382458" y="583375"/>
                </a:lnTo>
                <a:lnTo>
                  <a:pt x="453086" y="583375"/>
                </a:lnTo>
                <a:lnTo>
                  <a:pt x="416882" y="470421"/>
                </a:lnTo>
                <a:lnTo>
                  <a:pt x="414425" y="465464"/>
                </a:lnTo>
                <a:lnTo>
                  <a:pt x="411969" y="465464"/>
                </a:lnTo>
                <a:lnTo>
                  <a:pt x="409512" y="464225"/>
                </a:lnTo>
                <a:close/>
              </a:path>
              <a:path w="802005" h="773430">
                <a:moveTo>
                  <a:pt x="743530" y="392232"/>
                </a:moveTo>
                <a:lnTo>
                  <a:pt x="589048" y="392232"/>
                </a:lnTo>
                <a:lnTo>
                  <a:pt x="528799" y="498974"/>
                </a:lnTo>
                <a:lnTo>
                  <a:pt x="528799" y="501452"/>
                </a:lnTo>
                <a:lnTo>
                  <a:pt x="530027" y="503931"/>
                </a:lnTo>
                <a:lnTo>
                  <a:pt x="532484" y="505187"/>
                </a:lnTo>
                <a:lnTo>
                  <a:pt x="533712" y="505187"/>
                </a:lnTo>
                <a:lnTo>
                  <a:pt x="534940" y="506426"/>
                </a:lnTo>
                <a:lnTo>
                  <a:pt x="537397" y="506426"/>
                </a:lnTo>
                <a:lnTo>
                  <a:pt x="539853" y="503931"/>
                </a:lnTo>
                <a:lnTo>
                  <a:pt x="743530" y="392232"/>
                </a:lnTo>
                <a:close/>
              </a:path>
              <a:path w="802005" h="773430">
                <a:moveTo>
                  <a:pt x="147569" y="204791"/>
                </a:moveTo>
                <a:lnTo>
                  <a:pt x="101055" y="212428"/>
                </a:lnTo>
                <a:lnTo>
                  <a:pt x="60562" y="233710"/>
                </a:lnTo>
                <a:lnTo>
                  <a:pt x="28569" y="266193"/>
                </a:lnTo>
                <a:lnTo>
                  <a:pt x="7555" y="307434"/>
                </a:lnTo>
                <a:lnTo>
                  <a:pt x="0" y="354989"/>
                </a:lnTo>
                <a:lnTo>
                  <a:pt x="7555" y="402544"/>
                </a:lnTo>
                <a:lnTo>
                  <a:pt x="28569" y="443784"/>
                </a:lnTo>
                <a:lnTo>
                  <a:pt x="60562" y="476268"/>
                </a:lnTo>
                <a:lnTo>
                  <a:pt x="101055" y="497550"/>
                </a:lnTo>
                <a:lnTo>
                  <a:pt x="147569" y="505187"/>
                </a:lnTo>
                <a:lnTo>
                  <a:pt x="157312" y="504758"/>
                </a:lnTo>
                <a:lnTo>
                  <a:pt x="166478" y="503629"/>
                </a:lnTo>
                <a:lnTo>
                  <a:pt x="175414" y="502036"/>
                </a:lnTo>
                <a:lnTo>
                  <a:pt x="184465" y="500213"/>
                </a:lnTo>
                <a:lnTo>
                  <a:pt x="300056" y="500213"/>
                </a:lnTo>
                <a:lnTo>
                  <a:pt x="257013" y="456773"/>
                </a:lnTo>
                <a:lnTo>
                  <a:pt x="268272" y="442322"/>
                </a:lnTo>
                <a:lnTo>
                  <a:pt x="277918" y="426826"/>
                </a:lnTo>
                <a:lnTo>
                  <a:pt x="285722" y="410168"/>
                </a:lnTo>
                <a:lnTo>
                  <a:pt x="291453" y="392232"/>
                </a:lnTo>
                <a:lnTo>
                  <a:pt x="743530" y="392232"/>
                </a:lnTo>
                <a:lnTo>
                  <a:pt x="801649" y="360359"/>
                </a:lnTo>
                <a:lnTo>
                  <a:pt x="801649" y="342428"/>
                </a:lnTo>
                <a:lnTo>
                  <a:pt x="736712" y="309070"/>
                </a:lnTo>
                <a:lnTo>
                  <a:pt x="288997" y="309070"/>
                </a:lnTo>
                <a:lnTo>
                  <a:pt x="283832" y="295405"/>
                </a:lnTo>
                <a:lnTo>
                  <a:pt x="277773" y="282843"/>
                </a:lnTo>
                <a:lnTo>
                  <a:pt x="270493" y="270837"/>
                </a:lnTo>
                <a:lnTo>
                  <a:pt x="261943" y="259417"/>
                </a:lnTo>
                <a:lnTo>
                  <a:pt x="309376" y="212243"/>
                </a:lnTo>
                <a:lnTo>
                  <a:pt x="193063" y="212243"/>
                </a:lnTo>
                <a:lnTo>
                  <a:pt x="181978" y="208987"/>
                </a:lnTo>
                <a:lnTo>
                  <a:pt x="170778" y="206658"/>
                </a:lnTo>
                <a:lnTo>
                  <a:pt x="159347" y="205258"/>
                </a:lnTo>
                <a:lnTo>
                  <a:pt x="147569" y="204791"/>
                </a:lnTo>
                <a:close/>
              </a:path>
              <a:path w="802005" h="773430">
                <a:moveTo>
                  <a:pt x="532484" y="203552"/>
                </a:moveTo>
                <a:lnTo>
                  <a:pt x="530027" y="203552"/>
                </a:lnTo>
                <a:lnTo>
                  <a:pt x="525098" y="206047"/>
                </a:lnTo>
                <a:lnTo>
                  <a:pt x="523870" y="207286"/>
                </a:lnTo>
                <a:lnTo>
                  <a:pt x="523870" y="209764"/>
                </a:lnTo>
                <a:lnTo>
                  <a:pt x="589048" y="309070"/>
                </a:lnTo>
                <a:lnTo>
                  <a:pt x="736712" y="309070"/>
                </a:lnTo>
                <a:lnTo>
                  <a:pt x="533712" y="204791"/>
                </a:lnTo>
                <a:lnTo>
                  <a:pt x="532484" y="203552"/>
                </a:lnTo>
                <a:close/>
              </a:path>
              <a:path w="802005" h="773430">
                <a:moveTo>
                  <a:pt x="421877" y="176255"/>
                </a:moveTo>
                <a:lnTo>
                  <a:pt x="345562" y="176255"/>
                </a:lnTo>
                <a:lnTo>
                  <a:pt x="377529" y="294166"/>
                </a:lnTo>
                <a:lnTo>
                  <a:pt x="378757" y="296644"/>
                </a:lnTo>
                <a:lnTo>
                  <a:pt x="383686" y="296644"/>
                </a:lnTo>
                <a:lnTo>
                  <a:pt x="384914" y="295405"/>
                </a:lnTo>
                <a:lnTo>
                  <a:pt x="386143" y="295405"/>
                </a:lnTo>
                <a:lnTo>
                  <a:pt x="386143" y="294166"/>
                </a:lnTo>
                <a:lnTo>
                  <a:pt x="387371" y="294166"/>
                </a:lnTo>
                <a:lnTo>
                  <a:pt x="388599" y="291687"/>
                </a:lnTo>
                <a:lnTo>
                  <a:pt x="388599" y="290448"/>
                </a:lnTo>
                <a:lnTo>
                  <a:pt x="421877" y="176255"/>
                </a:lnTo>
                <a:close/>
              </a:path>
              <a:path w="802005" h="773430">
                <a:moveTo>
                  <a:pt x="473241" y="0"/>
                </a:moveTo>
                <a:lnTo>
                  <a:pt x="429259" y="0"/>
                </a:lnTo>
                <a:lnTo>
                  <a:pt x="174623" y="83162"/>
                </a:lnTo>
                <a:lnTo>
                  <a:pt x="172166" y="83162"/>
                </a:lnTo>
                <a:lnTo>
                  <a:pt x="170938" y="84401"/>
                </a:lnTo>
                <a:lnTo>
                  <a:pt x="168482" y="89358"/>
                </a:lnTo>
                <a:lnTo>
                  <a:pt x="170938" y="94332"/>
                </a:lnTo>
                <a:lnTo>
                  <a:pt x="287769" y="116671"/>
                </a:lnTo>
                <a:lnTo>
                  <a:pt x="193063" y="212243"/>
                </a:lnTo>
                <a:lnTo>
                  <a:pt x="309376" y="212243"/>
                </a:lnTo>
                <a:lnTo>
                  <a:pt x="345562" y="176255"/>
                </a:lnTo>
                <a:lnTo>
                  <a:pt x="421877" y="176255"/>
                </a:lnTo>
                <a:lnTo>
                  <a:pt x="473241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5500" y="0"/>
            <a:ext cx="32385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800" y="2495550"/>
            <a:ext cx="702778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1060"/>
              </a:lnSpc>
            </a:pPr>
            <a:endParaRPr lang="hr-HR" sz="1400" spc="-5" dirty="0">
              <a:solidFill>
                <a:srgbClr val="585858"/>
              </a:solidFill>
              <a:latin typeface="Tahoma"/>
              <a:cs typeface="Tahoma"/>
            </a:endParaRPr>
          </a:p>
          <a:p>
            <a:pPr marL="355600" marR="5080" indent="-342900" algn="just">
              <a:lnSpc>
                <a:spcPts val="1060"/>
              </a:lnSpc>
            </a:pPr>
            <a:endParaRPr lang="hr-HR" sz="1400" spc="-5" dirty="0" smtClean="0">
              <a:solidFill>
                <a:srgbClr val="585858"/>
              </a:solidFill>
              <a:latin typeface="Tahoma"/>
              <a:cs typeface="Tahoma"/>
            </a:endParaRPr>
          </a:p>
          <a:p>
            <a:pPr marL="355600" marR="5080" indent="-342900" algn="just">
              <a:lnSpc>
                <a:spcPts val="1060"/>
              </a:lnSpc>
            </a:pPr>
            <a:endParaRPr lang="hr-HR" sz="1400" spc="-5" dirty="0">
              <a:solidFill>
                <a:srgbClr val="585858"/>
              </a:solidFill>
              <a:latin typeface="Tahoma"/>
              <a:cs typeface="Tahoma"/>
            </a:endParaRPr>
          </a:p>
          <a:p>
            <a:pPr marL="355600" marR="5080" indent="-342900" algn="just">
              <a:lnSpc>
                <a:spcPts val="106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-453707" y="1276350"/>
            <a:ext cx="8072119" cy="862799"/>
          </a:xfrm>
          <a:prstGeom prst="rect">
            <a:avLst/>
          </a:prstGeom>
        </p:spPr>
        <p:txBody>
          <a:bodyPr vert="horz" wrap="square" lIns="0" tIns="244855" rIns="0" bIns="0" rtlCol="0">
            <a:spAutoFit/>
          </a:bodyPr>
          <a:lstStyle/>
          <a:p>
            <a:pPr marL="935355">
              <a:lnSpc>
                <a:spcPct val="100000"/>
              </a:lnSpc>
            </a:pPr>
            <a:r>
              <a:rPr lang="hr-HR" spc="-5" dirty="0" smtClean="0"/>
              <a:t>Bespovratne potpore</a:t>
            </a:r>
            <a:endParaRPr spc="-5" dirty="0"/>
          </a:p>
        </p:txBody>
      </p:sp>
      <p:sp>
        <p:nvSpPr>
          <p:cNvPr id="13" name="Rectangle 12"/>
          <p:cNvSpPr/>
          <p:nvPr/>
        </p:nvSpPr>
        <p:spPr>
          <a:xfrm>
            <a:off x="249735" y="2952750"/>
            <a:ext cx="53464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Otvoreni i planirani javni pozivi 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nadležnosti Ministarstva 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gospodarstva, poduzetništva 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obrta 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koje HAMAG-BICRO obavlja funkciju Posredničkog tijela razine 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2(PT2)</a:t>
            </a:r>
          </a:p>
          <a:p>
            <a:pPr>
              <a:buFont typeface="Wingdings" pitchFamily="2" charset="2"/>
              <a:buChar char="q"/>
            </a:pP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Uloge tijela u sustavu</a:t>
            </a:r>
            <a:endParaRPr lang="hr-HR" sz="1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49275" y="377825"/>
            <a:ext cx="8099425" cy="857250"/>
          </a:xfrm>
        </p:spPr>
        <p:txBody>
          <a:bodyPr/>
          <a:lstStyle/>
          <a:p>
            <a:pPr algn="ctr"/>
            <a:r>
              <a:rPr lang="hr-HR" sz="2800" b="1" smtClean="0">
                <a:latin typeface="VladaRHSans Med" charset="0"/>
                <a:cs typeface="VladaRHSans Med" charset="0"/>
              </a:rPr>
              <a:t>Uloge tijela u sustavu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5940" y="1339341"/>
            <a:ext cx="8072119" cy="3016210"/>
          </a:xfrm>
        </p:spPr>
        <p:txBody>
          <a:bodyPr/>
          <a:lstStyle/>
          <a:p>
            <a:pPr indent="-342900">
              <a:spcBef>
                <a:spcPts val="575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hr-HR" sz="2200" dirty="0" smtClean="0">
                <a:latin typeface="VladaRHSans Reg" charset="0"/>
                <a:cs typeface="VladaRHSans Reg" charset="0"/>
              </a:rPr>
              <a:t>Upravljačko tijelo (Ministarstvo regionalnog razvoja i fondova europske unije)</a:t>
            </a:r>
          </a:p>
          <a:p>
            <a:pPr indent="-342900">
              <a:spcBef>
                <a:spcPts val="575"/>
              </a:spcBef>
              <a:buClr>
                <a:schemeClr val="tx1"/>
              </a:buClr>
              <a:buFont typeface="Wingdings" pitchFamily="2" charset="2"/>
              <a:buChar char="q"/>
            </a:pPr>
            <a:endParaRPr lang="hr-HR" sz="2200" dirty="0" smtClean="0">
              <a:latin typeface="VladaRHSans Reg" charset="0"/>
              <a:cs typeface="VladaRHSans Reg" charset="0"/>
            </a:endParaRPr>
          </a:p>
          <a:p>
            <a:pPr indent="-342900">
              <a:spcBef>
                <a:spcPts val="575"/>
              </a:spcBef>
              <a:buClrTx/>
              <a:buFont typeface="Wingdings" pitchFamily="2" charset="2"/>
              <a:buChar char="q"/>
            </a:pPr>
            <a:r>
              <a:rPr lang="hr-HR" sz="2200" dirty="0" smtClean="0">
                <a:latin typeface="VladaRHSans Reg" charset="0"/>
                <a:cs typeface="VladaRHSans Reg" charset="0"/>
              </a:rPr>
              <a:t>Posredničko tijelo razine 1  ( Ministarstvo gospodarstva, poduzetništva i obrta) </a:t>
            </a:r>
          </a:p>
          <a:p>
            <a:pPr indent="-342900">
              <a:spcBef>
                <a:spcPts val="575"/>
              </a:spcBef>
              <a:buClrTx/>
              <a:buFont typeface="Wingdings" pitchFamily="2" charset="2"/>
              <a:buChar char="q"/>
            </a:pPr>
            <a:endParaRPr lang="hr-HR" sz="2200" dirty="0" smtClean="0">
              <a:latin typeface="VladaRHSans Reg" charset="0"/>
              <a:cs typeface="VladaRHSans Reg" charset="0"/>
            </a:endParaRPr>
          </a:p>
          <a:p>
            <a:pPr indent="-342900">
              <a:spcBef>
                <a:spcPts val="575"/>
              </a:spcBef>
              <a:buClrTx/>
              <a:buFont typeface="Wingdings" pitchFamily="2" charset="2"/>
              <a:buChar char="q"/>
            </a:pPr>
            <a:r>
              <a:rPr lang="hr-HR" sz="2200" dirty="0" smtClean="0">
                <a:latin typeface="VladaRHSans Reg" charset="0"/>
                <a:cs typeface="VladaRHSans Reg" charset="0"/>
              </a:rPr>
              <a:t>Posredničko tijelo razine 2  (Hrvatska agencija za malo gospodarstvo, inovacije i investicije)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23088" y="4937125"/>
            <a:ext cx="2133600" cy="20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2373583-CCCC-4BD3-8C69-C5BA535B4562}" type="slidenum">
              <a:rPr lang="en-US">
                <a:cs typeface="VladaRHSans Reg" charset="0"/>
              </a:rPr>
              <a:pPr/>
              <a:t>5</a:t>
            </a:fld>
            <a:endParaRPr lang="en-US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5940" y="220090"/>
            <a:ext cx="8072119" cy="430887"/>
          </a:xfrm>
        </p:spPr>
        <p:txBody>
          <a:bodyPr/>
          <a:lstStyle/>
          <a:p>
            <a:pPr algn="ctr"/>
            <a:r>
              <a:rPr lang="hr-HR" sz="2800" dirty="0" smtClean="0">
                <a:latin typeface="VladaRHSans Med" charset="0"/>
                <a:cs typeface="VladaRHSans Med" charset="0"/>
              </a:rPr>
              <a:t>TRENUTNO OTVORENI POZIVI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5940" y="1339341"/>
            <a:ext cx="8072119" cy="1938992"/>
          </a:xfrm>
        </p:spPr>
        <p:txBody>
          <a:bodyPr/>
          <a:lstStyle/>
          <a:p>
            <a:pPr indent="-342900">
              <a:lnSpc>
                <a:spcPct val="100000"/>
              </a:lnSpc>
              <a:spcBef>
                <a:spcPts val="575"/>
              </a:spcBef>
              <a:spcAft>
                <a:spcPts val="600"/>
              </a:spcAft>
              <a:buClrTx/>
              <a:buFont typeface="Wingdings" pitchFamily="2" charset="2"/>
              <a:buChar char="q"/>
            </a:pPr>
            <a:r>
              <a:rPr lang="hr-HR" sz="2400" dirty="0" smtClean="0">
                <a:latin typeface="VladaRHSans Reg" charset="0"/>
                <a:cs typeface="VladaRHSans Reg" charset="0"/>
              </a:rPr>
              <a:t>Povećanje razvoja novih proizvoda i usluga koji </a:t>
            </a:r>
          </a:p>
          <a:p>
            <a:pPr indent="-342900">
              <a:lnSpc>
                <a:spcPct val="100000"/>
              </a:lnSpc>
              <a:spcBef>
                <a:spcPts val="575"/>
              </a:spcBef>
              <a:spcAft>
                <a:spcPts val="600"/>
              </a:spcAft>
              <a:buClrTx/>
            </a:pPr>
            <a:r>
              <a:rPr lang="hr-HR" sz="2400" dirty="0" smtClean="0">
                <a:latin typeface="VladaRHSans Reg" charset="0"/>
                <a:cs typeface="VladaRHSans Reg" charset="0"/>
              </a:rPr>
              <a:t>    proizlaze iz aktivnosti istraživanja i razvoja (IRI)</a:t>
            </a:r>
          </a:p>
          <a:p>
            <a:pPr indent="-342900">
              <a:lnSpc>
                <a:spcPct val="100000"/>
              </a:lnSpc>
              <a:spcBef>
                <a:spcPts val="575"/>
              </a:spcBef>
              <a:spcAft>
                <a:spcPts val="600"/>
              </a:spcAft>
              <a:buClrTx/>
            </a:pPr>
            <a:endParaRPr lang="hr-HR" sz="2400" dirty="0" smtClean="0">
              <a:latin typeface="VladaRHSans Reg" charset="0"/>
              <a:cs typeface="VladaRHSans Reg" charset="0"/>
            </a:endParaRPr>
          </a:p>
          <a:p>
            <a:pPr indent="-342900">
              <a:lnSpc>
                <a:spcPct val="100000"/>
              </a:lnSpc>
              <a:spcBef>
                <a:spcPts val="575"/>
              </a:spcBef>
              <a:buClrTx/>
              <a:buFont typeface="Wingdings" pitchFamily="2" charset="2"/>
              <a:buChar char="q"/>
            </a:pPr>
            <a:r>
              <a:rPr lang="hr-HR" sz="2400" dirty="0" smtClean="0">
                <a:latin typeface="VladaRHSans Reg" charset="0"/>
                <a:cs typeface="VladaRHSans Reg" charset="0"/>
              </a:rPr>
              <a:t>Komercijalizacija inovacija u poduzetništvu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23088" y="4937125"/>
            <a:ext cx="2133600" cy="20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5AB8CD1-E99A-4214-A0AC-DAF52086EB4D}" type="slidenum">
              <a:rPr lang="en-US">
                <a:cs typeface="VladaRHSans Reg" charset="0"/>
              </a:rPr>
              <a:pPr/>
              <a:t>6</a:t>
            </a:fld>
            <a:endParaRPr lang="en-US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5940" y="220090"/>
            <a:ext cx="8072119" cy="492443"/>
          </a:xfrm>
        </p:spPr>
        <p:txBody>
          <a:bodyPr/>
          <a:lstStyle/>
          <a:p>
            <a:r>
              <a:rPr lang="hr-HR" sz="3200" dirty="0" smtClean="0">
                <a:latin typeface="VladaRHSans Med" charset="0"/>
                <a:cs typeface="VladaRHSans Med" charset="0"/>
              </a:rPr>
              <a:t>Natječaji u najavi 2017.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14350" y="1112838"/>
            <a:ext cx="8099425" cy="4647426"/>
          </a:xfrm>
        </p:spPr>
        <p:txBody>
          <a:bodyPr/>
          <a:lstStyle/>
          <a:p>
            <a:pPr lvl="1" indent="-342900">
              <a:spcBef>
                <a:spcPts val="575"/>
              </a:spcBef>
              <a:buClrTx/>
              <a:buFont typeface="Wingdings" pitchFamily="2" charset="2"/>
              <a:buChar char="q"/>
            </a:pPr>
            <a:r>
              <a:rPr lang="pl-PL" sz="1800" dirty="0" smtClean="0">
                <a:latin typeface="VladaRHSans Reg" charset="0"/>
                <a:cs typeface="VladaRHSans Reg" charset="0"/>
              </a:rPr>
              <a:t>Certifikatom do tržišta (04.2017.)</a:t>
            </a:r>
          </a:p>
          <a:p>
            <a:pPr lvl="1" indent="-342900">
              <a:spcBef>
                <a:spcPts val="575"/>
              </a:spcBef>
              <a:buClrTx/>
              <a:buFont typeface="Wingdings" pitchFamily="2" charset="2"/>
              <a:buChar char="q"/>
            </a:pPr>
            <a:r>
              <a:rPr lang="pl-PL" sz="1800" dirty="0" smtClean="0">
                <a:latin typeface="VladaRHSans Reg" charset="0"/>
                <a:cs typeface="VladaRHSans Reg" charset="0"/>
              </a:rPr>
              <a:t>Podrška poduzećima u zadovoljavanju norma, u svrhu poboljšanog pristupa tržištima i povećanju konkurentnosti (9.2017.)</a:t>
            </a:r>
          </a:p>
          <a:p>
            <a:pPr lvl="1" indent="-342900">
              <a:spcBef>
                <a:spcPts val="575"/>
              </a:spcBef>
              <a:buClrTx/>
              <a:buFont typeface="Wingdings" pitchFamily="2" charset="2"/>
              <a:buChar char="q"/>
            </a:pPr>
            <a:r>
              <a:rPr lang="hr-HR" sz="1800" dirty="0" smtClean="0">
                <a:latin typeface="VladaRHSans Reg" charset="0"/>
                <a:cs typeface="VladaRHSans Reg" charset="0"/>
              </a:rPr>
              <a:t>Inovacije novoosnovanih MSP- Faza II (09.2017</a:t>
            </a:r>
            <a:r>
              <a:rPr lang="hr-HR" dirty="0" smtClean="0">
                <a:latin typeface="VladaRHSans Reg" charset="0"/>
                <a:cs typeface="VladaRHSans Reg" charset="0"/>
              </a:rPr>
              <a:t>.) </a:t>
            </a:r>
          </a:p>
          <a:p>
            <a:pPr lvl="1" indent="-342900">
              <a:spcBef>
                <a:spcPts val="575"/>
              </a:spcBef>
              <a:buClrTx/>
              <a:buFont typeface="Wingdings" pitchFamily="2" charset="2"/>
              <a:buChar char="q"/>
            </a:pPr>
            <a:r>
              <a:rPr lang="hr-HR" dirty="0" smtClean="0">
                <a:latin typeface="VladaRHSans Reg" charset="0"/>
                <a:cs typeface="VladaRHSans Reg" charset="0"/>
              </a:rPr>
              <a:t>Podrška poduzećima u stjecanju znakova kvalitete u svrhu poboljšanog pristupa tržištima i povećanja konkurentnosti (09.2017.)</a:t>
            </a:r>
          </a:p>
          <a:p>
            <a:pPr lvl="1" indent="-342900">
              <a:spcBef>
                <a:spcPts val="575"/>
              </a:spcBef>
              <a:buClrTx/>
              <a:buFont typeface="Wingdings" pitchFamily="2" charset="2"/>
              <a:buChar char="q"/>
            </a:pPr>
            <a:r>
              <a:rPr lang="hr-HR" dirty="0" smtClean="0">
                <a:latin typeface="VladaRHSans Reg" charset="0"/>
                <a:cs typeface="VladaRHSans Reg" charset="0"/>
              </a:rPr>
              <a:t>Jačanje kapaciteta za istraživanje, razvoj i inovacije - Prvi poziv (10.2017)</a:t>
            </a:r>
          </a:p>
          <a:p>
            <a:pPr lvl="1" indent="-342900">
              <a:spcBef>
                <a:spcPts val="575"/>
              </a:spcBef>
              <a:buClrTx/>
              <a:buFont typeface="Wingdings" pitchFamily="2" charset="2"/>
              <a:buChar char="q"/>
            </a:pPr>
            <a:r>
              <a:rPr lang="hr-HR" dirty="0" smtClean="0">
                <a:latin typeface="VladaRHSans Reg" charset="0"/>
                <a:cs typeface="VladaRHSans Reg" charset="0"/>
              </a:rPr>
              <a:t>Povećanje konkurentnosti i učinkovitosti MSP putem IKT-a- faza II (11.2017.)</a:t>
            </a:r>
          </a:p>
          <a:p>
            <a:pPr lvl="1" indent="-342900">
              <a:spcBef>
                <a:spcPts val="575"/>
              </a:spcBef>
              <a:buClrTx/>
              <a:buFont typeface="Wingdings" pitchFamily="2" charset="2"/>
              <a:buChar char="q"/>
            </a:pPr>
            <a:r>
              <a:rPr lang="pl-PL" dirty="0" smtClean="0">
                <a:latin typeface="VladaRHSans Reg" charset="0"/>
                <a:cs typeface="VladaRHSans Reg" charset="0"/>
              </a:rPr>
              <a:t>Kompetentnost i razvoj MSP - faza II (11.2017.)</a:t>
            </a:r>
            <a:endParaRPr lang="hr-HR" dirty="0" smtClean="0">
              <a:latin typeface="VladaRHSans Reg" charset="0"/>
              <a:cs typeface="VladaRHSans Reg" charset="0"/>
            </a:endParaRPr>
          </a:p>
          <a:p>
            <a:pPr lvl="1" indent="-342900">
              <a:spcBef>
                <a:spcPts val="575"/>
              </a:spcBef>
              <a:buClrTx/>
            </a:pPr>
            <a:endParaRPr lang="hr-HR" sz="1800" dirty="0" smtClean="0">
              <a:latin typeface="VladaRHSans Reg" charset="0"/>
              <a:cs typeface="VladaRHSans Reg" charset="0"/>
            </a:endParaRPr>
          </a:p>
          <a:p>
            <a:pPr lvl="1" indent="-342900">
              <a:spcBef>
                <a:spcPts val="575"/>
              </a:spcBef>
              <a:buClrTx/>
              <a:buFont typeface="Arial" pitchFamily="34" charset="0"/>
              <a:buChar char="•"/>
            </a:pPr>
            <a:endParaRPr lang="hr-HR" sz="1800" dirty="0" smtClean="0">
              <a:latin typeface="VladaRHSans Reg" charset="0"/>
              <a:cs typeface="VladaRHSans Reg" charset="0"/>
            </a:endParaRPr>
          </a:p>
          <a:p>
            <a:pPr lvl="1" indent="-342900">
              <a:spcBef>
                <a:spcPts val="575"/>
              </a:spcBef>
              <a:buClrTx/>
              <a:buFont typeface="Arial" pitchFamily="34" charset="0"/>
              <a:buChar char="•"/>
            </a:pPr>
            <a:endParaRPr lang="pl-PL" sz="1800" dirty="0" smtClean="0">
              <a:latin typeface="VladaRHSans Reg" charset="0"/>
              <a:cs typeface="VladaRHSans Reg" charset="0"/>
            </a:endParaRPr>
          </a:p>
          <a:p>
            <a:pPr lvl="1" indent="-342900">
              <a:spcBef>
                <a:spcPts val="575"/>
              </a:spcBef>
              <a:buClrTx/>
              <a:buFont typeface="Arial" pitchFamily="34" charset="0"/>
              <a:buChar char="•"/>
            </a:pPr>
            <a:endParaRPr lang="hr-HR" dirty="0" smtClean="0">
              <a:latin typeface="VladaRHSans Reg" charset="0"/>
              <a:cs typeface="VladaRHSans Reg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23088" y="4937125"/>
            <a:ext cx="2133600" cy="20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0B78999-CF0A-4DF7-A666-40D31DA75DEE}" type="slidenum">
              <a:rPr lang="en-US">
                <a:cs typeface="VladaRHSans Reg" charset="0"/>
              </a:rPr>
              <a:pPr/>
              <a:t>7</a:t>
            </a:fld>
            <a:endParaRPr lang="en-US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400" dirty="0"/>
              <a:t>Povećanje razvoja novih proizvoda i usluga koji proizlaze iz aktivnosti istraživanja i </a:t>
            </a:r>
            <a:r>
              <a:rPr lang="hr-HR" sz="2400" dirty="0" smtClean="0"/>
              <a:t>razvoja - otvoren</a:t>
            </a:r>
            <a:r>
              <a:rPr lang="hr-HR" sz="2175" dirty="0"/>
              <a:t/>
            </a:r>
            <a:br>
              <a:rPr lang="hr-HR" sz="2175" dirty="0"/>
            </a:br>
            <a:endParaRPr lang="hr-HR" sz="2175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4350" y="1052513"/>
            <a:ext cx="8099425" cy="2838450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hr-HR" sz="1800" dirty="0"/>
              <a:t> </a:t>
            </a:r>
            <a:endParaRPr lang="hr-HR" sz="1800" dirty="0" smtClean="0"/>
          </a:p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800" dirty="0"/>
              <a:t>Prijavitelj:</a:t>
            </a:r>
            <a:r>
              <a:rPr lang="hr-HR" sz="1900" dirty="0" smtClean="0"/>
              <a:t> mikro, mala, srednja i velika poduzeća</a:t>
            </a:r>
          </a:p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900" dirty="0" smtClean="0"/>
              <a:t>Cilj: razvoj </a:t>
            </a:r>
            <a:r>
              <a:rPr lang="hr-HR" sz="1900" dirty="0"/>
              <a:t>novih ili poboljšanih proizvoda, tehnologija i poslovnih procesa kroz ulaganja u istraživanje, razvoj i inovacije, uz mogućnost suradnje s institucijama za istraživanje i </a:t>
            </a:r>
            <a:r>
              <a:rPr lang="hr-HR" sz="1900" dirty="0" smtClean="0"/>
              <a:t>razvoj</a:t>
            </a:r>
            <a:endParaRPr lang="hr-HR" sz="1900" dirty="0"/>
          </a:p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sz="1900" dirty="0" smtClean="0"/>
              <a:t>Rok </a:t>
            </a:r>
            <a:r>
              <a:rPr lang="hr-HR" sz="1900" dirty="0"/>
              <a:t>dostave projektnih prijava je do 31. 12. 2019. godine ili do iskorištenja raspoloživih sredstava koja iznose 748.000.000,00 </a:t>
            </a:r>
            <a:r>
              <a:rPr lang="hr-HR" sz="1900" dirty="0" smtClean="0"/>
              <a:t>kuna</a:t>
            </a:r>
            <a:endParaRPr lang="hr-HR" sz="1900" dirty="0"/>
          </a:p>
          <a:p>
            <a:pPr marL="286650" indent="-285750">
              <a:lnSpc>
                <a:spcPct val="100000"/>
              </a:lnSpc>
              <a:buClrTx/>
              <a:buFont typeface="Wingdings" pitchFamily="2" charset="2"/>
              <a:buChar char="q"/>
              <a:defRPr/>
            </a:pPr>
            <a:r>
              <a:rPr lang="hr-HR" sz="1900" dirty="0"/>
              <a:t>Najniži iznos bespovratnih sredstava koji se može dodijeliti pojedinom korisniku iznosi 190.000,00 kn, a najviši 56.000.000,00 </a:t>
            </a:r>
            <a:r>
              <a:rPr lang="hr-HR" sz="1900" dirty="0" smtClean="0"/>
              <a:t>kn</a:t>
            </a:r>
            <a:endParaRPr lang="hr-HR" sz="19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5940" y="220090"/>
            <a:ext cx="8072119" cy="369332"/>
          </a:xfrm>
        </p:spPr>
        <p:txBody>
          <a:bodyPr/>
          <a:lstStyle/>
          <a:p>
            <a:r>
              <a:rPr lang="hr-HR" sz="2400" dirty="0" smtClean="0">
                <a:latin typeface="VladaRHSans Med" charset="0"/>
                <a:cs typeface="VladaRHSans Med" charset="0"/>
              </a:rPr>
              <a:t>Komercijalizacija inovacija u poduzetništvu - otvoren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819150"/>
            <a:ext cx="8099425" cy="4832092"/>
          </a:xfrm>
        </p:spPr>
        <p:txBody>
          <a:bodyPr/>
          <a:lstStyle/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dirty="0" smtClean="0"/>
              <a:t>Prijavitelj: mikro</a:t>
            </a:r>
            <a:r>
              <a:rPr lang="hr-HR" dirty="0"/>
              <a:t>, </a:t>
            </a:r>
            <a:r>
              <a:rPr lang="hr-HR" dirty="0" smtClean="0"/>
              <a:t>mala i srednja poduzeća</a:t>
            </a:r>
            <a:endParaRPr lang="hr-HR" dirty="0"/>
          </a:p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dirty="0" smtClean="0"/>
              <a:t>Cilj: podržati </a:t>
            </a:r>
            <a:r>
              <a:rPr lang="hr-HR" dirty="0"/>
              <a:t>projekte usmjerene ka novim proizvodima i uslugama s višom i visokom dodanom vrijednošću koje imaju pozitivan učinak na poslovne rezultate i rast poduzeća te s tržišnim potencijalom na međunarodnoj razini</a:t>
            </a:r>
            <a:r>
              <a:rPr lang="hr-HR" dirty="0" smtClean="0"/>
              <a:t>.</a:t>
            </a:r>
          </a:p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dirty="0" smtClean="0"/>
              <a:t>Potpora: </a:t>
            </a:r>
            <a:r>
              <a:rPr lang="hr-HR" dirty="0"/>
              <a:t>760.000,00 HRK </a:t>
            </a:r>
            <a:r>
              <a:rPr lang="hr-HR" dirty="0" smtClean="0"/>
              <a:t>- </a:t>
            </a:r>
            <a:r>
              <a:rPr lang="hr-HR" dirty="0"/>
              <a:t>7.600.000,00 HRK 	</a:t>
            </a:r>
          </a:p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hr-HR" dirty="0" smtClean="0"/>
              <a:t>Sufinanciranje: po kategorijama aktivnosti (50%-75%</a:t>
            </a:r>
            <a:r>
              <a:rPr lang="hr-HR" sz="2000" dirty="0" smtClean="0"/>
              <a:t>)</a:t>
            </a:r>
          </a:p>
          <a:p>
            <a:pPr indent="-341313">
              <a:lnSpc>
                <a:spcPct val="150000"/>
              </a:lnSpc>
              <a:spcBef>
                <a:spcPts val="575"/>
              </a:spcBef>
            </a:pPr>
            <a:r>
              <a:rPr lang="hr-HR" sz="1600" dirty="0" smtClean="0">
                <a:latin typeface="VladaRHSans Reg" charset="0"/>
                <a:cs typeface="VladaRHSans Reg" charset="0"/>
              </a:rPr>
              <a:t>Prihvatljive aktivnosti i troškovi:</a:t>
            </a:r>
          </a:p>
          <a:p>
            <a:pPr marL="286650" indent="-285750">
              <a:buFont typeface="Wingdings" pitchFamily="2" charset="2"/>
              <a:buChar char="§"/>
              <a:defRPr/>
            </a:pPr>
            <a:r>
              <a:rPr lang="vi-VN" sz="1400" dirty="0" smtClean="0">
                <a:solidFill>
                  <a:srgbClr val="000000"/>
                </a:solidFill>
              </a:rPr>
              <a:t>inovacije procesa i organizacije poslovanja,</a:t>
            </a:r>
            <a:endParaRPr lang="hr-HR" sz="1400" dirty="0" smtClean="0">
              <a:solidFill>
                <a:srgbClr val="000000"/>
              </a:solidFill>
            </a:endParaRPr>
          </a:p>
          <a:p>
            <a:pPr marL="286650" indent="-285750">
              <a:buFont typeface="Wingdings" pitchFamily="2" charset="2"/>
              <a:buChar char="§"/>
              <a:defRPr/>
            </a:pPr>
            <a:r>
              <a:rPr lang="vi-VN" sz="1400" dirty="0" smtClean="0">
                <a:solidFill>
                  <a:srgbClr val="000000"/>
                </a:solidFill>
              </a:rPr>
              <a:t>pribavljanje i dobivanje patenata i drugih oblika nematerijalnog vlasništva, </a:t>
            </a:r>
            <a:endParaRPr lang="hr-HR" sz="1400" dirty="0" smtClean="0">
              <a:solidFill>
                <a:srgbClr val="000000"/>
              </a:solidFill>
            </a:endParaRPr>
          </a:p>
          <a:p>
            <a:pPr marL="286650" indent="-285750">
              <a:buFont typeface="Wingdings" pitchFamily="2" charset="2"/>
              <a:buChar char="§"/>
              <a:defRPr/>
            </a:pPr>
            <a:r>
              <a:rPr lang="vi-VN" sz="1400" dirty="0" smtClean="0">
                <a:solidFill>
                  <a:srgbClr val="000000"/>
                </a:solidFill>
              </a:rPr>
              <a:t>savjetodavne usluge za inovacije te usluge podrške inovacijama</a:t>
            </a:r>
            <a:r>
              <a:rPr lang="hr-HR" sz="1400" dirty="0" smtClean="0">
                <a:solidFill>
                  <a:srgbClr val="000000"/>
                </a:solidFill>
              </a:rPr>
              <a:t>,</a:t>
            </a:r>
          </a:p>
          <a:p>
            <a:pPr marL="286650" indent="-285750">
              <a:buClrTx/>
              <a:buFont typeface="Wingdings" pitchFamily="2" charset="2"/>
              <a:buChar char="§"/>
              <a:defRPr/>
            </a:pPr>
            <a:r>
              <a:rPr lang="hr-HR" sz="1400" dirty="0" smtClean="0">
                <a:solidFill>
                  <a:srgbClr val="000000"/>
                </a:solidFill>
              </a:rPr>
              <a:t>Troškovi osoblja</a:t>
            </a:r>
          </a:p>
          <a:p>
            <a:pPr marL="286650" indent="-285750">
              <a:buClrTx/>
              <a:buFont typeface="Wingdings" pitchFamily="2" charset="2"/>
              <a:buChar char="§"/>
              <a:defRPr/>
            </a:pPr>
            <a:r>
              <a:rPr lang="hr-HR" sz="1400" dirty="0" smtClean="0">
                <a:solidFill>
                  <a:srgbClr val="000000"/>
                </a:solidFill>
              </a:rPr>
              <a:t>Troškovi instrumenata i opreme</a:t>
            </a:r>
          </a:p>
          <a:p>
            <a:pPr marL="286650" indent="-285750">
              <a:buClrTx/>
              <a:buFont typeface="Wingdings" pitchFamily="2" charset="2"/>
              <a:buChar char="§"/>
              <a:defRPr/>
            </a:pPr>
            <a:r>
              <a:rPr lang="hr-HR" sz="1400" dirty="0" smtClean="0">
                <a:solidFill>
                  <a:srgbClr val="000000"/>
                </a:solidFill>
              </a:rPr>
              <a:t>Troškovi upućivanja visokokvalificiranog osoblja iz organizacije za istraživanje i širenje znanja ili velikog poduzeća na rad na djelatnostima istraživanja, razvoja i inovacije na novootvorenom radnom mjestu korisnika</a:t>
            </a:r>
            <a:endParaRPr lang="hr-HR" sz="1400" dirty="0"/>
          </a:p>
          <a:p>
            <a:pPr marL="286650" indent="-285750">
              <a:lnSpc>
                <a:spcPct val="100000"/>
              </a:lnSpc>
              <a:spcAft>
                <a:spcPts val="600"/>
              </a:spcAft>
              <a:buClrTx/>
              <a:defRPr/>
            </a:pPr>
            <a:endParaRPr lang="hr-HR" sz="2000" dirty="0"/>
          </a:p>
          <a:p>
            <a:pPr>
              <a:defRPr/>
            </a:pPr>
            <a:endParaRPr lang="hr-HR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23088" y="4937125"/>
            <a:ext cx="2133600" cy="20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D84CA6-9FE0-4098-A85F-C627C9F21BBF}" type="slidenum">
              <a:rPr lang="en-US">
                <a:cs typeface="VladaRHSans Reg" charset="0"/>
              </a:rPr>
              <a:pPr/>
              <a:t>9</a:t>
            </a:fld>
            <a:endParaRPr lang="en-US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1441</Words>
  <Application>Microsoft Office PowerPoint</Application>
  <PresentationFormat>On-screen Show (16:9)</PresentationFormat>
  <Paragraphs>271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HAMAG-BICRO</vt:lpstr>
      <vt:lpstr>Teme</vt:lpstr>
      <vt:lpstr>Bespovratne potpore</vt:lpstr>
      <vt:lpstr>Uloge tijela u sustavu</vt:lpstr>
      <vt:lpstr>TRENUTNO OTVORENI POZIVI</vt:lpstr>
      <vt:lpstr>Natječaji u najavi 2017.</vt:lpstr>
      <vt:lpstr>Povećanje razvoja novih proizvoda i usluga koji proizlaze iz aktivnosti istraživanja i razvoja - otvoren </vt:lpstr>
      <vt:lpstr>Komercijalizacija inovacija u poduzetništvu - otvoren</vt:lpstr>
      <vt:lpstr>Certifikatom do tržišta – u najavi (travanj, 2017)</vt:lpstr>
      <vt:lpstr>Podrška poduzećima u zadovoljavanju norma, u svrhu poboljšanog pristupa tržištima i povećanju konkurentnosti  - u najavi (9.2017.) </vt:lpstr>
      <vt:lpstr>Inovacije novoosnovanih MSP- Faza II, u najavi (9.2017)</vt:lpstr>
      <vt:lpstr>Podrška poduzećima u stjecanju znakova kvalitete u svrhu  poboljšanog pristupa tržištima i povećanja konkurentnosti- u najavi (9.2017)</vt:lpstr>
      <vt:lpstr>Povećanje konkurentnosti i učinkovitosti MSP putem IKT-a- faza II – u najavi (11.2017)</vt:lpstr>
      <vt:lpstr>Kompetentnost i razvoj MSP-a – faza II – u najavi (11.2017) </vt:lpstr>
      <vt:lpstr>Financijski instrumenti</vt:lpstr>
      <vt:lpstr>ESIF Jamstva</vt:lpstr>
      <vt:lpstr>ESIF Jamstva</vt:lpstr>
      <vt:lpstr>ESIF portfeljna jamstva</vt:lpstr>
      <vt:lpstr>Zajmovi</vt:lpstr>
      <vt:lpstr>Mikro investicijski zajmovi</vt:lpstr>
      <vt:lpstr>Mikro zajmovi za obrtna sredstva </vt:lpstr>
      <vt:lpstr>Mali zajmovi</vt:lpstr>
      <vt:lpstr>Inovacijski programi</vt:lpstr>
      <vt:lpstr>Uspješne priče</vt:lpstr>
      <vt:lpstr>BIOCentar: INKUBACIJSKI CENTAR ZA  BIOZNANOSTI</vt:lpstr>
      <vt:lpstr>PhotoMath</vt:lpstr>
      <vt:lpstr>Rimac Automobili</vt:lpstr>
      <vt:lpstr>Hvala vam!</vt:lpstr>
      <vt:lpstr>Posredničko tijelo razine 1 – MGPO</vt:lpstr>
      <vt:lpstr>Posredničko tijelo razine 2 – HAMAG - BICRO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Doris Boras</dc:creator>
  <cp:lastModifiedBy>Svjetlana Bušić</cp:lastModifiedBy>
  <cp:revision>43</cp:revision>
  <dcterms:created xsi:type="dcterms:W3CDTF">2017-01-25T14:06:58Z</dcterms:created>
  <dcterms:modified xsi:type="dcterms:W3CDTF">2017-03-24T10:12:06Z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2017-01-25T00:00:00Z</vt:filetime>
  </property>
</Properties>
</file>